
<file path=[Content_Types].xml><?xml version="1.0" encoding="utf-8"?>
<Types xmlns="http://schemas.openxmlformats.org/package/2006/content-types">
  <Default Extension="jpeg" ContentType="image/jpeg"/>
  <Default Extension="vml" ContentType="application/vnd.openxmlformats-officedocument.vmlDrawing"/>
  <Default Extension="bin" ContentType="application/vnd.openxmlformats-officedocument.oleObject"/>
  <Default Extension="wmf" ContentType="image/x-wmf"/>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7"/>
    <p:sldId id="271" r:id="rId18"/>
    <p:sldId id="272" r:id="rId19"/>
    <p:sldId id="273" r:id="rId20"/>
    <p:sldId id="274" r:id="rId21"/>
    <p:sldId id="275" r:id="rId22"/>
    <p:sldId id="276" r:id="rId23"/>
    <p:sldId id="277" r:id="rId2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7" Type="http://schemas.openxmlformats.org/officeDocument/2006/relationships/tableStyles" Target="tableStyles.xml"/><Relationship Id="rId26" Type="http://schemas.openxmlformats.org/officeDocument/2006/relationships/viewProps" Target="viewProps.xml"/><Relationship Id="rId25" Type="http://schemas.openxmlformats.org/officeDocument/2006/relationships/presProps" Target="presProps.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notesMaster" Target="notesMasters/notesMaster1.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6" name="幻灯片图像占位符 1"/>
          <p:cNvSpPr>
            <a:spLocks noGrp="1" noRot="1" noChangeAspect="1" noTextEdit="1"/>
          </p:cNvSpPr>
          <p:nvPr>
            <p:ph type="sldImg"/>
          </p:nvPr>
        </p:nvSpPr>
        <p:spPr>
          <a:ln cap="flat" cmpd="sng">
            <a:solidFill>
              <a:srgbClr val="000000"/>
            </a:solidFill>
            <a:prstDash val="solid"/>
            <a:miter/>
            <a:headEnd type="none" w="med" len="med"/>
            <a:tailEnd type="none" w="med" len="med"/>
          </a:ln>
        </p:spPr>
        <p:txBody>
          <a:bodyPr/>
          <a:p>
            <a:endParaRPr lang="zh-CN" altLang="en-US"/>
          </a:p>
        </p:txBody>
      </p:sp>
      <p:sp>
        <p:nvSpPr>
          <p:cNvPr id="26627" name="备注占位符 2"/>
          <p:cNvSpPr>
            <a:spLocks noGrp="1"/>
          </p:cNvSpPr>
          <p:nvPr>
            <p:ph type="body" idx="1"/>
          </p:nvPr>
        </p:nvSpPr>
        <p:spPr>
          <a:noFill/>
          <a:ln w="9525">
            <a:miter/>
          </a:ln>
        </p:spPr>
        <p:txBody>
          <a:bodyPr wrap="square" lIns="91440" tIns="45720" rIns="91440" bIns="45720" anchor="t"/>
          <a:p>
            <a:pPr lvl="0">
              <a:spcBef>
                <a:spcPct val="0"/>
              </a:spcBef>
            </a:pPr>
            <a:endParaRPr lang="zh-CN" altLang="en-US" dirty="0"/>
          </a:p>
        </p:txBody>
      </p:sp>
      <p:sp>
        <p:nvSpPr>
          <p:cNvPr id="26628" name="灯片编号占位符 3"/>
          <p:cNvSpPr txBox="1">
            <a:spLocks noGrp="1"/>
          </p:cNvSpPr>
          <p:nvPr>
            <p:ph type="sldNum" sz="quarter"/>
          </p:nvPr>
        </p:nvSpPr>
        <p:spPr>
          <a:xfrm>
            <a:off x="3884613" y="8685213"/>
            <a:ext cx="2971800" cy="457200"/>
          </a:xfrm>
          <a:prstGeom prst="rect">
            <a:avLst/>
          </a:prstGeom>
          <a:noFill/>
          <a:ln w="9525">
            <a:noFill/>
            <a:miter/>
          </a:ln>
        </p:spPr>
        <p:txBody>
          <a:bodyPr anchor="b"/>
          <a:p>
            <a:pPr lvl="0" algn="r" eaLnBrk="1" hangingPunct="1"/>
            <a:fld id="{9A0DB2DC-4C9A-4742-B13C-FB6460FD3503}" type="slidenum">
              <a:rPr lang="zh-CN" altLang="en-US" sz="1200" dirty="0"/>
            </a:fld>
            <a:endParaRPr lang="zh-CN" altLang="en-US" sz="1200"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1" Type="http://schemas.openxmlformats.org/officeDocument/2006/relationships/theme" Target="../theme/theme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6" Type="http://schemas.openxmlformats.org/officeDocument/2006/relationships/notesSlide" Target="../notesSlides/notesSlide1.xml"/><Relationship Id="rId5" Type="http://schemas.openxmlformats.org/officeDocument/2006/relationships/vmlDrawing" Target="../drawings/vmlDrawing2.vml"/><Relationship Id="rId4" Type="http://schemas.openxmlformats.org/officeDocument/2006/relationships/slideLayout" Target="../slideLayouts/slideLayout7.xml"/><Relationship Id="rId3" Type="http://schemas.openxmlformats.org/officeDocument/2006/relationships/image" Target="../media/image5.emf"/><Relationship Id="rId2" Type="http://schemas.openxmlformats.org/officeDocument/2006/relationships/oleObject" Target="../embeddings/oleObject2.bin"/><Relationship Id="rId1" Type="http://schemas.openxmlformats.org/officeDocument/2006/relationships/image" Target="../media/image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slide" Target="slide1.xml"/></Relationships>
</file>

<file path=ppt/slides/_rels/slide16.xml.rels><?xml version="1.0" encoding="UTF-8" standalone="yes"?>
<Relationships xmlns="http://schemas.openxmlformats.org/package/2006/relationships"><Relationship Id="rId4" Type="http://schemas.openxmlformats.org/officeDocument/2006/relationships/vmlDrawing" Target="../drawings/vmlDrawing3.vml"/><Relationship Id="rId3" Type="http://schemas.openxmlformats.org/officeDocument/2006/relationships/slideLayout" Target="../slideLayouts/slideLayout7.xml"/><Relationship Id="rId2" Type="http://schemas.openxmlformats.org/officeDocument/2006/relationships/image" Target="../media/image6.emf"/><Relationship Id="rId1" Type="http://schemas.openxmlformats.org/officeDocument/2006/relationships/oleObject" Target="../embeddings/oleObject3.bin"/></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4" Type="http://schemas.openxmlformats.org/officeDocument/2006/relationships/vmlDrawing" Target="../drawings/vmlDrawing4.vml"/><Relationship Id="rId3" Type="http://schemas.openxmlformats.org/officeDocument/2006/relationships/slideLayout" Target="../slideLayouts/slideLayout7.xml"/><Relationship Id="rId2" Type="http://schemas.openxmlformats.org/officeDocument/2006/relationships/image" Target="../media/image7.wmf"/><Relationship Id="rId1" Type="http://schemas.openxmlformats.org/officeDocument/2006/relationships/oleObject" Target="../embeddings/oleObject4.bin"/></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5" Type="http://schemas.openxmlformats.org/officeDocument/2006/relationships/vmlDrawing" Target="../drawings/vmlDrawing1.vml"/><Relationship Id="rId4" Type="http://schemas.openxmlformats.org/officeDocument/2006/relationships/slideLayout" Target="../slideLayouts/slideLayout2.xml"/><Relationship Id="rId3" Type="http://schemas.openxmlformats.org/officeDocument/2006/relationships/image" Target="../media/image2.png"/><Relationship Id="rId2" Type="http://schemas.openxmlformats.org/officeDocument/2006/relationships/image" Target="../media/image1.wmf"/><Relationship Id="rId1" Type="http://schemas.openxmlformats.org/officeDocument/2006/relationships/oleObject" Target="../embeddings/oleObject1.bin"/></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w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70" name="TextBox 3"/>
          <p:cNvSpPr txBox="1"/>
          <p:nvPr/>
        </p:nvSpPr>
        <p:spPr>
          <a:xfrm>
            <a:off x="1524000" y="2944813"/>
            <a:ext cx="9144000" cy="762000"/>
          </a:xfrm>
          <a:prstGeom prst="rect">
            <a:avLst/>
          </a:prstGeom>
          <a:noFill/>
          <a:ln w="9525">
            <a:noFill/>
            <a:miter/>
          </a:ln>
        </p:spPr>
        <p:txBody>
          <a:bodyPr>
            <a:spAutoFit/>
          </a:bodyPr>
          <a:p>
            <a:pPr lvl="0" algn="ctr" eaLnBrk="1" hangingPunct="1"/>
            <a:r>
              <a:rPr lang="zh-CN" altLang="en-US" sz="4400" dirty="0">
                <a:solidFill>
                  <a:srgbClr val="000000"/>
                </a:solidFill>
                <a:latin typeface="黑体" pitchFamily="2" charset="-122"/>
                <a:ea typeface="黑体" pitchFamily="2" charset="-122"/>
              </a:rPr>
              <a:t>第</a:t>
            </a:r>
            <a:r>
              <a:rPr lang="en-US" altLang="zh-CN" sz="4400" dirty="0">
                <a:solidFill>
                  <a:srgbClr val="000000"/>
                </a:solidFill>
                <a:latin typeface="黑体" pitchFamily="2" charset="-122"/>
                <a:ea typeface="黑体" pitchFamily="2" charset="-122"/>
              </a:rPr>
              <a:t>6</a:t>
            </a:r>
            <a:r>
              <a:rPr lang="zh-CN" altLang="en-US" sz="4400" dirty="0">
                <a:solidFill>
                  <a:srgbClr val="000000"/>
                </a:solidFill>
                <a:latin typeface="黑体" pitchFamily="2" charset="-122"/>
                <a:ea typeface="黑体" pitchFamily="2" charset="-122"/>
              </a:rPr>
              <a:t>章 </a:t>
            </a:r>
            <a:r>
              <a:rPr lang="zh-CN" altLang="en-US" sz="4400" dirty="0">
                <a:solidFill>
                  <a:srgbClr val="000000"/>
                </a:solidFill>
                <a:latin typeface="黑体" pitchFamily="2" charset="-122"/>
                <a:ea typeface="黑体" pitchFamily="2" charset="-122"/>
              </a:rPr>
              <a:t>复习</a:t>
            </a:r>
            <a:endParaRPr lang="zh-CN" altLang="en-US" sz="4400" dirty="0">
              <a:solidFill>
                <a:srgbClr val="000000"/>
              </a:solidFill>
              <a:latin typeface="黑体" pitchFamily="2" charset="-122"/>
              <a:ea typeface="黑体" pitchFamily="2" charset="-122"/>
            </a:endParaRPr>
          </a:p>
        </p:txBody>
      </p:sp>
      <p:sp>
        <p:nvSpPr>
          <p:cNvPr id="7171" name="Line 12"/>
          <p:cNvSpPr/>
          <p:nvPr/>
        </p:nvSpPr>
        <p:spPr>
          <a:xfrm flipV="1">
            <a:off x="2563813" y="3713163"/>
            <a:ext cx="7235825" cy="42862"/>
          </a:xfrm>
          <a:prstGeom prst="line">
            <a:avLst/>
          </a:prstGeom>
          <a:ln w="28575" cap="flat" cmpd="sng">
            <a:solidFill>
              <a:srgbClr val="000000"/>
            </a:solidFill>
            <a:prstDash val="solid"/>
            <a:headEnd type="none" w="med" len="med"/>
            <a:tailEnd type="none" w="med" len="med"/>
          </a:ln>
        </p:spPr>
        <p:txBody>
          <a:bodyPr/>
          <a:p>
            <a:endParaRPr lang="zh-CN" altLang="en-US"/>
          </a:p>
        </p:txBody>
      </p:sp>
      <p:sp>
        <p:nvSpPr>
          <p:cNvPr id="7172" name="TextBox 4"/>
          <p:cNvSpPr txBox="1"/>
          <p:nvPr/>
        </p:nvSpPr>
        <p:spPr>
          <a:xfrm>
            <a:off x="1524000" y="3835400"/>
            <a:ext cx="9144000" cy="457200"/>
          </a:xfrm>
          <a:prstGeom prst="rect">
            <a:avLst/>
          </a:prstGeom>
          <a:noFill/>
          <a:ln w="9525">
            <a:noFill/>
            <a:miter/>
          </a:ln>
        </p:spPr>
        <p:txBody>
          <a:bodyPr>
            <a:spAutoFit/>
          </a:bodyPr>
          <a:p>
            <a:pPr lvl="0" algn="ctr" eaLnBrk="1" hangingPunct="1"/>
            <a:r>
              <a:rPr lang="zh-CN" altLang="en-US" sz="2400" dirty="0">
                <a:latin typeface="Times New Roman" pitchFamily="18" charset="0"/>
                <a:ea typeface="黑体" pitchFamily="2" charset="-122"/>
              </a:rPr>
              <a:t>湘教版  </a:t>
            </a:r>
            <a:r>
              <a:rPr lang="zh-CN" altLang="en-US" sz="2400" dirty="0">
                <a:solidFill>
                  <a:srgbClr val="000000"/>
                </a:solidFill>
                <a:latin typeface="Times New Roman" pitchFamily="18" charset="0"/>
                <a:ea typeface="黑体" pitchFamily="2" charset="-122"/>
              </a:rPr>
              <a:t>七年级下册</a:t>
            </a:r>
            <a:endParaRPr lang="zh-CN" altLang="en-US" sz="2400" dirty="0">
              <a:solidFill>
                <a:srgbClr val="000000"/>
              </a:solidFill>
              <a:latin typeface="Times New Roman" pitchFamily="18" charset="0"/>
              <a:ea typeface="黑体" pitchFamily="2"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2" name="Text Box 3"/>
          <p:cNvSpPr txBox="1"/>
          <p:nvPr/>
        </p:nvSpPr>
        <p:spPr>
          <a:xfrm>
            <a:off x="1808163" y="1887538"/>
            <a:ext cx="8690610" cy="487680"/>
          </a:xfrm>
          <a:prstGeom prst="rect">
            <a:avLst/>
          </a:prstGeom>
          <a:noFill/>
          <a:ln w="9525">
            <a:noFill/>
            <a:miter/>
          </a:ln>
        </p:spPr>
        <p:txBody>
          <a:bodyPr wrap="none">
            <a:spAutoFit/>
          </a:bodyPr>
          <a:p>
            <a:pPr lvl="0" eaLnBrk="1" hangingPunct="1"/>
            <a:r>
              <a:rPr lang="zh-CN" altLang="en-US" sz="2600" dirty="0">
                <a:solidFill>
                  <a:srgbClr val="0000CC"/>
                </a:solidFill>
                <a:latin typeface="Arial" pitchFamily="34" charset="0"/>
                <a:ea typeface="宋体" pitchFamily="2" charset="-122"/>
              </a:rPr>
              <a:t>1.数据 35,35,35,47,47,84,84,84,84,125的平均数是</a:t>
            </a:r>
            <a:r>
              <a:rPr lang="zh-CN" altLang="en-US" sz="2600" u="sng" dirty="0">
                <a:solidFill>
                  <a:srgbClr val="0000CC"/>
                </a:solidFill>
                <a:latin typeface="Arial" pitchFamily="34" charset="0"/>
                <a:ea typeface="宋体" pitchFamily="2" charset="-122"/>
              </a:rPr>
              <a:t>         </a:t>
            </a:r>
            <a:r>
              <a:rPr lang="zh-CN" altLang="en-US" sz="2600" dirty="0">
                <a:solidFill>
                  <a:srgbClr val="0000CC"/>
                </a:solidFill>
                <a:latin typeface="Arial" pitchFamily="34" charset="0"/>
                <a:ea typeface="宋体" pitchFamily="2" charset="-122"/>
              </a:rPr>
              <a:t>。</a:t>
            </a:r>
            <a:endParaRPr lang="zh-CN" altLang="en-US" sz="2600" dirty="0">
              <a:latin typeface="Times New Roman" pitchFamily="18" charset="0"/>
              <a:ea typeface="楷体_GB2312" pitchFamily="49" charset="-122"/>
            </a:endParaRPr>
          </a:p>
        </p:txBody>
      </p:sp>
      <p:sp>
        <p:nvSpPr>
          <p:cNvPr id="22532" name="Text Box 4"/>
          <p:cNvSpPr txBox="1"/>
          <p:nvPr/>
        </p:nvSpPr>
        <p:spPr>
          <a:xfrm>
            <a:off x="9275763" y="1811338"/>
            <a:ext cx="762000" cy="365760"/>
          </a:xfrm>
          <a:prstGeom prst="rect">
            <a:avLst/>
          </a:prstGeom>
          <a:noFill/>
          <a:ln w="9525">
            <a:noFill/>
            <a:miter/>
          </a:ln>
        </p:spPr>
        <p:txBody>
          <a:bodyPr>
            <a:spAutoFit/>
          </a:bodyPr>
          <a:p>
            <a:pPr lvl="0" eaLnBrk="1" hangingPunct="1"/>
            <a:r>
              <a:rPr lang="en-US" altLang="zh-CN">
                <a:solidFill>
                  <a:srgbClr val="FF0000"/>
                </a:solidFill>
                <a:latin typeface="Arial" pitchFamily="34" charset="0"/>
                <a:ea typeface="宋体" pitchFamily="2" charset="-122"/>
              </a:rPr>
              <a:t>66</a:t>
            </a:r>
            <a:endParaRPr lang="en-US" altLang="zh-CN">
              <a:solidFill>
                <a:srgbClr val="FF0000"/>
              </a:solidFill>
              <a:latin typeface="Arial" pitchFamily="34" charset="0"/>
              <a:ea typeface="宋体" pitchFamily="2" charset="-122"/>
            </a:endParaRPr>
          </a:p>
        </p:txBody>
      </p:sp>
      <p:sp>
        <p:nvSpPr>
          <p:cNvPr id="22533" name="矩形 7"/>
          <p:cNvSpPr/>
          <p:nvPr/>
        </p:nvSpPr>
        <p:spPr>
          <a:xfrm>
            <a:off x="1808163" y="2344738"/>
            <a:ext cx="8639175" cy="895350"/>
          </a:xfrm>
          <a:prstGeom prst="rect">
            <a:avLst/>
          </a:prstGeom>
          <a:noFill/>
          <a:ln w="9525">
            <a:noFill/>
            <a:miter/>
          </a:ln>
        </p:spPr>
        <p:txBody>
          <a:bodyPr>
            <a:spAutoFit/>
          </a:bodyPr>
          <a:p>
            <a:pPr lvl="0" eaLnBrk="1" hangingPunct="1">
              <a:lnSpc>
                <a:spcPct val="120000"/>
              </a:lnSpc>
            </a:pPr>
            <a:r>
              <a:rPr lang="zh-CN" altLang="en-US" sz="1800" dirty="0">
                <a:solidFill>
                  <a:schemeClr val="accent1"/>
                </a:solidFill>
                <a:latin typeface="Arial" pitchFamily="34" charset="0"/>
                <a:ea typeface="楷体_GB2312" pitchFamily="49" charset="-122"/>
              </a:rPr>
              <a:t> </a:t>
            </a:r>
            <a:r>
              <a:rPr lang="zh-CN" altLang="en-US" dirty="0">
                <a:solidFill>
                  <a:srgbClr val="0000FF"/>
                </a:solidFill>
                <a:latin typeface="Arial" pitchFamily="34" charset="0"/>
                <a:ea typeface="楷体_GB2312" pitchFamily="49" charset="-122"/>
              </a:rPr>
              <a:t>2.近年来，我市民用汽车拥有量持续增长，2007年至2011年我市民用汽车拥有量依次约11</a:t>
            </a:r>
            <a:r>
              <a:rPr lang="zh-CN" altLang="en-US" dirty="0">
                <a:solidFill>
                  <a:srgbClr val="0000FF"/>
                </a:solidFill>
                <a:latin typeface="宋体" pitchFamily="2" charset="-122"/>
                <a:ea typeface="宋体" pitchFamily="2" charset="-122"/>
              </a:rPr>
              <a:t>,</a:t>
            </a:r>
            <a:r>
              <a:rPr lang="zh-CN" altLang="en-US" dirty="0">
                <a:solidFill>
                  <a:srgbClr val="0000FF"/>
                </a:solidFill>
                <a:latin typeface="Arial" pitchFamily="34" charset="0"/>
                <a:ea typeface="楷体_GB2312" pitchFamily="49" charset="-122"/>
              </a:rPr>
              <a:t>13</a:t>
            </a:r>
            <a:r>
              <a:rPr lang="zh-CN" altLang="en-US" dirty="0">
                <a:solidFill>
                  <a:srgbClr val="0000FF"/>
                </a:solidFill>
                <a:latin typeface="宋体" pitchFamily="2" charset="-122"/>
                <a:ea typeface="宋体" pitchFamily="2" charset="-122"/>
              </a:rPr>
              <a:t>,</a:t>
            </a:r>
            <a:r>
              <a:rPr lang="zh-CN" altLang="en-US" dirty="0">
                <a:solidFill>
                  <a:srgbClr val="0000FF"/>
                </a:solidFill>
                <a:latin typeface="Arial" pitchFamily="34" charset="0"/>
                <a:ea typeface="楷体_GB2312" pitchFamily="49" charset="-122"/>
              </a:rPr>
              <a:t>15</a:t>
            </a:r>
            <a:r>
              <a:rPr lang="zh-CN" altLang="en-US" dirty="0">
                <a:solidFill>
                  <a:srgbClr val="0000FF"/>
                </a:solidFill>
                <a:latin typeface="宋体" pitchFamily="2" charset="-122"/>
                <a:ea typeface="宋体" pitchFamily="2" charset="-122"/>
              </a:rPr>
              <a:t>,</a:t>
            </a:r>
            <a:r>
              <a:rPr lang="zh-CN" altLang="en-US" dirty="0">
                <a:solidFill>
                  <a:srgbClr val="0000FF"/>
                </a:solidFill>
                <a:latin typeface="Arial" pitchFamily="34" charset="0"/>
                <a:ea typeface="楷体_GB2312" pitchFamily="49" charset="-122"/>
              </a:rPr>
              <a:t>19</a:t>
            </a:r>
            <a:r>
              <a:rPr lang="zh-CN" altLang="en-US" dirty="0">
                <a:solidFill>
                  <a:srgbClr val="0000FF"/>
                </a:solidFill>
                <a:latin typeface="宋体" pitchFamily="2" charset="-122"/>
                <a:ea typeface="宋体" pitchFamily="2" charset="-122"/>
              </a:rPr>
              <a:t>,</a:t>
            </a:r>
            <a:r>
              <a:rPr lang="zh-CN" altLang="en-US" i="1" dirty="0">
                <a:solidFill>
                  <a:srgbClr val="0000FF"/>
                </a:solidFill>
                <a:latin typeface="Times New Roman" pitchFamily="18" charset="0"/>
                <a:ea typeface="楷体_GB2312" pitchFamily="49" charset="-122"/>
              </a:rPr>
              <a:t>x</a:t>
            </a:r>
            <a:r>
              <a:rPr lang="zh-CN" altLang="en-US" dirty="0">
                <a:solidFill>
                  <a:srgbClr val="0000FF"/>
                </a:solidFill>
                <a:latin typeface="宋体" pitchFamily="2" charset="-122"/>
                <a:ea typeface="宋体" pitchFamily="2" charset="-122"/>
              </a:rPr>
              <a:t>(</a:t>
            </a:r>
            <a:r>
              <a:rPr lang="zh-CN" altLang="en-US" dirty="0">
                <a:solidFill>
                  <a:srgbClr val="0000FF"/>
                </a:solidFill>
                <a:latin typeface="Arial" pitchFamily="34" charset="0"/>
                <a:ea typeface="楷体_GB2312" pitchFamily="49" charset="-122"/>
              </a:rPr>
              <a:t>单位：万辆</a:t>
            </a:r>
            <a:r>
              <a:rPr lang="zh-CN" altLang="en-US" dirty="0">
                <a:solidFill>
                  <a:srgbClr val="0000FF"/>
                </a:solidFill>
                <a:latin typeface="宋体" pitchFamily="2" charset="-122"/>
                <a:ea typeface="宋体" pitchFamily="2" charset="-122"/>
              </a:rPr>
              <a:t>)</a:t>
            </a:r>
            <a:r>
              <a:rPr lang="zh-CN" altLang="en-US" dirty="0">
                <a:solidFill>
                  <a:srgbClr val="0000FF"/>
                </a:solidFill>
                <a:latin typeface="Arial" pitchFamily="34" charset="0"/>
                <a:ea typeface="楷体_GB2312" pitchFamily="49" charset="-122"/>
              </a:rPr>
              <a:t>，这五个数的平均数为16，则</a:t>
            </a:r>
            <a:r>
              <a:rPr lang="zh-CN" altLang="en-US" i="1" dirty="0">
                <a:solidFill>
                  <a:srgbClr val="0000FF"/>
                </a:solidFill>
                <a:latin typeface="Times New Roman" pitchFamily="18" charset="0"/>
                <a:ea typeface="楷体_GB2312" pitchFamily="49" charset="-122"/>
              </a:rPr>
              <a:t>x</a:t>
            </a:r>
            <a:r>
              <a:rPr lang="zh-CN" altLang="en-US" dirty="0">
                <a:solidFill>
                  <a:srgbClr val="0000FF"/>
                </a:solidFill>
                <a:latin typeface="Arial" pitchFamily="34" charset="0"/>
                <a:ea typeface="楷体_GB2312" pitchFamily="49" charset="-122"/>
              </a:rPr>
              <a:t>的值为______</a:t>
            </a:r>
            <a:r>
              <a:rPr lang="zh-CN" altLang="en-US" sz="2600" dirty="0">
                <a:solidFill>
                  <a:srgbClr val="0000FF"/>
                </a:solidFill>
                <a:latin typeface="Arial" pitchFamily="34" charset="0"/>
                <a:ea typeface="楷体_GB2312" pitchFamily="49" charset="-122"/>
              </a:rPr>
              <a:t>.</a:t>
            </a:r>
            <a:endParaRPr lang="zh-CN" altLang="en-US" sz="2600" dirty="0">
              <a:solidFill>
                <a:srgbClr val="0000FF"/>
              </a:solidFill>
              <a:latin typeface="Arial" pitchFamily="34" charset="0"/>
              <a:ea typeface="楷体_GB2312" pitchFamily="49" charset="-122"/>
            </a:endParaRPr>
          </a:p>
        </p:txBody>
      </p:sp>
      <p:sp>
        <p:nvSpPr>
          <p:cNvPr id="22534" name="TextBox 10"/>
          <p:cNvSpPr txBox="1"/>
          <p:nvPr/>
        </p:nvSpPr>
        <p:spPr>
          <a:xfrm>
            <a:off x="4511675" y="3933825"/>
            <a:ext cx="763588" cy="365760"/>
          </a:xfrm>
          <a:prstGeom prst="rect">
            <a:avLst/>
          </a:prstGeom>
          <a:noFill/>
          <a:ln w="9525">
            <a:noFill/>
            <a:miter/>
          </a:ln>
        </p:spPr>
        <p:txBody>
          <a:bodyPr>
            <a:spAutoFit/>
          </a:bodyPr>
          <a:p>
            <a:pPr lvl="0" eaLnBrk="1" hangingPunct="1"/>
            <a:r>
              <a:rPr lang="en-US" altLang="zh-CN">
                <a:solidFill>
                  <a:srgbClr val="FF0000"/>
                </a:solidFill>
                <a:latin typeface="Arial" pitchFamily="34" charset="0"/>
                <a:ea typeface="宋体" pitchFamily="2" charset="-122"/>
              </a:rPr>
              <a:t>22</a:t>
            </a:r>
            <a:endParaRPr lang="en-US" altLang="zh-CN">
              <a:solidFill>
                <a:srgbClr val="FF0000"/>
              </a:solidFill>
              <a:latin typeface="Arial" pitchFamily="34" charset="0"/>
              <a:ea typeface="宋体" pitchFamily="2" charset="-122"/>
            </a:endParaRPr>
          </a:p>
        </p:txBody>
      </p:sp>
      <p:sp>
        <p:nvSpPr>
          <p:cNvPr id="22535" name="Text Box 7"/>
          <p:cNvSpPr txBox="1"/>
          <p:nvPr/>
        </p:nvSpPr>
        <p:spPr>
          <a:xfrm>
            <a:off x="1854200" y="4349750"/>
            <a:ext cx="8307388" cy="640080"/>
          </a:xfrm>
          <a:prstGeom prst="rect">
            <a:avLst/>
          </a:prstGeom>
          <a:noFill/>
          <a:ln w="9525">
            <a:noFill/>
            <a:miter/>
          </a:ln>
        </p:spPr>
        <p:txBody>
          <a:bodyPr>
            <a:spAutoFit/>
          </a:bodyPr>
          <a:p>
            <a:pPr lvl="0" eaLnBrk="1" hangingPunct="1"/>
            <a:r>
              <a:rPr lang="zh-CN" altLang="en-US" dirty="0">
                <a:solidFill>
                  <a:srgbClr val="000066"/>
                </a:solidFill>
                <a:latin typeface="Times New Roman" pitchFamily="18" charset="0"/>
                <a:ea typeface="宋体" pitchFamily="2" charset="-122"/>
              </a:rPr>
              <a:t>3.在一组数据 1，0，4，5，8中插入一个数据</a:t>
            </a:r>
            <a:r>
              <a:rPr lang="zh-CN" altLang="en-US" i="1" dirty="0">
                <a:solidFill>
                  <a:srgbClr val="000066"/>
                </a:solidFill>
                <a:latin typeface="Times New Roman" pitchFamily="18" charset="0"/>
                <a:ea typeface="宋体" pitchFamily="2" charset="-122"/>
              </a:rPr>
              <a:t>x</a:t>
            </a:r>
            <a:r>
              <a:rPr lang="zh-CN" altLang="en-US" dirty="0">
                <a:solidFill>
                  <a:srgbClr val="000066"/>
                </a:solidFill>
                <a:latin typeface="Times New Roman" pitchFamily="18" charset="0"/>
                <a:ea typeface="宋体" pitchFamily="2" charset="-122"/>
              </a:rPr>
              <a:t>，使该组数据的中位数为3，则插入数据</a:t>
            </a:r>
            <a:r>
              <a:rPr lang="zh-CN" altLang="en-US" i="1" dirty="0">
                <a:solidFill>
                  <a:srgbClr val="000066"/>
                </a:solidFill>
                <a:latin typeface="Times New Roman" pitchFamily="18" charset="0"/>
                <a:ea typeface="宋体" pitchFamily="2" charset="-122"/>
              </a:rPr>
              <a:t>x</a:t>
            </a:r>
            <a:r>
              <a:rPr lang="zh-CN" altLang="en-US" dirty="0">
                <a:solidFill>
                  <a:srgbClr val="000066"/>
                </a:solidFill>
                <a:latin typeface="Times New Roman" pitchFamily="18" charset="0"/>
                <a:ea typeface="宋体" pitchFamily="2" charset="-122"/>
              </a:rPr>
              <a:t> 是</a:t>
            </a:r>
            <a:r>
              <a:rPr lang="zh-CN" altLang="en-US" u="sng" dirty="0">
                <a:solidFill>
                  <a:srgbClr val="000066"/>
                </a:solidFill>
                <a:latin typeface="Arial" pitchFamily="34" charset="0"/>
                <a:ea typeface="宋体" pitchFamily="2" charset="-122"/>
              </a:rPr>
              <a:t>         </a:t>
            </a:r>
            <a:r>
              <a:rPr lang="zh-CN" altLang="en-US" dirty="0">
                <a:solidFill>
                  <a:srgbClr val="000066"/>
                </a:solidFill>
                <a:latin typeface="Arial" pitchFamily="34" charset="0"/>
                <a:ea typeface="宋体" pitchFamily="2" charset="-122"/>
              </a:rPr>
              <a:t>。</a:t>
            </a:r>
            <a:endParaRPr lang="zh-CN" altLang="en-US" dirty="0">
              <a:solidFill>
                <a:srgbClr val="000066"/>
              </a:solidFill>
              <a:latin typeface="Arial" pitchFamily="34" charset="0"/>
              <a:ea typeface="宋体" pitchFamily="2" charset="-122"/>
            </a:endParaRPr>
          </a:p>
        </p:txBody>
      </p:sp>
      <p:sp>
        <p:nvSpPr>
          <p:cNvPr id="22536" name="Text Box 8"/>
          <p:cNvSpPr txBox="1"/>
          <p:nvPr/>
        </p:nvSpPr>
        <p:spPr>
          <a:xfrm>
            <a:off x="8397875" y="4697413"/>
            <a:ext cx="297180" cy="365760"/>
          </a:xfrm>
          <a:prstGeom prst="rect">
            <a:avLst/>
          </a:prstGeom>
          <a:noFill/>
          <a:ln w="9525">
            <a:noFill/>
            <a:miter/>
          </a:ln>
        </p:spPr>
        <p:txBody>
          <a:bodyPr wrap="none">
            <a:spAutoFit/>
          </a:bodyPr>
          <a:p>
            <a:pPr lvl="0" eaLnBrk="1" hangingPunct="1"/>
            <a:r>
              <a:rPr lang="zh-CN" altLang="en-US" dirty="0">
                <a:solidFill>
                  <a:srgbClr val="FF0000"/>
                </a:solidFill>
                <a:latin typeface="Times New Roman" pitchFamily="18" charset="0"/>
                <a:ea typeface="楷体_GB2312" pitchFamily="49" charset="-122"/>
              </a:rPr>
              <a:t>2</a:t>
            </a:r>
            <a:endParaRPr lang="zh-CN" altLang="en-US" dirty="0">
              <a:solidFill>
                <a:srgbClr val="FF0000"/>
              </a:solidFill>
              <a:latin typeface="Times New Roman" pitchFamily="18" charset="0"/>
              <a:ea typeface="楷体_GB2312" pitchFamily="49" charset="-122"/>
            </a:endParaRPr>
          </a:p>
        </p:txBody>
      </p:sp>
      <p:sp>
        <p:nvSpPr>
          <p:cNvPr id="15368" name="Text Box 40"/>
          <p:cNvSpPr txBox="1"/>
          <p:nvPr/>
        </p:nvSpPr>
        <p:spPr>
          <a:xfrm>
            <a:off x="1809750" y="1214438"/>
            <a:ext cx="868680" cy="365760"/>
          </a:xfrm>
          <a:prstGeom prst="rect">
            <a:avLst/>
          </a:prstGeom>
          <a:noFill/>
          <a:ln w="9525">
            <a:noFill/>
            <a:miter/>
          </a:ln>
        </p:spPr>
        <p:txBody>
          <a:bodyPr wrap="none">
            <a:spAutoFit/>
          </a:bodyPr>
          <a:p>
            <a:pPr lvl="0" eaLnBrk="1" hangingPunct="1"/>
            <a:r>
              <a:rPr lang="zh-CN" altLang="en-US" dirty="0">
                <a:solidFill>
                  <a:srgbClr val="FF00FF"/>
                </a:solidFill>
                <a:latin typeface="Times New Roman" pitchFamily="18" charset="0"/>
                <a:ea typeface="楷体_GB2312" pitchFamily="49" charset="-122"/>
              </a:rPr>
              <a:t>填空题</a:t>
            </a:r>
            <a:endParaRPr lang="zh-CN" altLang="en-US" dirty="0">
              <a:solidFill>
                <a:srgbClr val="FF00FF"/>
              </a:solidFill>
              <a:latin typeface="Times New Roman" pitchFamily="18" charset="0"/>
              <a:ea typeface="楷体_GB2312" pitchFamily="49" charset="-122"/>
            </a:endParaRPr>
          </a:p>
        </p:txBody>
      </p:sp>
      <p:grpSp>
        <p:nvGrpSpPr>
          <p:cNvPr id="15369" name="Group 15"/>
          <p:cNvGrpSpPr/>
          <p:nvPr/>
        </p:nvGrpSpPr>
        <p:grpSpPr>
          <a:xfrm>
            <a:off x="4881563" y="357188"/>
            <a:ext cx="2730500" cy="1371600"/>
            <a:chOff x="3992" y="432"/>
            <a:chExt cx="1720" cy="864"/>
          </a:xfrm>
        </p:grpSpPr>
        <p:pic>
          <p:nvPicPr>
            <p:cNvPr id="15370" name="Picture 16" descr="模板图片副本"/>
            <p:cNvPicPr>
              <a:picLocks noChangeAspect="1"/>
            </p:cNvPicPr>
            <p:nvPr/>
          </p:nvPicPr>
          <p:blipFill>
            <a:blip r:embed="rId1"/>
            <a:stretch>
              <a:fillRect/>
            </a:stretch>
          </p:blipFill>
          <p:spPr>
            <a:xfrm>
              <a:off x="4032" y="432"/>
              <a:ext cx="1680" cy="864"/>
            </a:xfrm>
            <a:prstGeom prst="rect">
              <a:avLst/>
            </a:prstGeom>
            <a:noFill/>
            <a:ln w="9525">
              <a:noFill/>
              <a:miter/>
            </a:ln>
          </p:spPr>
        </p:pic>
        <p:sp>
          <p:nvSpPr>
            <p:cNvPr id="21" name="Rectangle 2"/>
            <p:cNvSpPr>
              <a:spLocks noChangeArrowheads="1"/>
            </p:cNvSpPr>
            <p:nvPr/>
          </p:nvSpPr>
          <p:spPr bwMode="auto">
            <a:xfrm>
              <a:off x="3992" y="544"/>
              <a:ext cx="1536" cy="384"/>
            </a:xfrm>
            <a:prstGeom prst="rect">
              <a:avLst/>
            </a:prstGeom>
            <a:noFill/>
            <a:ln w="9525">
              <a:noFill/>
              <a:miter lim="800000"/>
            </a:ln>
            <a:effectLst>
              <a:outerShdw dist="35921" dir="2700000" algn="ctr" rotWithShape="0">
                <a:schemeClr val="bg2"/>
              </a:outerShdw>
            </a:effectLst>
          </p:spPr>
          <p:txBody>
            <a:bodyPr anchor="b"/>
            <a:lstStyle/>
            <a:p>
              <a:pPr marL="0" marR="0" lvl="0" indent="0" algn="ctr" defTabSz="914400" rtl="0" eaLnBrk="1" fontAlgn="base" latinLnBrk="0" hangingPunct="1">
                <a:spcBef>
                  <a:spcPct val="0"/>
                </a:spcBef>
                <a:spcAft>
                  <a:spcPct val="0"/>
                </a:spcAft>
                <a:buClrTx/>
                <a:buSzTx/>
                <a:buFontTx/>
                <a:buNone/>
                <a:defRPr/>
              </a:pPr>
              <a:r>
                <a:rPr kumimoji="0" lang="zh-CN" altLang="en-US" sz="4000" b="1" i="0" u="none" strike="noStrike" kern="1200" cap="none" spc="0" normalizeH="0" baseline="0" noProof="0" dirty="0" smtClean="0">
                  <a:ln>
                    <a:noFill/>
                  </a:ln>
                  <a:solidFill>
                    <a:srgbClr val="FFFFFF"/>
                  </a:solidFill>
                  <a:effectLst/>
                  <a:uLnTx/>
                  <a:uFillTx/>
                  <a:latin typeface="Arial" charset="0"/>
                  <a:ea typeface="黑体" pitchFamily="2" charset="-122"/>
                  <a:cs typeface="+mn-cs"/>
                </a:rPr>
                <a:t>随堂练习</a:t>
              </a:r>
              <a:endParaRPr kumimoji="0" lang="zh-CN" altLang="en-US" sz="4000" b="1" i="0" u="none" strike="noStrike" kern="1200" cap="none" spc="0" normalizeH="0" baseline="0" noProof="0" dirty="0">
                <a:ln>
                  <a:noFill/>
                </a:ln>
                <a:solidFill>
                  <a:srgbClr val="FFFFFF"/>
                </a:solidFill>
                <a:effectLst/>
                <a:uLnTx/>
                <a:uFillTx/>
                <a:latin typeface="Arial" charset="0"/>
                <a:ea typeface="黑体" pitchFamily="2" charset="-122"/>
                <a:cs typeface="+mn-cs"/>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2532"/>
                                        </p:tgtEl>
                                        <p:attrNameLst>
                                          <p:attrName>style.visibility</p:attrName>
                                        </p:attrNameLst>
                                      </p:cBhvr>
                                      <p:to>
                                        <p:strVal val="visible"/>
                                      </p:to>
                                    </p:set>
                                    <p:anim calcmode="lin" valueType="num">
                                      <p:cBhvr additive="base">
                                        <p:cTn id="7" dur="500" fill="hold"/>
                                        <p:tgtEl>
                                          <p:spTgt spid="22532"/>
                                        </p:tgtEl>
                                        <p:attrNameLst>
                                          <p:attrName>ppt_x</p:attrName>
                                        </p:attrNameLst>
                                      </p:cBhvr>
                                      <p:tavLst>
                                        <p:tav tm="0">
                                          <p:val>
                                            <p:strVal val="#ppt_x"/>
                                          </p:val>
                                        </p:tav>
                                        <p:tav tm="100000">
                                          <p:val>
                                            <p:strVal val="#ppt_x"/>
                                          </p:val>
                                        </p:tav>
                                      </p:tavLst>
                                    </p:anim>
                                    <p:anim calcmode="lin" valueType="num">
                                      <p:cBhvr additive="base">
                                        <p:cTn id="8" dur="500" fill="hold"/>
                                        <p:tgtEl>
                                          <p:spTgt spid="2253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0" fill="hold" grpId="0" nodeType="clickEffect">
                                  <p:stCondLst>
                                    <p:cond delay="0"/>
                                  </p:stCondLst>
                                  <p:childTnLst>
                                    <p:set>
                                      <p:cBhvr>
                                        <p:cTn id="12" dur="1" fill="hold">
                                          <p:stCondLst>
                                            <p:cond delay="0"/>
                                          </p:stCondLst>
                                        </p:cTn>
                                        <p:tgtEl>
                                          <p:spTgt spid="22533"/>
                                        </p:tgtEl>
                                        <p:attrNameLst>
                                          <p:attrName>style.visibility</p:attrName>
                                        </p:attrNameLst>
                                      </p:cBhvr>
                                      <p:to>
                                        <p:strVal val="visible"/>
                                      </p:to>
                                    </p:set>
                                    <p:anim calcmode="lin" valueType="num">
                                      <p:cBhvr>
                                        <p:cTn id="13" dur="500" fill="hold"/>
                                        <p:tgtEl>
                                          <p:spTgt spid="22533"/>
                                        </p:tgtEl>
                                        <p:attrNameLst>
                                          <p:attrName>ppt_w</p:attrName>
                                        </p:attrNameLst>
                                      </p:cBhvr>
                                      <p:tavLst>
                                        <p:tav tm="0">
                                          <p:val>
                                            <p:fltVal val="0.000000"/>
                                          </p:val>
                                        </p:tav>
                                        <p:tav tm="100000">
                                          <p:val>
                                            <p:strVal val="#ppt_w"/>
                                          </p:val>
                                        </p:tav>
                                      </p:tavLst>
                                    </p:anim>
                                    <p:anim calcmode="lin" valueType="num">
                                      <p:cBhvr>
                                        <p:cTn id="14" dur="500" fill="hold"/>
                                        <p:tgtEl>
                                          <p:spTgt spid="22533"/>
                                        </p:tgtEl>
                                        <p:attrNameLst>
                                          <p:attrName>ppt_h</p:attrName>
                                        </p:attrNameLst>
                                      </p:cBhvr>
                                      <p:tavLst>
                                        <p:tav tm="0">
                                          <p:val>
                                            <p:fltVal val="0.000000"/>
                                          </p:val>
                                        </p:tav>
                                        <p:tav tm="100000">
                                          <p:val>
                                            <p:strVal val="#ppt_h"/>
                                          </p:val>
                                        </p:tav>
                                      </p:tavLst>
                                    </p:anim>
                                    <p:animEffect transition="in" filter="fade">
                                      <p:cBhvr>
                                        <p:cTn id="15" dur="500"/>
                                        <p:tgtEl>
                                          <p:spTgt spid="22533"/>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22534"/>
                                        </p:tgtEl>
                                        <p:attrNameLst>
                                          <p:attrName>style.visibility</p:attrName>
                                        </p:attrNameLst>
                                      </p:cBhvr>
                                      <p:to>
                                        <p:strVal val="visible"/>
                                      </p:to>
                                    </p:set>
                                    <p:anim calcmode="lin" valueType="num">
                                      <p:cBhvr additive="base">
                                        <p:cTn id="20" dur="500" fill="hold"/>
                                        <p:tgtEl>
                                          <p:spTgt spid="22534"/>
                                        </p:tgtEl>
                                        <p:attrNameLst>
                                          <p:attrName>ppt_x</p:attrName>
                                        </p:attrNameLst>
                                      </p:cBhvr>
                                      <p:tavLst>
                                        <p:tav tm="0">
                                          <p:val>
                                            <p:strVal val="#ppt_x"/>
                                          </p:val>
                                        </p:tav>
                                        <p:tav tm="100000">
                                          <p:val>
                                            <p:strVal val="#ppt_x"/>
                                          </p:val>
                                        </p:tav>
                                      </p:tavLst>
                                    </p:anim>
                                    <p:anim calcmode="lin" valueType="num">
                                      <p:cBhvr additive="base">
                                        <p:cTn id="21" dur="500" fill="hold"/>
                                        <p:tgtEl>
                                          <p:spTgt spid="22534"/>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0" presetClass="entr" presetSubtype="0" fill="hold" grpId="0" nodeType="clickEffect">
                                  <p:stCondLst>
                                    <p:cond delay="0"/>
                                  </p:stCondLst>
                                  <p:childTnLst>
                                    <p:set>
                                      <p:cBhvr>
                                        <p:cTn id="25" dur="1" fill="hold">
                                          <p:stCondLst>
                                            <p:cond delay="0"/>
                                          </p:stCondLst>
                                        </p:cTn>
                                        <p:tgtEl>
                                          <p:spTgt spid="22535"/>
                                        </p:tgtEl>
                                        <p:attrNameLst>
                                          <p:attrName>style.visibility</p:attrName>
                                        </p:attrNameLst>
                                      </p:cBhvr>
                                      <p:to>
                                        <p:strVal val="visible"/>
                                      </p:to>
                                    </p:set>
                                    <p:animEffect transition="in" filter="wedge">
                                      <p:cBhvr>
                                        <p:cTn id="26" dur="2000"/>
                                        <p:tgtEl>
                                          <p:spTgt spid="22535"/>
                                        </p:tgtEl>
                                      </p:cBhvr>
                                    </p:animEffect>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2536"/>
                                        </p:tgtEl>
                                        <p:attrNameLst>
                                          <p:attrName>style.visibility</p:attrName>
                                        </p:attrNameLst>
                                      </p:cBhvr>
                                      <p:to>
                                        <p:strVal val="visible"/>
                                      </p:to>
                                    </p:set>
                                    <p:anim calcmode="lin" valueType="num">
                                      <p:cBhvr additive="base">
                                        <p:cTn id="31" dur="500" fill="hold"/>
                                        <p:tgtEl>
                                          <p:spTgt spid="22536"/>
                                        </p:tgtEl>
                                        <p:attrNameLst>
                                          <p:attrName>ppt_x</p:attrName>
                                        </p:attrNameLst>
                                      </p:cBhvr>
                                      <p:tavLst>
                                        <p:tav tm="0">
                                          <p:val>
                                            <p:strVal val="#ppt_x"/>
                                          </p:val>
                                        </p:tav>
                                        <p:tav tm="100000">
                                          <p:val>
                                            <p:strVal val="#ppt_x"/>
                                          </p:val>
                                        </p:tav>
                                      </p:tavLst>
                                    </p:anim>
                                    <p:anim calcmode="lin" valueType="num">
                                      <p:cBhvr additive="base">
                                        <p:cTn id="32" dur="500" fill="hold"/>
                                        <p:tgtEl>
                                          <p:spTgt spid="225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2" grpId="0" bldLvl="0"/>
      <p:bldP spid="22533" grpId="0" bldLvl="0"/>
      <p:bldP spid="22534" grpId="0" bldLvl="0"/>
      <p:bldP spid="22535" grpId="0" bldLvl="0"/>
      <p:bldP spid="22536" grpId="0" bldLvl="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537" name="Text Box 9"/>
          <p:cNvSpPr txBox="1"/>
          <p:nvPr/>
        </p:nvSpPr>
        <p:spPr>
          <a:xfrm>
            <a:off x="1905000" y="3786188"/>
            <a:ext cx="8763000" cy="914400"/>
          </a:xfrm>
          <a:prstGeom prst="rect">
            <a:avLst/>
          </a:prstGeom>
          <a:noFill/>
          <a:ln w="9525">
            <a:noFill/>
            <a:miter/>
          </a:ln>
        </p:spPr>
        <p:txBody>
          <a:bodyPr>
            <a:spAutoFit/>
          </a:bodyPr>
          <a:p>
            <a:pPr lvl="0" eaLnBrk="1" hangingPunct="1">
              <a:lnSpc>
                <a:spcPct val="150000"/>
              </a:lnSpc>
              <a:spcBef>
                <a:spcPct val="50000"/>
              </a:spcBef>
            </a:pPr>
            <a:r>
              <a:rPr lang="zh-CN" altLang="en-US" dirty="0">
                <a:latin typeface="Arial" pitchFamily="34" charset="0"/>
                <a:ea typeface="宋体" pitchFamily="2" charset="-122"/>
              </a:rPr>
              <a:t>6.  已知数据</a:t>
            </a:r>
            <a:r>
              <a:rPr lang="zh-CN" altLang="en-US" i="1" dirty="0">
                <a:latin typeface="Times New Roman" pitchFamily="18" charset="0"/>
                <a:ea typeface="宋体" pitchFamily="2" charset="-122"/>
              </a:rPr>
              <a:t>x</a:t>
            </a:r>
            <a:r>
              <a:rPr lang="zh-CN" altLang="en-US" baseline="-25000" dirty="0">
                <a:latin typeface="Arial" pitchFamily="34" charset="0"/>
                <a:ea typeface="宋体" pitchFamily="2" charset="-122"/>
              </a:rPr>
              <a:t>1</a:t>
            </a:r>
            <a:r>
              <a:rPr lang="zh-CN" altLang="en-US" dirty="0">
                <a:latin typeface="Arial" pitchFamily="34" charset="0"/>
                <a:ea typeface="宋体" pitchFamily="2" charset="-122"/>
              </a:rPr>
              <a:t>,</a:t>
            </a:r>
            <a:r>
              <a:rPr lang="zh-CN" altLang="en-US" i="1" dirty="0">
                <a:latin typeface="Times New Roman" pitchFamily="18" charset="0"/>
                <a:ea typeface="宋体" pitchFamily="2" charset="-122"/>
              </a:rPr>
              <a:t>x</a:t>
            </a:r>
            <a:r>
              <a:rPr lang="zh-CN" altLang="en-US" baseline="-25000" dirty="0">
                <a:latin typeface="Arial" pitchFamily="34" charset="0"/>
                <a:ea typeface="宋体" pitchFamily="2" charset="-122"/>
              </a:rPr>
              <a:t>２</a:t>
            </a:r>
            <a:r>
              <a:rPr lang="zh-CN" altLang="en-US" dirty="0">
                <a:latin typeface="Arial" pitchFamily="34" charset="0"/>
                <a:ea typeface="宋体" pitchFamily="2" charset="-122"/>
              </a:rPr>
              <a:t>,</a:t>
            </a:r>
            <a:r>
              <a:rPr lang="zh-CN" altLang="en-US" i="1" dirty="0">
                <a:latin typeface="Times New Roman" pitchFamily="18" charset="0"/>
                <a:ea typeface="宋体" pitchFamily="2" charset="-122"/>
              </a:rPr>
              <a:t>x</a:t>
            </a:r>
            <a:r>
              <a:rPr lang="zh-CN" altLang="en-US" baseline="-25000" dirty="0">
                <a:latin typeface="Arial" pitchFamily="34" charset="0"/>
                <a:ea typeface="宋体" pitchFamily="2" charset="-122"/>
              </a:rPr>
              <a:t>３</a:t>
            </a:r>
            <a:r>
              <a:rPr lang="zh-CN" altLang="en-US" dirty="0">
                <a:latin typeface="Arial" pitchFamily="34" charset="0"/>
                <a:ea typeface="宋体" pitchFamily="2" charset="-122"/>
              </a:rPr>
              <a:t>,…</a:t>
            </a:r>
            <a:r>
              <a:rPr lang="zh-CN" altLang="en-US" i="1" dirty="0">
                <a:latin typeface="Times New Roman" pitchFamily="18" charset="0"/>
                <a:ea typeface="宋体" pitchFamily="2" charset="-122"/>
              </a:rPr>
              <a:t>x</a:t>
            </a:r>
            <a:r>
              <a:rPr lang="zh-CN" altLang="en-US" i="1" baseline="-25000" dirty="0">
                <a:latin typeface="Times New Roman" pitchFamily="18" charset="0"/>
                <a:ea typeface="宋体" pitchFamily="2" charset="-122"/>
              </a:rPr>
              <a:t>n</a:t>
            </a:r>
            <a:r>
              <a:rPr lang="zh-CN" altLang="en-US" dirty="0">
                <a:latin typeface="Arial" pitchFamily="34" charset="0"/>
                <a:ea typeface="宋体" pitchFamily="2" charset="-122"/>
              </a:rPr>
              <a:t>的平均数为3,方差为4,则数据5</a:t>
            </a:r>
            <a:r>
              <a:rPr lang="zh-CN" altLang="en-US" i="1" dirty="0">
                <a:latin typeface="Times New Roman" pitchFamily="18" charset="0"/>
                <a:ea typeface="宋体" pitchFamily="2" charset="-122"/>
              </a:rPr>
              <a:t>x</a:t>
            </a:r>
            <a:r>
              <a:rPr lang="zh-CN" altLang="en-US" baseline="-25000" dirty="0">
                <a:latin typeface="Arial" pitchFamily="34" charset="0"/>
                <a:ea typeface="宋体" pitchFamily="2" charset="-122"/>
              </a:rPr>
              <a:t>1</a:t>
            </a:r>
            <a:r>
              <a:rPr lang="zh-CN" altLang="en-US" dirty="0">
                <a:latin typeface="Arial" pitchFamily="34" charset="0"/>
                <a:ea typeface="宋体" pitchFamily="2" charset="-122"/>
              </a:rPr>
              <a:t>+３,5</a:t>
            </a:r>
            <a:r>
              <a:rPr lang="zh-CN" altLang="en-US" i="1" dirty="0">
                <a:latin typeface="Times New Roman" pitchFamily="18" charset="0"/>
                <a:ea typeface="宋体" pitchFamily="2" charset="-122"/>
              </a:rPr>
              <a:t>x</a:t>
            </a:r>
            <a:r>
              <a:rPr lang="zh-CN" altLang="en-US" baseline="-25000" dirty="0">
                <a:latin typeface="Arial" pitchFamily="34" charset="0"/>
                <a:ea typeface="宋体" pitchFamily="2" charset="-122"/>
              </a:rPr>
              <a:t>２</a:t>
            </a:r>
            <a:r>
              <a:rPr lang="zh-CN" altLang="en-US" dirty="0">
                <a:latin typeface="Arial" pitchFamily="34" charset="0"/>
                <a:ea typeface="宋体" pitchFamily="2" charset="-122"/>
              </a:rPr>
              <a:t>+３,5</a:t>
            </a:r>
            <a:r>
              <a:rPr lang="zh-CN" altLang="en-US" i="1" dirty="0">
                <a:latin typeface="Times New Roman" pitchFamily="18" charset="0"/>
                <a:ea typeface="宋体" pitchFamily="2" charset="-122"/>
              </a:rPr>
              <a:t>x</a:t>
            </a:r>
            <a:r>
              <a:rPr lang="zh-CN" altLang="en-US" baseline="-25000" dirty="0">
                <a:latin typeface="Arial" pitchFamily="34" charset="0"/>
                <a:ea typeface="宋体" pitchFamily="2" charset="-122"/>
              </a:rPr>
              <a:t>３</a:t>
            </a:r>
            <a:r>
              <a:rPr lang="zh-CN" altLang="en-US" dirty="0">
                <a:latin typeface="Arial" pitchFamily="34" charset="0"/>
                <a:ea typeface="宋体" pitchFamily="2" charset="-122"/>
              </a:rPr>
              <a:t>+３,…5</a:t>
            </a:r>
            <a:r>
              <a:rPr lang="zh-CN" altLang="en-US" i="1" dirty="0">
                <a:latin typeface="Times New Roman" pitchFamily="18" charset="0"/>
                <a:ea typeface="宋体" pitchFamily="2" charset="-122"/>
              </a:rPr>
              <a:t>x</a:t>
            </a:r>
            <a:r>
              <a:rPr lang="zh-CN" altLang="en-US" i="1" baseline="-25000" dirty="0">
                <a:latin typeface="Times New Roman" pitchFamily="18" charset="0"/>
                <a:ea typeface="宋体" pitchFamily="2" charset="-122"/>
              </a:rPr>
              <a:t>n</a:t>
            </a:r>
            <a:r>
              <a:rPr lang="zh-CN" altLang="en-US" dirty="0">
                <a:latin typeface="Arial" pitchFamily="34" charset="0"/>
                <a:ea typeface="宋体" pitchFamily="2" charset="-122"/>
              </a:rPr>
              <a:t>+３的平均数为</a:t>
            </a:r>
            <a:r>
              <a:rPr lang="zh-CN" altLang="en-US" u="sng" dirty="0">
                <a:latin typeface="Arial" pitchFamily="34" charset="0"/>
                <a:ea typeface="宋体" pitchFamily="2" charset="-122"/>
              </a:rPr>
              <a:t>      </a:t>
            </a:r>
            <a:r>
              <a:rPr lang="zh-CN" altLang="en-US" dirty="0">
                <a:latin typeface="Arial" pitchFamily="34" charset="0"/>
                <a:ea typeface="宋体" pitchFamily="2" charset="-122"/>
              </a:rPr>
              <a:t>，方差为</a:t>
            </a:r>
            <a:r>
              <a:rPr lang="zh-CN" altLang="en-US" dirty="0">
                <a:solidFill>
                  <a:srgbClr val="0000FF"/>
                </a:solidFill>
                <a:latin typeface="Arial" pitchFamily="34" charset="0"/>
                <a:ea typeface="宋体" pitchFamily="2" charset="-122"/>
              </a:rPr>
              <a:t>______.</a:t>
            </a:r>
            <a:r>
              <a:rPr lang="zh-CN" altLang="en-US" u="sng" dirty="0">
                <a:latin typeface="Arial" pitchFamily="34" charset="0"/>
                <a:ea typeface="宋体" pitchFamily="2" charset="-122"/>
              </a:rPr>
              <a:t> </a:t>
            </a:r>
            <a:endParaRPr lang="zh-CN" altLang="en-US" dirty="0">
              <a:latin typeface="Times New Roman" pitchFamily="18" charset="0"/>
              <a:ea typeface="楷体_GB2312" pitchFamily="49" charset="-122"/>
            </a:endParaRPr>
          </a:p>
        </p:txBody>
      </p:sp>
      <p:sp>
        <p:nvSpPr>
          <p:cNvPr id="22538" name="Text Box 10"/>
          <p:cNvSpPr txBox="1"/>
          <p:nvPr/>
        </p:nvSpPr>
        <p:spPr>
          <a:xfrm>
            <a:off x="8963025" y="4306888"/>
            <a:ext cx="411480" cy="502920"/>
          </a:xfrm>
          <a:prstGeom prst="rect">
            <a:avLst/>
          </a:prstGeom>
          <a:noFill/>
          <a:ln w="9525">
            <a:noFill/>
            <a:miter/>
          </a:ln>
        </p:spPr>
        <p:txBody>
          <a:bodyPr wrap="none">
            <a:spAutoFit/>
          </a:bodyPr>
          <a:p>
            <a:pPr lvl="0" eaLnBrk="1" hangingPunct="1">
              <a:lnSpc>
                <a:spcPct val="150000"/>
              </a:lnSpc>
            </a:pPr>
            <a:r>
              <a:rPr lang="zh-CN" altLang="en-US" dirty="0">
                <a:solidFill>
                  <a:srgbClr val="FF0000"/>
                </a:solidFill>
                <a:latin typeface="Times New Roman" pitchFamily="18" charset="0"/>
                <a:ea typeface="楷体_GB2312" pitchFamily="49" charset="-122"/>
              </a:rPr>
              <a:t>18</a:t>
            </a:r>
            <a:endParaRPr lang="zh-CN" altLang="en-US" dirty="0">
              <a:solidFill>
                <a:srgbClr val="FF0000"/>
              </a:solidFill>
              <a:latin typeface="Times New Roman" pitchFamily="18" charset="0"/>
              <a:ea typeface="楷体_GB2312" pitchFamily="49" charset="-122"/>
            </a:endParaRPr>
          </a:p>
        </p:txBody>
      </p:sp>
      <p:sp>
        <p:nvSpPr>
          <p:cNvPr id="22539" name="Text Box 11"/>
          <p:cNvSpPr txBox="1"/>
          <p:nvPr/>
        </p:nvSpPr>
        <p:spPr>
          <a:xfrm>
            <a:off x="2962275" y="4949825"/>
            <a:ext cx="525780" cy="502920"/>
          </a:xfrm>
          <a:prstGeom prst="rect">
            <a:avLst/>
          </a:prstGeom>
          <a:noFill/>
          <a:ln w="9525">
            <a:noFill/>
            <a:miter/>
          </a:ln>
        </p:spPr>
        <p:txBody>
          <a:bodyPr wrap="none">
            <a:spAutoFit/>
          </a:bodyPr>
          <a:p>
            <a:pPr lvl="0" eaLnBrk="1" hangingPunct="1">
              <a:lnSpc>
                <a:spcPct val="150000"/>
              </a:lnSpc>
            </a:pPr>
            <a:r>
              <a:rPr lang="zh-CN" altLang="en-US" dirty="0">
                <a:solidFill>
                  <a:srgbClr val="FF0000"/>
                </a:solidFill>
                <a:latin typeface="Times New Roman" pitchFamily="18" charset="0"/>
                <a:ea typeface="楷体_GB2312" pitchFamily="49" charset="-122"/>
              </a:rPr>
              <a:t>100</a:t>
            </a:r>
            <a:endParaRPr lang="zh-CN" altLang="en-US" dirty="0">
              <a:solidFill>
                <a:srgbClr val="FF0000"/>
              </a:solidFill>
              <a:latin typeface="Times New Roman" pitchFamily="18" charset="0"/>
              <a:ea typeface="楷体_GB2312" pitchFamily="49" charset="-122"/>
            </a:endParaRPr>
          </a:p>
        </p:txBody>
      </p:sp>
      <p:sp>
        <p:nvSpPr>
          <p:cNvPr id="22540" name="矩形 6"/>
          <p:cNvSpPr/>
          <p:nvPr/>
        </p:nvSpPr>
        <p:spPr>
          <a:xfrm>
            <a:off x="1981200" y="3252788"/>
            <a:ext cx="8839200" cy="685800"/>
          </a:xfrm>
          <a:prstGeom prst="rect">
            <a:avLst/>
          </a:prstGeom>
          <a:noFill/>
          <a:ln w="9525">
            <a:noFill/>
            <a:miter/>
          </a:ln>
        </p:spPr>
        <p:txBody>
          <a:bodyPr>
            <a:spAutoFit/>
          </a:bodyPr>
          <a:p>
            <a:pPr lvl="0" eaLnBrk="1" hangingPunct="1">
              <a:lnSpc>
                <a:spcPct val="150000"/>
              </a:lnSpc>
            </a:pPr>
            <a:r>
              <a:rPr lang="zh-CN" altLang="en-US" sz="2600" dirty="0">
                <a:latin typeface="华文中宋" pitchFamily="2" charset="-122"/>
                <a:ea typeface="华文中宋" pitchFamily="2" charset="-122"/>
              </a:rPr>
              <a:t>5.已知一组数据</a:t>
            </a:r>
            <a:r>
              <a:rPr lang="en-US" altLang="zh-CN" sz="2600" dirty="0">
                <a:latin typeface="华文中宋" pitchFamily="2" charset="-122"/>
                <a:ea typeface="华文中宋" pitchFamily="2" charset="-122"/>
              </a:rPr>
              <a:t>2</a:t>
            </a:r>
            <a:r>
              <a:rPr lang="zh-CN" altLang="en-US" sz="2600" dirty="0">
                <a:latin typeface="华文中宋" pitchFamily="2" charset="-122"/>
                <a:ea typeface="华文中宋" pitchFamily="2" charset="-122"/>
              </a:rPr>
              <a:t>,</a:t>
            </a:r>
            <a:r>
              <a:rPr lang="en-US" altLang="zh-CN" sz="2600" dirty="0">
                <a:latin typeface="华文中宋" pitchFamily="2" charset="-122"/>
                <a:ea typeface="华文中宋" pitchFamily="2" charset="-122"/>
              </a:rPr>
              <a:t>1</a:t>
            </a:r>
            <a:r>
              <a:rPr lang="zh-CN" altLang="en-US" sz="2600" dirty="0">
                <a:latin typeface="华文中宋" pitchFamily="2" charset="-122"/>
                <a:ea typeface="华文中宋" pitchFamily="2" charset="-122"/>
              </a:rPr>
              <a:t>,－</a:t>
            </a:r>
            <a:r>
              <a:rPr lang="en-US" altLang="zh-CN" sz="2600" dirty="0">
                <a:latin typeface="华文中宋" pitchFamily="2" charset="-122"/>
                <a:ea typeface="华文中宋" pitchFamily="2" charset="-122"/>
              </a:rPr>
              <a:t>1</a:t>
            </a:r>
            <a:r>
              <a:rPr lang="zh-CN" altLang="en-US" sz="2600" dirty="0">
                <a:latin typeface="华文中宋" pitchFamily="2" charset="-122"/>
                <a:ea typeface="华文中宋" pitchFamily="2" charset="-122"/>
              </a:rPr>
              <a:t>,</a:t>
            </a:r>
            <a:r>
              <a:rPr lang="en-US" altLang="zh-CN" sz="2600" dirty="0">
                <a:latin typeface="华文中宋" pitchFamily="2" charset="-122"/>
                <a:ea typeface="华文中宋" pitchFamily="2" charset="-122"/>
              </a:rPr>
              <a:t>0</a:t>
            </a:r>
            <a:r>
              <a:rPr lang="zh-CN" altLang="en-US" sz="2600" dirty="0">
                <a:latin typeface="华文中宋" pitchFamily="2" charset="-122"/>
                <a:ea typeface="华文中宋" pitchFamily="2" charset="-122"/>
              </a:rPr>
              <a:t>,</a:t>
            </a:r>
            <a:r>
              <a:rPr lang="en-US" altLang="zh-CN" sz="2600" dirty="0">
                <a:latin typeface="华文中宋" pitchFamily="2" charset="-122"/>
                <a:ea typeface="华文中宋" pitchFamily="2" charset="-122"/>
              </a:rPr>
              <a:t>3</a:t>
            </a:r>
            <a:r>
              <a:rPr lang="zh-CN" altLang="en-US" sz="2600" dirty="0">
                <a:latin typeface="华文中宋" pitchFamily="2" charset="-122"/>
                <a:ea typeface="华文中宋" pitchFamily="2" charset="-122"/>
              </a:rPr>
              <a:t>,则这组数据的方差是</a:t>
            </a:r>
            <a:r>
              <a:rPr lang="en-US" altLang="zh-CN" sz="2600" dirty="0">
                <a:latin typeface="Arial" pitchFamily="34" charset="0"/>
                <a:ea typeface="宋体" pitchFamily="2" charset="-122"/>
              </a:rPr>
              <a:t>______.</a:t>
            </a:r>
            <a:endParaRPr lang="zh-CN" altLang="en-US" sz="2600" dirty="0">
              <a:latin typeface="华文中宋" pitchFamily="2" charset="-122"/>
              <a:ea typeface="华文中宋" pitchFamily="2" charset="-122"/>
            </a:endParaRPr>
          </a:p>
        </p:txBody>
      </p:sp>
      <p:sp>
        <p:nvSpPr>
          <p:cNvPr id="22541" name="Rectangle 13"/>
          <p:cNvSpPr/>
          <p:nvPr/>
        </p:nvSpPr>
        <p:spPr>
          <a:xfrm>
            <a:off x="2033588" y="806450"/>
            <a:ext cx="7772400" cy="533400"/>
          </a:xfrm>
          <a:prstGeom prst="rect">
            <a:avLst/>
          </a:prstGeom>
          <a:noFill/>
          <a:ln w="9525">
            <a:noFill/>
            <a:miter/>
          </a:ln>
        </p:spPr>
        <p:txBody>
          <a:bodyPr anchor="ctr"/>
          <a:p>
            <a:pPr lvl="0" eaLnBrk="1" hangingPunct="1">
              <a:lnSpc>
                <a:spcPct val="150000"/>
              </a:lnSpc>
            </a:pPr>
            <a:r>
              <a:rPr lang="zh-CN" altLang="en-US" dirty="0">
                <a:solidFill>
                  <a:schemeClr val="tx2"/>
                </a:solidFill>
                <a:latin typeface="Arial" pitchFamily="34" charset="0"/>
                <a:ea typeface="宋体" pitchFamily="2" charset="-122"/>
              </a:rPr>
              <a:t>4.某市的7月下旬最高气温统计如下：</a:t>
            </a:r>
            <a:endParaRPr lang="zh-CN" altLang="en-US" dirty="0">
              <a:solidFill>
                <a:schemeClr val="tx2"/>
              </a:solidFill>
              <a:latin typeface="Arial" pitchFamily="34" charset="0"/>
              <a:ea typeface="宋体" pitchFamily="2" charset="-122"/>
            </a:endParaRPr>
          </a:p>
        </p:txBody>
      </p:sp>
      <p:graphicFrame>
        <p:nvGraphicFramePr>
          <p:cNvPr id="22542" name="Group 14"/>
          <p:cNvGraphicFramePr>
            <a:graphicFrameLocks noGrp="1"/>
          </p:cNvGraphicFramePr>
          <p:nvPr/>
        </p:nvGraphicFramePr>
        <p:xfrm>
          <a:off x="2062163" y="1616075"/>
          <a:ext cx="8305800" cy="946150"/>
        </p:xfrm>
        <a:graphic>
          <a:graphicData uri="http://schemas.openxmlformats.org/drawingml/2006/table">
            <a:tbl>
              <a:tblPr/>
              <a:tblGrid>
                <a:gridCol w="1384300"/>
                <a:gridCol w="1384300"/>
                <a:gridCol w="1384300"/>
                <a:gridCol w="1384300"/>
                <a:gridCol w="1397000"/>
                <a:gridCol w="1371600"/>
              </a:tblGrid>
              <a:tr h="457200">
                <a:tc>
                  <a:txBody>
                    <a:bodyPr/>
                    <a:lstStyle/>
                    <a:p>
                      <a:pPr marL="0" marR="0" lvl="0" indent="0" algn="l" defTabSz="914400" rtl="0" eaLnBrk="1" fontAlgn="base" latinLnBrk="0" hangingPunct="1">
                        <a:spcBef>
                          <a:spcPct val="20000"/>
                        </a:spcBef>
                        <a:spcAft>
                          <a:spcPct val="0"/>
                        </a:spcAft>
                        <a:buClr>
                          <a:schemeClr val="hlink"/>
                        </a:buClr>
                        <a:buSzPct val="70000"/>
                        <a:buFont typeface="Wingdings" pitchFamily="2" charset="2"/>
                        <a:buNone/>
                      </a:pPr>
                      <a:r>
                        <a:rPr kumimoji="0" lang="zh-CN" altLang="en-US" sz="2400" b="1" i="0" u="none" strike="noStrike" cap="none" normalizeH="0" baseline="0" smtClean="0">
                          <a:ln>
                            <a:noFill/>
                          </a:ln>
                          <a:solidFill>
                            <a:schemeClr val="tx2"/>
                          </a:solidFill>
                          <a:effectLst/>
                          <a:latin typeface="Arial" pitchFamily="34" charset="0"/>
                          <a:ea typeface="宋体" pitchFamily="2" charset="-122"/>
                        </a:rPr>
                        <a:t>气温</a:t>
                      </a:r>
                      <a:endParaRPr kumimoji="0" lang="zh-CN" altLang="en-US" sz="2400" b="1" i="0" u="none" strike="noStrike" cap="none" normalizeH="0" baseline="0" smtClean="0">
                        <a:ln>
                          <a:noFill/>
                        </a:ln>
                        <a:solidFill>
                          <a:schemeClr val="tx2"/>
                        </a:solidFill>
                        <a:effectLst/>
                        <a:latin typeface="Arial" pitchFamily="34" charset="0"/>
                        <a:ea typeface="宋体" pitchFamily="2"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spcBef>
                          <a:spcPct val="20000"/>
                        </a:spcBef>
                        <a:spcAft>
                          <a:spcPct val="0"/>
                        </a:spcAft>
                        <a:buClr>
                          <a:schemeClr val="hlink"/>
                        </a:buClr>
                        <a:buSzPct val="70000"/>
                        <a:buFont typeface="Wingdings" pitchFamily="2" charset="2"/>
                        <a:buNone/>
                      </a:pPr>
                      <a:r>
                        <a:rPr kumimoji="0" lang="en-US" altLang="zh-CN" sz="2400" b="1" i="0" u="none" strike="noStrike" cap="none" normalizeH="0" baseline="0" smtClean="0">
                          <a:ln>
                            <a:noFill/>
                          </a:ln>
                          <a:solidFill>
                            <a:schemeClr val="tx2"/>
                          </a:solidFill>
                          <a:effectLst/>
                          <a:latin typeface="Arial" pitchFamily="34" charset="0"/>
                          <a:ea typeface="宋体" pitchFamily="2" charset="-122"/>
                        </a:rPr>
                        <a:t>35</a:t>
                      </a:r>
                      <a:r>
                        <a:rPr kumimoji="0" lang="zh-CN" altLang="en-US" sz="2400" b="1" i="0" u="none" strike="noStrike" cap="none" normalizeH="0" baseline="0" smtClean="0">
                          <a:ln>
                            <a:noFill/>
                          </a:ln>
                          <a:solidFill>
                            <a:schemeClr val="tx2"/>
                          </a:solidFill>
                          <a:effectLst/>
                          <a:latin typeface="Arial" pitchFamily="34" charset="0"/>
                          <a:ea typeface="宋体" pitchFamily="2" charset="-122"/>
                        </a:rPr>
                        <a:t>度</a:t>
                      </a:r>
                      <a:endParaRPr kumimoji="0" lang="zh-CN" altLang="en-US" sz="2400" b="1" i="0" u="none" strike="noStrike" cap="none" normalizeH="0" baseline="0" smtClean="0">
                        <a:ln>
                          <a:noFill/>
                        </a:ln>
                        <a:solidFill>
                          <a:schemeClr val="tx2"/>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spcBef>
                          <a:spcPct val="20000"/>
                        </a:spcBef>
                        <a:spcAft>
                          <a:spcPct val="0"/>
                        </a:spcAft>
                        <a:buClr>
                          <a:schemeClr val="hlink"/>
                        </a:buClr>
                        <a:buSzPct val="70000"/>
                        <a:buFont typeface="Wingdings" pitchFamily="2" charset="2"/>
                        <a:buNone/>
                      </a:pPr>
                      <a:r>
                        <a:rPr kumimoji="0" lang="en-US" altLang="zh-CN" sz="2400" b="1" i="0" u="none" strike="noStrike" cap="none" normalizeH="0" baseline="0" smtClean="0">
                          <a:ln>
                            <a:noFill/>
                          </a:ln>
                          <a:solidFill>
                            <a:schemeClr val="tx2"/>
                          </a:solidFill>
                          <a:effectLst/>
                          <a:latin typeface="Arial" pitchFamily="34" charset="0"/>
                          <a:ea typeface="宋体" pitchFamily="2" charset="-122"/>
                        </a:rPr>
                        <a:t>34</a:t>
                      </a:r>
                      <a:r>
                        <a:rPr kumimoji="0" lang="zh-CN" altLang="en-US" sz="2400" b="1" i="0" u="none" strike="noStrike" cap="none" normalizeH="0" baseline="0" smtClean="0">
                          <a:ln>
                            <a:noFill/>
                          </a:ln>
                          <a:solidFill>
                            <a:schemeClr val="tx2"/>
                          </a:solidFill>
                          <a:effectLst/>
                          <a:latin typeface="Arial" pitchFamily="34" charset="0"/>
                          <a:ea typeface="宋体" pitchFamily="2" charset="-122"/>
                        </a:rPr>
                        <a:t>度</a:t>
                      </a:r>
                      <a:endParaRPr kumimoji="0" lang="zh-CN" altLang="en-US" sz="2400" b="1" i="0" u="none" strike="noStrike" cap="none" normalizeH="0" baseline="0" smtClean="0">
                        <a:ln>
                          <a:noFill/>
                        </a:ln>
                        <a:solidFill>
                          <a:schemeClr val="tx2"/>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spcBef>
                          <a:spcPct val="20000"/>
                        </a:spcBef>
                        <a:spcAft>
                          <a:spcPct val="0"/>
                        </a:spcAft>
                        <a:buClr>
                          <a:schemeClr val="hlink"/>
                        </a:buClr>
                        <a:buSzPct val="70000"/>
                        <a:buFont typeface="Wingdings" pitchFamily="2" charset="2"/>
                        <a:buNone/>
                      </a:pPr>
                      <a:r>
                        <a:rPr kumimoji="0" lang="en-US" altLang="zh-CN" sz="2400" b="1" i="0" u="none" strike="noStrike" cap="none" normalizeH="0" baseline="0" smtClean="0">
                          <a:ln>
                            <a:noFill/>
                          </a:ln>
                          <a:solidFill>
                            <a:schemeClr val="tx2"/>
                          </a:solidFill>
                          <a:effectLst/>
                          <a:latin typeface="Arial" pitchFamily="34" charset="0"/>
                          <a:ea typeface="宋体" pitchFamily="2" charset="-122"/>
                        </a:rPr>
                        <a:t>33</a:t>
                      </a:r>
                      <a:r>
                        <a:rPr kumimoji="0" lang="zh-CN" altLang="en-US" sz="2400" b="1" i="0" u="none" strike="noStrike" cap="none" normalizeH="0" baseline="0" smtClean="0">
                          <a:ln>
                            <a:noFill/>
                          </a:ln>
                          <a:solidFill>
                            <a:schemeClr val="tx2"/>
                          </a:solidFill>
                          <a:effectLst/>
                          <a:latin typeface="Arial" pitchFamily="34" charset="0"/>
                          <a:ea typeface="宋体" pitchFamily="2" charset="-122"/>
                        </a:rPr>
                        <a:t>度</a:t>
                      </a:r>
                      <a:endParaRPr kumimoji="0" lang="zh-CN" altLang="en-US" sz="2400" b="1" i="0" u="none" strike="noStrike" cap="none" normalizeH="0" baseline="0" smtClean="0">
                        <a:ln>
                          <a:noFill/>
                        </a:ln>
                        <a:solidFill>
                          <a:schemeClr val="tx2"/>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spcBef>
                          <a:spcPct val="20000"/>
                        </a:spcBef>
                        <a:spcAft>
                          <a:spcPct val="0"/>
                        </a:spcAft>
                        <a:buClr>
                          <a:schemeClr val="hlink"/>
                        </a:buClr>
                        <a:buSzPct val="70000"/>
                        <a:buFont typeface="Wingdings" pitchFamily="2" charset="2"/>
                        <a:buNone/>
                      </a:pPr>
                      <a:r>
                        <a:rPr kumimoji="0" lang="en-US" altLang="zh-CN" sz="2400" b="1" i="0" u="none" strike="noStrike" cap="none" normalizeH="0" baseline="0" smtClean="0">
                          <a:ln>
                            <a:noFill/>
                          </a:ln>
                          <a:solidFill>
                            <a:schemeClr val="tx2"/>
                          </a:solidFill>
                          <a:effectLst/>
                          <a:latin typeface="Arial" pitchFamily="34" charset="0"/>
                          <a:ea typeface="宋体" pitchFamily="2" charset="-122"/>
                        </a:rPr>
                        <a:t>32</a:t>
                      </a:r>
                      <a:r>
                        <a:rPr kumimoji="0" lang="zh-CN" altLang="en-US" sz="2400" b="1" i="0" u="none" strike="noStrike" cap="none" normalizeH="0" baseline="0" smtClean="0">
                          <a:ln>
                            <a:noFill/>
                          </a:ln>
                          <a:solidFill>
                            <a:schemeClr val="tx2"/>
                          </a:solidFill>
                          <a:effectLst/>
                          <a:latin typeface="Arial" pitchFamily="34" charset="0"/>
                          <a:ea typeface="宋体" pitchFamily="2" charset="-122"/>
                        </a:rPr>
                        <a:t>度</a:t>
                      </a:r>
                      <a:endParaRPr kumimoji="0" lang="zh-CN" altLang="en-US" sz="2400" b="1" i="0" u="none" strike="noStrike" cap="none" normalizeH="0" baseline="0" smtClean="0">
                        <a:ln>
                          <a:noFill/>
                        </a:ln>
                        <a:solidFill>
                          <a:schemeClr val="tx2"/>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spcBef>
                          <a:spcPct val="20000"/>
                        </a:spcBef>
                        <a:spcAft>
                          <a:spcPct val="0"/>
                        </a:spcAft>
                        <a:buClr>
                          <a:schemeClr val="hlink"/>
                        </a:buClr>
                        <a:buSzPct val="70000"/>
                        <a:buFont typeface="Wingdings" pitchFamily="2" charset="2"/>
                        <a:buNone/>
                      </a:pPr>
                      <a:r>
                        <a:rPr kumimoji="0" lang="en-US" altLang="zh-CN" sz="2400" b="1" i="0" u="none" strike="noStrike" cap="none" normalizeH="0" baseline="0" smtClean="0">
                          <a:ln>
                            <a:noFill/>
                          </a:ln>
                          <a:solidFill>
                            <a:schemeClr val="tx2"/>
                          </a:solidFill>
                          <a:effectLst/>
                          <a:latin typeface="Arial" pitchFamily="34" charset="0"/>
                          <a:ea typeface="宋体" pitchFamily="2" charset="-122"/>
                        </a:rPr>
                        <a:t>28</a:t>
                      </a:r>
                      <a:r>
                        <a:rPr kumimoji="0" lang="zh-CN" altLang="en-US" sz="2400" b="1" i="0" u="none" strike="noStrike" cap="none" normalizeH="0" baseline="0" smtClean="0">
                          <a:ln>
                            <a:noFill/>
                          </a:ln>
                          <a:solidFill>
                            <a:schemeClr val="tx2"/>
                          </a:solidFill>
                          <a:effectLst/>
                          <a:latin typeface="Arial" pitchFamily="34" charset="0"/>
                          <a:ea typeface="宋体" pitchFamily="2" charset="-122"/>
                        </a:rPr>
                        <a:t>度</a:t>
                      </a:r>
                      <a:endParaRPr kumimoji="0" lang="zh-CN" altLang="en-US" sz="2400" b="1" i="0" u="none" strike="noStrike" cap="none" normalizeH="0" baseline="0" smtClean="0">
                        <a:ln>
                          <a:noFill/>
                        </a:ln>
                        <a:solidFill>
                          <a:schemeClr val="tx2"/>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88950">
                <a:tc>
                  <a:txBody>
                    <a:bodyPr/>
                    <a:lstStyle/>
                    <a:p>
                      <a:pPr marL="0" marR="0" lvl="0" indent="0" algn="ctr" defTabSz="914400" rtl="0" eaLnBrk="1" fontAlgn="base" latinLnBrk="0" hangingPunct="1">
                        <a:spcBef>
                          <a:spcPct val="20000"/>
                        </a:spcBef>
                        <a:spcAft>
                          <a:spcPct val="0"/>
                        </a:spcAft>
                        <a:buClr>
                          <a:schemeClr val="hlink"/>
                        </a:buClr>
                        <a:buSzPct val="70000"/>
                        <a:buFont typeface="Wingdings" pitchFamily="2" charset="2"/>
                        <a:buNone/>
                      </a:pPr>
                      <a:r>
                        <a:rPr kumimoji="0" lang="zh-CN" altLang="en-US" sz="2400" b="1" i="0" u="none" strike="noStrike" cap="none" normalizeH="0" baseline="0" smtClean="0">
                          <a:ln>
                            <a:noFill/>
                          </a:ln>
                          <a:solidFill>
                            <a:schemeClr val="tx2"/>
                          </a:solidFill>
                          <a:effectLst/>
                          <a:latin typeface="Arial" pitchFamily="34" charset="0"/>
                          <a:ea typeface="宋体" pitchFamily="2" charset="-122"/>
                        </a:rPr>
                        <a:t>天数</a:t>
                      </a:r>
                      <a:endParaRPr kumimoji="0" lang="zh-CN" altLang="en-US" sz="2400" b="1" i="0" u="none" strike="noStrike" cap="none" normalizeH="0" baseline="0" smtClean="0">
                        <a:ln>
                          <a:noFill/>
                        </a:ln>
                        <a:solidFill>
                          <a:schemeClr val="tx2"/>
                        </a:solidFill>
                        <a:effectLst/>
                        <a:latin typeface="Arial" pitchFamily="34" charset="0"/>
                        <a:ea typeface="宋体" pitchFamily="2"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spcBef>
                          <a:spcPct val="20000"/>
                        </a:spcBef>
                        <a:spcAft>
                          <a:spcPct val="0"/>
                        </a:spcAft>
                        <a:buClr>
                          <a:schemeClr val="hlink"/>
                        </a:buClr>
                        <a:buSzPct val="70000"/>
                        <a:buFont typeface="Wingdings" pitchFamily="2" charset="2"/>
                        <a:buNone/>
                      </a:pPr>
                      <a:r>
                        <a:rPr kumimoji="0" lang="en-US" altLang="zh-CN" sz="2400" b="1" i="0" u="none" strike="noStrike" cap="none" normalizeH="0" baseline="0" smtClean="0">
                          <a:ln>
                            <a:noFill/>
                          </a:ln>
                          <a:solidFill>
                            <a:schemeClr val="tx2"/>
                          </a:solidFill>
                          <a:effectLst/>
                          <a:latin typeface="Arial" pitchFamily="34" charset="0"/>
                          <a:ea typeface="宋体" pitchFamily="2" charset="-122"/>
                        </a:rPr>
                        <a:t>2</a:t>
                      </a:r>
                      <a:endParaRPr kumimoji="0" lang="en-US" altLang="zh-CN" sz="2400" b="1" i="0" u="none" strike="noStrike" cap="none" normalizeH="0" baseline="0" smtClean="0">
                        <a:ln>
                          <a:noFill/>
                        </a:ln>
                        <a:solidFill>
                          <a:schemeClr val="tx2"/>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spcBef>
                          <a:spcPct val="20000"/>
                        </a:spcBef>
                        <a:spcAft>
                          <a:spcPct val="0"/>
                        </a:spcAft>
                        <a:buClr>
                          <a:schemeClr val="hlink"/>
                        </a:buClr>
                        <a:buSzPct val="70000"/>
                        <a:buFont typeface="Wingdings" pitchFamily="2" charset="2"/>
                        <a:buNone/>
                      </a:pPr>
                      <a:r>
                        <a:rPr kumimoji="0" lang="en-US" altLang="zh-CN" sz="2400" b="1" i="0" u="none" strike="noStrike" cap="none" normalizeH="0" baseline="0" smtClean="0">
                          <a:ln>
                            <a:noFill/>
                          </a:ln>
                          <a:solidFill>
                            <a:schemeClr val="tx2"/>
                          </a:solidFill>
                          <a:effectLst/>
                          <a:latin typeface="Arial" pitchFamily="34" charset="0"/>
                          <a:ea typeface="宋体" pitchFamily="2" charset="-122"/>
                        </a:rPr>
                        <a:t>3</a:t>
                      </a:r>
                      <a:endParaRPr kumimoji="0" lang="en-US" altLang="zh-CN" sz="2400" b="1" i="0" u="none" strike="noStrike" cap="none" normalizeH="0" baseline="0" smtClean="0">
                        <a:ln>
                          <a:noFill/>
                        </a:ln>
                        <a:solidFill>
                          <a:schemeClr val="tx2"/>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spcBef>
                          <a:spcPct val="20000"/>
                        </a:spcBef>
                        <a:spcAft>
                          <a:spcPct val="0"/>
                        </a:spcAft>
                        <a:buClr>
                          <a:schemeClr val="hlink"/>
                        </a:buClr>
                        <a:buSzPct val="70000"/>
                        <a:buFont typeface="Wingdings" pitchFamily="2" charset="2"/>
                        <a:buNone/>
                      </a:pPr>
                      <a:r>
                        <a:rPr kumimoji="0" lang="en-US" altLang="zh-CN" sz="2400" b="1" i="0" u="none" strike="noStrike" cap="none" normalizeH="0" baseline="0" smtClean="0">
                          <a:ln>
                            <a:noFill/>
                          </a:ln>
                          <a:solidFill>
                            <a:schemeClr val="tx2"/>
                          </a:solidFill>
                          <a:effectLst/>
                          <a:latin typeface="Arial" pitchFamily="34" charset="0"/>
                          <a:ea typeface="宋体" pitchFamily="2" charset="-122"/>
                        </a:rPr>
                        <a:t>2</a:t>
                      </a:r>
                      <a:endParaRPr kumimoji="0" lang="en-US" altLang="zh-CN" sz="2400" b="1" i="0" u="none" strike="noStrike" cap="none" normalizeH="0" baseline="0" smtClean="0">
                        <a:ln>
                          <a:noFill/>
                        </a:ln>
                        <a:solidFill>
                          <a:schemeClr val="tx2"/>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spcBef>
                          <a:spcPct val="20000"/>
                        </a:spcBef>
                        <a:spcAft>
                          <a:spcPct val="0"/>
                        </a:spcAft>
                        <a:buClr>
                          <a:schemeClr val="hlink"/>
                        </a:buClr>
                        <a:buSzPct val="70000"/>
                        <a:buFont typeface="Wingdings" pitchFamily="2" charset="2"/>
                        <a:buNone/>
                      </a:pPr>
                      <a:r>
                        <a:rPr kumimoji="0" lang="en-US" altLang="zh-CN" sz="2400" b="1" i="0" u="none" strike="noStrike" cap="none" normalizeH="0" baseline="0" smtClean="0">
                          <a:ln>
                            <a:noFill/>
                          </a:ln>
                          <a:solidFill>
                            <a:schemeClr val="tx2"/>
                          </a:solidFill>
                          <a:effectLst/>
                          <a:latin typeface="Arial" pitchFamily="34" charset="0"/>
                          <a:ea typeface="宋体" pitchFamily="2" charset="-122"/>
                        </a:rPr>
                        <a:t>2</a:t>
                      </a:r>
                      <a:endParaRPr kumimoji="0" lang="en-US" altLang="zh-CN" sz="2400" b="1" i="0" u="none" strike="noStrike" cap="none" normalizeH="0" baseline="0" smtClean="0">
                        <a:ln>
                          <a:noFill/>
                        </a:ln>
                        <a:solidFill>
                          <a:schemeClr val="tx2"/>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spcBef>
                          <a:spcPct val="20000"/>
                        </a:spcBef>
                        <a:spcAft>
                          <a:spcPct val="0"/>
                        </a:spcAft>
                        <a:buClr>
                          <a:schemeClr val="hlink"/>
                        </a:buClr>
                        <a:buSzPct val="70000"/>
                        <a:buFont typeface="Wingdings" pitchFamily="2" charset="2"/>
                        <a:buNone/>
                      </a:pPr>
                      <a:r>
                        <a:rPr kumimoji="0" lang="en-US" altLang="zh-CN" sz="2400" b="1" i="0" u="none" strike="noStrike" cap="none" normalizeH="0" baseline="0" smtClean="0">
                          <a:ln>
                            <a:noFill/>
                          </a:ln>
                          <a:solidFill>
                            <a:schemeClr val="tx2"/>
                          </a:solidFill>
                          <a:effectLst/>
                          <a:latin typeface="Arial" pitchFamily="34" charset="0"/>
                          <a:ea typeface="宋体" pitchFamily="2" charset="-122"/>
                        </a:rPr>
                        <a:t>1</a:t>
                      </a:r>
                      <a:endParaRPr kumimoji="0" lang="en-US" altLang="zh-CN" sz="2400" b="1" i="0" u="none" strike="noStrike" cap="none" normalizeH="0" baseline="0" smtClean="0">
                        <a:ln>
                          <a:noFill/>
                        </a:ln>
                        <a:solidFill>
                          <a:schemeClr val="tx2"/>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2565" name="Rectangle 37"/>
          <p:cNvSpPr/>
          <p:nvPr/>
        </p:nvSpPr>
        <p:spPr>
          <a:xfrm>
            <a:off x="2062163" y="2530475"/>
            <a:ext cx="8534400" cy="576263"/>
          </a:xfrm>
          <a:prstGeom prst="rect">
            <a:avLst/>
          </a:prstGeom>
          <a:noFill/>
          <a:ln w="9525">
            <a:noFill/>
            <a:miter/>
          </a:ln>
        </p:spPr>
        <p:txBody>
          <a:bodyPr/>
          <a:p>
            <a:pPr marL="342900" lvl="0" indent="-342900" eaLnBrk="1" hangingPunct="1">
              <a:lnSpc>
                <a:spcPct val="150000"/>
              </a:lnSpc>
              <a:spcBef>
                <a:spcPct val="20000"/>
              </a:spcBef>
              <a:buClr>
                <a:schemeClr val="hlink"/>
              </a:buClr>
              <a:buSzPct val="70000"/>
              <a:buFont typeface="Wingdings" pitchFamily="2" charset="2"/>
              <a:buNone/>
            </a:pPr>
            <a:r>
              <a:rPr lang="zh-CN" altLang="en-US" dirty="0">
                <a:solidFill>
                  <a:schemeClr val="tx2"/>
                </a:solidFill>
                <a:latin typeface="Arial" pitchFamily="34" charset="0"/>
                <a:ea typeface="宋体" pitchFamily="2" charset="-122"/>
              </a:rPr>
              <a:t>该市</a:t>
            </a:r>
            <a:r>
              <a:rPr lang="en-US" altLang="zh-CN" dirty="0">
                <a:solidFill>
                  <a:schemeClr val="tx2"/>
                </a:solidFill>
                <a:latin typeface="Arial" pitchFamily="34" charset="0"/>
                <a:ea typeface="宋体" pitchFamily="2" charset="-122"/>
              </a:rPr>
              <a:t>7</a:t>
            </a:r>
            <a:r>
              <a:rPr lang="zh-CN" altLang="en-US" dirty="0">
                <a:solidFill>
                  <a:schemeClr val="tx2"/>
                </a:solidFill>
                <a:latin typeface="Arial" pitchFamily="34" charset="0"/>
                <a:ea typeface="宋体" pitchFamily="2" charset="-122"/>
              </a:rPr>
              <a:t>月中旬最高气温的平均数是</a:t>
            </a:r>
            <a:r>
              <a:rPr lang="en-US" altLang="zh-CN" dirty="0">
                <a:solidFill>
                  <a:schemeClr val="tx2"/>
                </a:solidFill>
                <a:latin typeface="Arial" pitchFamily="34" charset="0"/>
                <a:ea typeface="宋体" pitchFamily="2" charset="-122"/>
              </a:rPr>
              <a:t>_____</a:t>
            </a:r>
            <a:r>
              <a:rPr lang="zh-CN" altLang="en-US" dirty="0">
                <a:solidFill>
                  <a:schemeClr val="tx2"/>
                </a:solidFill>
                <a:latin typeface="Arial" pitchFamily="34" charset="0"/>
                <a:ea typeface="宋体" pitchFamily="2" charset="-122"/>
              </a:rPr>
              <a:t>。</a:t>
            </a:r>
            <a:endParaRPr lang="zh-CN" altLang="en-US" dirty="0">
              <a:solidFill>
                <a:schemeClr val="tx2"/>
              </a:solidFill>
              <a:latin typeface="Arial" pitchFamily="34" charset="0"/>
              <a:ea typeface="宋体" pitchFamily="2" charset="-122"/>
            </a:endParaRPr>
          </a:p>
        </p:txBody>
      </p:sp>
      <p:sp>
        <p:nvSpPr>
          <p:cNvPr id="22566" name="Text Box 38"/>
          <p:cNvSpPr txBox="1"/>
          <p:nvPr/>
        </p:nvSpPr>
        <p:spPr>
          <a:xfrm>
            <a:off x="7472363" y="2454275"/>
            <a:ext cx="647700" cy="502920"/>
          </a:xfrm>
          <a:prstGeom prst="rect">
            <a:avLst/>
          </a:prstGeom>
          <a:noFill/>
          <a:ln w="9525">
            <a:noFill/>
            <a:miter/>
          </a:ln>
        </p:spPr>
        <p:txBody>
          <a:bodyPr>
            <a:spAutoFit/>
          </a:bodyPr>
          <a:p>
            <a:pPr lvl="0" eaLnBrk="1" hangingPunct="1">
              <a:lnSpc>
                <a:spcPct val="150000"/>
              </a:lnSpc>
              <a:spcBef>
                <a:spcPct val="50000"/>
              </a:spcBef>
            </a:pPr>
            <a:r>
              <a:rPr lang="en-US" altLang="zh-CN" dirty="0">
                <a:solidFill>
                  <a:srgbClr val="FF0000"/>
                </a:solidFill>
                <a:latin typeface="Times New Roman" pitchFamily="18" charset="0"/>
                <a:ea typeface="宋体" pitchFamily="2" charset="-122"/>
              </a:rPr>
              <a:t>33</a:t>
            </a:r>
            <a:endParaRPr lang="en-US" altLang="zh-CN" dirty="0">
              <a:solidFill>
                <a:srgbClr val="FF0000"/>
              </a:solidFill>
              <a:latin typeface="Times New Roman" pitchFamily="18" charset="0"/>
              <a:ea typeface="宋体" pitchFamily="2" charset="-122"/>
            </a:endParaRPr>
          </a:p>
        </p:txBody>
      </p:sp>
      <p:sp>
        <p:nvSpPr>
          <p:cNvPr id="22567" name="Text Box 39"/>
          <p:cNvSpPr txBox="1"/>
          <p:nvPr/>
        </p:nvSpPr>
        <p:spPr>
          <a:xfrm>
            <a:off x="9534525" y="3163888"/>
            <a:ext cx="297180" cy="502920"/>
          </a:xfrm>
          <a:prstGeom prst="rect">
            <a:avLst/>
          </a:prstGeom>
          <a:noFill/>
          <a:ln w="9525">
            <a:noFill/>
            <a:miter/>
          </a:ln>
        </p:spPr>
        <p:txBody>
          <a:bodyPr wrap="none">
            <a:spAutoFit/>
          </a:bodyPr>
          <a:p>
            <a:pPr lvl="0" eaLnBrk="1" hangingPunct="1">
              <a:lnSpc>
                <a:spcPct val="150000"/>
              </a:lnSpc>
            </a:pPr>
            <a:r>
              <a:rPr lang="zh-CN" altLang="en-US" dirty="0">
                <a:solidFill>
                  <a:srgbClr val="FF0000"/>
                </a:solidFill>
                <a:latin typeface="Times New Roman" pitchFamily="18" charset="0"/>
                <a:ea typeface="楷体_GB2312" pitchFamily="49" charset="-122"/>
              </a:rPr>
              <a:t>2</a:t>
            </a:r>
            <a:endParaRPr lang="zh-CN" altLang="en-US" dirty="0">
              <a:solidFill>
                <a:srgbClr val="FF0000"/>
              </a:solidFill>
              <a:latin typeface="Times New Roman" pitchFamily="18" charset="0"/>
              <a:ea typeface="楷体_GB2312"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2541"/>
                                        </p:tgtEl>
                                        <p:attrNameLst>
                                          <p:attrName>style.visibility</p:attrName>
                                        </p:attrNameLst>
                                      </p:cBhvr>
                                      <p:to>
                                        <p:strVal val="visible"/>
                                      </p:to>
                                    </p:set>
                                    <p:animEffect transition="in" filter="dissolve">
                                      <p:cBhvr>
                                        <p:cTn id="7" dur="500"/>
                                        <p:tgtEl>
                                          <p:spTgt spid="22541"/>
                                        </p:tgtEl>
                                      </p:cBhvr>
                                    </p:animEffect>
                                  </p:childTnLst>
                                </p:cTn>
                              </p:par>
                              <p:par>
                                <p:cTn id="8" presetID="9" presetClass="entr" presetSubtype="0" fill="hold" nodeType="withEffect">
                                  <p:stCondLst>
                                    <p:cond delay="0"/>
                                  </p:stCondLst>
                                  <p:childTnLst>
                                    <p:set>
                                      <p:cBhvr>
                                        <p:cTn id="9" dur="1" fill="hold">
                                          <p:stCondLst>
                                            <p:cond delay="0"/>
                                          </p:stCondLst>
                                        </p:cTn>
                                        <p:tgtEl>
                                          <p:spTgt spid="22542"/>
                                        </p:tgtEl>
                                        <p:attrNameLst>
                                          <p:attrName>style.visibility</p:attrName>
                                        </p:attrNameLst>
                                      </p:cBhvr>
                                      <p:to>
                                        <p:strVal val="visible"/>
                                      </p:to>
                                    </p:set>
                                    <p:animEffect transition="in" filter="dissolve">
                                      <p:cBhvr>
                                        <p:cTn id="10" dur="500"/>
                                        <p:tgtEl>
                                          <p:spTgt spid="22542"/>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22565"/>
                                        </p:tgtEl>
                                        <p:attrNameLst>
                                          <p:attrName>style.visibility</p:attrName>
                                        </p:attrNameLst>
                                      </p:cBhvr>
                                      <p:to>
                                        <p:strVal val="visible"/>
                                      </p:to>
                                    </p:set>
                                    <p:animEffect transition="in" filter="dissolve">
                                      <p:cBhvr>
                                        <p:cTn id="13" dur="500"/>
                                        <p:tgtEl>
                                          <p:spTgt spid="22565"/>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22566"/>
                                        </p:tgtEl>
                                        <p:attrNameLst>
                                          <p:attrName>style.visibility</p:attrName>
                                        </p:attrNameLst>
                                      </p:cBhvr>
                                      <p:to>
                                        <p:strVal val="visible"/>
                                      </p:to>
                                    </p:set>
                                    <p:anim calcmode="lin" valueType="num">
                                      <p:cBhvr additive="base">
                                        <p:cTn id="18" dur="500" fill="hold"/>
                                        <p:tgtEl>
                                          <p:spTgt spid="22566"/>
                                        </p:tgtEl>
                                        <p:attrNameLst>
                                          <p:attrName>ppt_x</p:attrName>
                                        </p:attrNameLst>
                                      </p:cBhvr>
                                      <p:tavLst>
                                        <p:tav tm="0">
                                          <p:val>
                                            <p:strVal val="#ppt_x"/>
                                          </p:val>
                                        </p:tav>
                                        <p:tav tm="100000">
                                          <p:val>
                                            <p:strVal val="#ppt_x"/>
                                          </p:val>
                                        </p:tav>
                                      </p:tavLst>
                                    </p:anim>
                                    <p:anim calcmode="lin" valueType="num">
                                      <p:cBhvr additive="base">
                                        <p:cTn id="19" dur="500" fill="hold"/>
                                        <p:tgtEl>
                                          <p:spTgt spid="22566"/>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22540"/>
                                        </p:tgtEl>
                                        <p:attrNameLst>
                                          <p:attrName>style.visibility</p:attrName>
                                        </p:attrNameLst>
                                      </p:cBhvr>
                                      <p:to>
                                        <p:strVal val="visible"/>
                                      </p:to>
                                    </p:set>
                                    <p:animEffect transition="in" filter="wipe(left)">
                                      <p:cBhvr>
                                        <p:cTn id="24" dur="1000"/>
                                        <p:tgtEl>
                                          <p:spTgt spid="22540"/>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22567"/>
                                        </p:tgtEl>
                                        <p:attrNameLst>
                                          <p:attrName>style.visibility</p:attrName>
                                        </p:attrNameLst>
                                      </p:cBhvr>
                                      <p:to>
                                        <p:strVal val="visible"/>
                                      </p:to>
                                    </p:set>
                                    <p:anim calcmode="lin" valueType="num">
                                      <p:cBhvr additive="base">
                                        <p:cTn id="29" dur="500" fill="hold"/>
                                        <p:tgtEl>
                                          <p:spTgt spid="22567"/>
                                        </p:tgtEl>
                                        <p:attrNameLst>
                                          <p:attrName>ppt_x</p:attrName>
                                        </p:attrNameLst>
                                      </p:cBhvr>
                                      <p:tavLst>
                                        <p:tav tm="0">
                                          <p:val>
                                            <p:strVal val="#ppt_x"/>
                                          </p:val>
                                        </p:tav>
                                        <p:tav tm="100000">
                                          <p:val>
                                            <p:strVal val="#ppt_x"/>
                                          </p:val>
                                        </p:tav>
                                      </p:tavLst>
                                    </p:anim>
                                    <p:anim calcmode="lin" valueType="num">
                                      <p:cBhvr additive="base">
                                        <p:cTn id="30" dur="500" fill="hold"/>
                                        <p:tgtEl>
                                          <p:spTgt spid="22567"/>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0" presetClass="entr" presetSubtype="0" fill="hold" grpId="0" nodeType="clickEffect">
                                  <p:stCondLst>
                                    <p:cond delay="0"/>
                                  </p:stCondLst>
                                  <p:childTnLst>
                                    <p:set>
                                      <p:cBhvr>
                                        <p:cTn id="34" dur="1" fill="hold">
                                          <p:stCondLst>
                                            <p:cond delay="0"/>
                                          </p:stCondLst>
                                        </p:cTn>
                                        <p:tgtEl>
                                          <p:spTgt spid="22537"/>
                                        </p:tgtEl>
                                        <p:attrNameLst>
                                          <p:attrName>style.visibility</p:attrName>
                                        </p:attrNameLst>
                                      </p:cBhvr>
                                      <p:to>
                                        <p:strVal val="visible"/>
                                      </p:to>
                                    </p:set>
                                    <p:animEffect transition="in" filter="wedge">
                                      <p:cBhvr>
                                        <p:cTn id="35" dur="2000"/>
                                        <p:tgtEl>
                                          <p:spTgt spid="22537"/>
                                        </p:tgtEl>
                                      </p:cBhvr>
                                    </p:animEffect>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grpId="0" nodeType="clickEffect">
                                  <p:stCondLst>
                                    <p:cond delay="0"/>
                                  </p:stCondLst>
                                  <p:childTnLst>
                                    <p:set>
                                      <p:cBhvr>
                                        <p:cTn id="39" dur="1" fill="hold">
                                          <p:stCondLst>
                                            <p:cond delay="0"/>
                                          </p:stCondLst>
                                        </p:cTn>
                                        <p:tgtEl>
                                          <p:spTgt spid="22538"/>
                                        </p:tgtEl>
                                        <p:attrNameLst>
                                          <p:attrName>style.visibility</p:attrName>
                                        </p:attrNameLst>
                                      </p:cBhvr>
                                      <p:to>
                                        <p:strVal val="visible"/>
                                      </p:to>
                                    </p:set>
                                    <p:anim calcmode="lin" valueType="num">
                                      <p:cBhvr additive="base">
                                        <p:cTn id="40" dur="500" fill="hold"/>
                                        <p:tgtEl>
                                          <p:spTgt spid="22538"/>
                                        </p:tgtEl>
                                        <p:attrNameLst>
                                          <p:attrName>ppt_x</p:attrName>
                                        </p:attrNameLst>
                                      </p:cBhvr>
                                      <p:tavLst>
                                        <p:tav tm="0">
                                          <p:val>
                                            <p:strVal val="#ppt_x"/>
                                          </p:val>
                                        </p:tav>
                                        <p:tav tm="100000">
                                          <p:val>
                                            <p:strVal val="#ppt_x"/>
                                          </p:val>
                                        </p:tav>
                                      </p:tavLst>
                                    </p:anim>
                                    <p:anim calcmode="lin" valueType="num">
                                      <p:cBhvr additive="base">
                                        <p:cTn id="41" dur="500" fill="hold"/>
                                        <p:tgtEl>
                                          <p:spTgt spid="22538"/>
                                        </p:tgtEl>
                                        <p:attrNameLst>
                                          <p:attrName>ppt_y</p:attrName>
                                        </p:attrNameLst>
                                      </p:cBhvr>
                                      <p:tavLst>
                                        <p:tav tm="0">
                                          <p:val>
                                            <p:strVal val="1+#ppt_h/2"/>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2" presetClass="entr" presetSubtype="4" fill="hold" grpId="0" nodeType="clickEffect">
                                  <p:stCondLst>
                                    <p:cond delay="0"/>
                                  </p:stCondLst>
                                  <p:childTnLst>
                                    <p:set>
                                      <p:cBhvr>
                                        <p:cTn id="45" dur="1" fill="hold">
                                          <p:stCondLst>
                                            <p:cond delay="0"/>
                                          </p:stCondLst>
                                        </p:cTn>
                                        <p:tgtEl>
                                          <p:spTgt spid="22539"/>
                                        </p:tgtEl>
                                        <p:attrNameLst>
                                          <p:attrName>style.visibility</p:attrName>
                                        </p:attrNameLst>
                                      </p:cBhvr>
                                      <p:to>
                                        <p:strVal val="visible"/>
                                      </p:to>
                                    </p:set>
                                    <p:anim calcmode="lin" valueType="num">
                                      <p:cBhvr additive="base">
                                        <p:cTn id="46" dur="500" fill="hold"/>
                                        <p:tgtEl>
                                          <p:spTgt spid="22539"/>
                                        </p:tgtEl>
                                        <p:attrNameLst>
                                          <p:attrName>ppt_x</p:attrName>
                                        </p:attrNameLst>
                                      </p:cBhvr>
                                      <p:tavLst>
                                        <p:tav tm="0">
                                          <p:val>
                                            <p:strVal val="#ppt_x"/>
                                          </p:val>
                                        </p:tav>
                                        <p:tav tm="100000">
                                          <p:val>
                                            <p:strVal val="#ppt_x"/>
                                          </p:val>
                                        </p:tav>
                                      </p:tavLst>
                                    </p:anim>
                                    <p:anim calcmode="lin" valueType="num">
                                      <p:cBhvr additive="base">
                                        <p:cTn id="47" dur="500" fill="hold"/>
                                        <p:tgtEl>
                                          <p:spTgt spid="2253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7" grpId="0" bldLvl="0"/>
      <p:bldP spid="22538" grpId="0" bldLvl="0"/>
      <p:bldP spid="22539" grpId="0" bldLvl="0"/>
      <p:bldP spid="22540" grpId="0" bldLvl="0"/>
      <p:bldP spid="22541" grpId="0" bldLvl="0"/>
      <p:bldP spid="22565" grpId="0" bldLvl="0"/>
      <p:bldP spid="22566" grpId="0" bldLvl="0"/>
      <p:bldP spid="22567" grpId="0" bldLvl="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554" name="Text Box 2"/>
          <p:cNvSpPr txBox="1"/>
          <p:nvPr/>
        </p:nvSpPr>
        <p:spPr>
          <a:xfrm>
            <a:off x="1524000" y="1958975"/>
            <a:ext cx="8639175" cy="1280160"/>
          </a:xfrm>
          <a:prstGeom prst="rect">
            <a:avLst/>
          </a:prstGeom>
          <a:noFill/>
          <a:ln w="9525">
            <a:noFill/>
            <a:miter/>
          </a:ln>
        </p:spPr>
        <p:txBody>
          <a:bodyPr>
            <a:spAutoFit/>
          </a:bodyPr>
          <a:p>
            <a:pPr lvl="0" eaLnBrk="1" hangingPunct="1">
              <a:lnSpc>
                <a:spcPct val="150000"/>
              </a:lnSpc>
            </a:pPr>
            <a:r>
              <a:rPr lang="zh-CN" altLang="en-US" sz="2600" dirty="0">
                <a:latin typeface="Times New Roman" pitchFamily="18" charset="0"/>
                <a:ea typeface="宋体" pitchFamily="2" charset="-122"/>
              </a:rPr>
              <a:t>8.有一组数据，各个数据之和为505，如果它们的平均数为101，那么这组数据的个数为_____.</a:t>
            </a:r>
            <a:endParaRPr lang="zh-CN" altLang="en-US" sz="2600" dirty="0">
              <a:latin typeface="Times New Roman" pitchFamily="18" charset="0"/>
              <a:ea typeface="宋体" pitchFamily="2" charset="-122"/>
            </a:endParaRPr>
          </a:p>
        </p:txBody>
      </p:sp>
      <p:sp>
        <p:nvSpPr>
          <p:cNvPr id="23556" name="Text Box 4"/>
          <p:cNvSpPr txBox="1"/>
          <p:nvPr/>
        </p:nvSpPr>
        <p:spPr>
          <a:xfrm>
            <a:off x="1524000" y="1271588"/>
            <a:ext cx="8991600" cy="685800"/>
          </a:xfrm>
          <a:prstGeom prst="rect">
            <a:avLst/>
          </a:prstGeom>
          <a:noFill/>
          <a:ln w="9525">
            <a:noFill/>
            <a:miter/>
          </a:ln>
        </p:spPr>
        <p:txBody>
          <a:bodyPr>
            <a:spAutoFit/>
          </a:bodyPr>
          <a:p>
            <a:pPr lvl="0" eaLnBrk="1" hangingPunct="1">
              <a:lnSpc>
                <a:spcPct val="150000"/>
              </a:lnSpc>
            </a:pPr>
            <a:r>
              <a:rPr lang="zh-CN" altLang="en-US" sz="2600" dirty="0">
                <a:solidFill>
                  <a:srgbClr val="000066"/>
                </a:solidFill>
                <a:latin typeface="黑体" pitchFamily="2" charset="-122"/>
                <a:ea typeface="楷体_GB2312" pitchFamily="49" charset="-122"/>
              </a:rPr>
              <a:t>7.若4,</a:t>
            </a:r>
            <a:r>
              <a:rPr lang="zh-CN" altLang="en-US" sz="2600" i="1" dirty="0">
                <a:solidFill>
                  <a:srgbClr val="000066"/>
                </a:solidFill>
                <a:latin typeface="Times New Roman" pitchFamily="18" charset="0"/>
                <a:ea typeface="楷体_GB2312" pitchFamily="49" charset="-122"/>
              </a:rPr>
              <a:t>x</a:t>
            </a:r>
            <a:r>
              <a:rPr lang="zh-CN" altLang="en-US" sz="2600" dirty="0">
                <a:solidFill>
                  <a:srgbClr val="000066"/>
                </a:solidFill>
                <a:latin typeface="黑体" pitchFamily="2" charset="-122"/>
                <a:ea typeface="楷体_GB2312" pitchFamily="49" charset="-122"/>
              </a:rPr>
              <a:t>,5的平均数是7,则3,4,5,</a:t>
            </a:r>
            <a:r>
              <a:rPr lang="zh-CN" altLang="en-US" sz="2600" i="1" dirty="0">
                <a:solidFill>
                  <a:srgbClr val="000066"/>
                </a:solidFill>
                <a:latin typeface="Times New Roman" pitchFamily="18" charset="0"/>
                <a:ea typeface="楷体_GB2312" pitchFamily="49" charset="-122"/>
              </a:rPr>
              <a:t>x</a:t>
            </a:r>
            <a:r>
              <a:rPr lang="zh-CN" altLang="en-US" sz="2600" dirty="0">
                <a:solidFill>
                  <a:srgbClr val="000066"/>
                </a:solidFill>
                <a:latin typeface="黑体" pitchFamily="2" charset="-122"/>
                <a:ea typeface="楷体_GB2312" pitchFamily="49" charset="-122"/>
              </a:rPr>
              <a:t>,6这五个数的平均数是___</a:t>
            </a:r>
            <a:endParaRPr lang="zh-CN" altLang="en-US" sz="2600" dirty="0">
              <a:solidFill>
                <a:srgbClr val="000066"/>
              </a:solidFill>
              <a:latin typeface="黑体" pitchFamily="2" charset="-122"/>
              <a:ea typeface="楷体_GB2312" pitchFamily="49" charset="-122"/>
            </a:endParaRPr>
          </a:p>
        </p:txBody>
      </p:sp>
      <p:sp>
        <p:nvSpPr>
          <p:cNvPr id="23557" name="Text Box 5"/>
          <p:cNvSpPr txBox="1"/>
          <p:nvPr/>
        </p:nvSpPr>
        <p:spPr>
          <a:xfrm>
            <a:off x="9906000" y="1195388"/>
            <a:ext cx="792163" cy="502920"/>
          </a:xfrm>
          <a:prstGeom prst="rect">
            <a:avLst/>
          </a:prstGeom>
          <a:noFill/>
          <a:ln w="9525">
            <a:noFill/>
            <a:miter/>
          </a:ln>
        </p:spPr>
        <p:txBody>
          <a:bodyPr>
            <a:spAutoFit/>
          </a:bodyPr>
          <a:p>
            <a:pPr lvl="0" eaLnBrk="1" hangingPunct="1">
              <a:lnSpc>
                <a:spcPct val="150000"/>
              </a:lnSpc>
              <a:spcBef>
                <a:spcPct val="50000"/>
              </a:spcBef>
            </a:pPr>
            <a:r>
              <a:rPr lang="en-US" altLang="zh-CN" dirty="0">
                <a:solidFill>
                  <a:srgbClr val="FF0000"/>
                </a:solidFill>
                <a:latin typeface="Verdana" pitchFamily="34" charset="0"/>
                <a:ea typeface="宋体" pitchFamily="2" charset="-122"/>
              </a:rPr>
              <a:t>6</a:t>
            </a:r>
            <a:endParaRPr lang="en-US" altLang="zh-CN" dirty="0">
              <a:solidFill>
                <a:srgbClr val="FF0000"/>
              </a:solidFill>
              <a:latin typeface="Verdana" pitchFamily="34" charset="0"/>
              <a:ea typeface="宋体" pitchFamily="2" charset="-122"/>
            </a:endParaRPr>
          </a:p>
        </p:txBody>
      </p:sp>
      <p:sp>
        <p:nvSpPr>
          <p:cNvPr id="23558" name="Text Box 6"/>
          <p:cNvSpPr txBox="1"/>
          <p:nvPr/>
        </p:nvSpPr>
        <p:spPr>
          <a:xfrm>
            <a:off x="5881688" y="2428875"/>
            <a:ext cx="576262" cy="502920"/>
          </a:xfrm>
          <a:prstGeom prst="rect">
            <a:avLst/>
          </a:prstGeom>
          <a:noFill/>
          <a:ln w="9525">
            <a:noFill/>
            <a:miter/>
          </a:ln>
        </p:spPr>
        <p:txBody>
          <a:bodyPr>
            <a:spAutoFit/>
          </a:bodyPr>
          <a:p>
            <a:pPr lvl="0" eaLnBrk="1" hangingPunct="1">
              <a:lnSpc>
                <a:spcPct val="150000"/>
              </a:lnSpc>
              <a:spcBef>
                <a:spcPct val="50000"/>
              </a:spcBef>
            </a:pPr>
            <a:r>
              <a:rPr lang="en-US" altLang="zh-CN" dirty="0">
                <a:solidFill>
                  <a:srgbClr val="FF0000"/>
                </a:solidFill>
                <a:latin typeface="Verdana" pitchFamily="34" charset="0"/>
                <a:ea typeface="宋体" pitchFamily="2" charset="-122"/>
              </a:rPr>
              <a:t>5</a:t>
            </a:r>
            <a:endParaRPr lang="en-US" altLang="zh-CN" dirty="0">
              <a:solidFill>
                <a:srgbClr val="FF0000"/>
              </a:solidFill>
              <a:latin typeface="Verdana" pitchFamily="34" charset="0"/>
              <a:ea typeface="宋体" pitchFamily="2" charset="-122"/>
            </a:endParaRPr>
          </a:p>
        </p:txBody>
      </p:sp>
      <p:sp>
        <p:nvSpPr>
          <p:cNvPr id="23559" name="Rectangle 7"/>
          <p:cNvSpPr/>
          <p:nvPr/>
        </p:nvSpPr>
        <p:spPr>
          <a:xfrm>
            <a:off x="1524000" y="3286125"/>
            <a:ext cx="9144000" cy="1280160"/>
          </a:xfrm>
          <a:prstGeom prst="rect">
            <a:avLst/>
          </a:prstGeom>
          <a:noFill/>
          <a:ln w="9525">
            <a:noFill/>
            <a:miter/>
          </a:ln>
        </p:spPr>
        <p:txBody>
          <a:bodyPr>
            <a:spAutoFit/>
          </a:bodyPr>
          <a:p>
            <a:pPr lvl="0" eaLnBrk="1" hangingPunct="1">
              <a:lnSpc>
                <a:spcPct val="150000"/>
              </a:lnSpc>
              <a:spcBef>
                <a:spcPct val="50000"/>
              </a:spcBef>
            </a:pPr>
            <a:r>
              <a:rPr lang="zh-CN" altLang="en-US" sz="2600" dirty="0">
                <a:latin typeface="黑体" pitchFamily="2" charset="-122"/>
                <a:ea typeface="楷体_GB2312" pitchFamily="49" charset="-122"/>
              </a:rPr>
              <a:t>9. 5个数据的和为405，其中一个数据为85，那么另4个数据的平均数是 </a:t>
            </a:r>
            <a:r>
              <a:rPr lang="zh-CN" altLang="en-US" sz="2600" u="sng" dirty="0">
                <a:latin typeface="黑体" pitchFamily="2" charset="-122"/>
                <a:ea typeface="楷体_GB2312" pitchFamily="49" charset="-122"/>
              </a:rPr>
              <a:t>     </a:t>
            </a:r>
            <a:r>
              <a:rPr lang="zh-CN" altLang="en-US" sz="2600" dirty="0">
                <a:latin typeface="黑体" pitchFamily="2" charset="-122"/>
                <a:ea typeface="楷体_GB2312" pitchFamily="49" charset="-122"/>
              </a:rPr>
              <a:t>.</a:t>
            </a:r>
            <a:endParaRPr lang="zh-CN" altLang="en-US" sz="2600" dirty="0">
              <a:latin typeface="黑体" pitchFamily="2" charset="-122"/>
              <a:ea typeface="楷体_GB2312" pitchFamily="49" charset="-122"/>
            </a:endParaRPr>
          </a:p>
        </p:txBody>
      </p:sp>
      <p:sp>
        <p:nvSpPr>
          <p:cNvPr id="23560" name="Text Box 8"/>
          <p:cNvSpPr txBox="1"/>
          <p:nvPr/>
        </p:nvSpPr>
        <p:spPr>
          <a:xfrm>
            <a:off x="3452813" y="3778250"/>
            <a:ext cx="865187" cy="502920"/>
          </a:xfrm>
          <a:prstGeom prst="rect">
            <a:avLst/>
          </a:prstGeom>
          <a:noFill/>
          <a:ln w="9525">
            <a:noFill/>
            <a:miter/>
          </a:ln>
        </p:spPr>
        <p:txBody>
          <a:bodyPr>
            <a:spAutoFit/>
          </a:bodyPr>
          <a:p>
            <a:pPr lvl="0" eaLnBrk="1" hangingPunct="1">
              <a:lnSpc>
                <a:spcPct val="150000"/>
              </a:lnSpc>
              <a:spcBef>
                <a:spcPct val="50000"/>
              </a:spcBef>
            </a:pPr>
            <a:r>
              <a:rPr lang="en-US" altLang="zh-CN" dirty="0">
                <a:solidFill>
                  <a:srgbClr val="FF0000"/>
                </a:solidFill>
                <a:latin typeface="Verdana" pitchFamily="34" charset="0"/>
                <a:ea typeface="宋体" pitchFamily="2" charset="-122"/>
              </a:rPr>
              <a:t>80</a:t>
            </a:r>
            <a:endParaRPr lang="en-US" altLang="zh-CN" dirty="0">
              <a:solidFill>
                <a:srgbClr val="FF0000"/>
              </a:solidFill>
              <a:latin typeface="Verdana" pitchFamily="34" charset="0"/>
              <a:ea typeface="宋体"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23556"/>
                                        </p:tgtEl>
                                        <p:attrNameLst>
                                          <p:attrName>style.visibility</p:attrName>
                                        </p:attrNameLst>
                                      </p:cBhvr>
                                      <p:to>
                                        <p:strVal val="visible"/>
                                      </p:to>
                                    </p:set>
                                    <p:anim calcmode="lin" valueType="num">
                                      <p:cBhvr>
                                        <p:cTn id="7" dur="500" fill="hold"/>
                                        <p:tgtEl>
                                          <p:spTgt spid="23556"/>
                                        </p:tgtEl>
                                        <p:attrNameLst>
                                          <p:attrName>ppt_w</p:attrName>
                                        </p:attrNameLst>
                                      </p:cBhvr>
                                      <p:tavLst>
                                        <p:tav tm="0">
                                          <p:val>
                                            <p:fltVal val="0.000000"/>
                                          </p:val>
                                        </p:tav>
                                        <p:tav tm="100000">
                                          <p:val>
                                            <p:strVal val="#ppt_w"/>
                                          </p:val>
                                        </p:tav>
                                      </p:tavLst>
                                    </p:anim>
                                    <p:anim calcmode="lin" valueType="num">
                                      <p:cBhvr>
                                        <p:cTn id="8" dur="500" fill="hold"/>
                                        <p:tgtEl>
                                          <p:spTgt spid="23556"/>
                                        </p:tgtEl>
                                        <p:attrNameLst>
                                          <p:attrName>ppt_h</p:attrName>
                                        </p:attrNameLst>
                                      </p:cBhvr>
                                      <p:tavLst>
                                        <p:tav tm="0">
                                          <p:val>
                                            <p:fltVal val="0.000000"/>
                                          </p:val>
                                        </p:tav>
                                        <p:tav tm="100000">
                                          <p:val>
                                            <p:strVal val="#ppt_h"/>
                                          </p:val>
                                        </p:tav>
                                      </p:tavLst>
                                    </p:anim>
                                    <p:animEffect transition="in" filter="fade">
                                      <p:cBhvr>
                                        <p:cTn id="9" dur="500"/>
                                        <p:tgtEl>
                                          <p:spTgt spid="23556"/>
                                        </p:tgtEl>
                                      </p:cBhvr>
                                    </p:animEffect>
                                  </p:childTnLst>
                                </p:cTn>
                              </p:par>
                            </p:childTnLst>
                          </p:cTn>
                        </p:par>
                      </p:childTnLst>
                    </p:cTn>
                  </p:par>
                  <p:par>
                    <p:cTn id="10" fill="hold">
                      <p:stCondLst>
                        <p:cond delay="indefinite"/>
                      </p:stCondLst>
                      <p:childTnLst>
                        <p:par>
                          <p:cTn id="11" fill="hold">
                            <p:stCondLst>
                              <p:cond delay="0"/>
                            </p:stCondLst>
                            <p:childTnLst>
                              <p:par>
                                <p:cTn id="12" presetID="3" presetClass="entr" presetSubtype="10" fill="hold" grpId="0" nodeType="clickEffect">
                                  <p:stCondLst>
                                    <p:cond delay="0"/>
                                  </p:stCondLst>
                                  <p:childTnLst>
                                    <p:set>
                                      <p:cBhvr>
                                        <p:cTn id="13" dur="1" fill="hold">
                                          <p:stCondLst>
                                            <p:cond delay="0"/>
                                          </p:stCondLst>
                                        </p:cTn>
                                        <p:tgtEl>
                                          <p:spTgt spid="23557"/>
                                        </p:tgtEl>
                                        <p:attrNameLst>
                                          <p:attrName>style.visibility</p:attrName>
                                        </p:attrNameLst>
                                      </p:cBhvr>
                                      <p:to>
                                        <p:strVal val="visible"/>
                                      </p:to>
                                    </p:set>
                                    <p:animEffect transition="in" filter="blinds(horizontal)">
                                      <p:cBhvr>
                                        <p:cTn id="14" dur="500"/>
                                        <p:tgtEl>
                                          <p:spTgt spid="23557"/>
                                        </p:tgtEl>
                                      </p:cBhvr>
                                    </p:animEffect>
                                  </p:childTnLst>
                                </p:cTn>
                              </p:par>
                            </p:childTnLst>
                          </p:cTn>
                        </p:par>
                      </p:childTnLst>
                    </p:cTn>
                  </p:par>
                  <p:par>
                    <p:cTn id="15" fill="hold">
                      <p:stCondLst>
                        <p:cond delay="indefinite"/>
                      </p:stCondLst>
                      <p:childTnLst>
                        <p:par>
                          <p:cTn id="16" fill="hold">
                            <p:stCondLst>
                              <p:cond delay="0"/>
                            </p:stCondLst>
                            <p:childTnLst>
                              <p:par>
                                <p:cTn id="17" presetID="20" presetClass="entr" presetSubtype="0" fill="hold" grpId="0" nodeType="clickEffect">
                                  <p:stCondLst>
                                    <p:cond delay="0"/>
                                  </p:stCondLst>
                                  <p:childTnLst>
                                    <p:set>
                                      <p:cBhvr>
                                        <p:cTn id="18" dur="1" fill="hold">
                                          <p:stCondLst>
                                            <p:cond delay="0"/>
                                          </p:stCondLst>
                                        </p:cTn>
                                        <p:tgtEl>
                                          <p:spTgt spid="23554"/>
                                        </p:tgtEl>
                                        <p:attrNameLst>
                                          <p:attrName>style.visibility</p:attrName>
                                        </p:attrNameLst>
                                      </p:cBhvr>
                                      <p:to>
                                        <p:strVal val="visible"/>
                                      </p:to>
                                    </p:set>
                                    <p:animEffect transition="in" filter="wedge">
                                      <p:cBhvr>
                                        <p:cTn id="19" dur="2000"/>
                                        <p:tgtEl>
                                          <p:spTgt spid="23554"/>
                                        </p:tgtEl>
                                      </p:cBhvr>
                                    </p:animEffect>
                                  </p:childTnLst>
                                </p:cTn>
                              </p:par>
                            </p:childTnLst>
                          </p:cTn>
                        </p:par>
                      </p:childTnLst>
                    </p:cTn>
                  </p:par>
                  <p:par>
                    <p:cTn id="20" fill="hold">
                      <p:stCondLst>
                        <p:cond delay="indefinite"/>
                      </p:stCondLst>
                      <p:childTnLst>
                        <p:par>
                          <p:cTn id="21" fill="hold">
                            <p:stCondLst>
                              <p:cond delay="0"/>
                            </p:stCondLst>
                            <p:childTnLst>
                              <p:par>
                                <p:cTn id="22" presetID="3" presetClass="entr" presetSubtype="10" fill="hold" grpId="0" nodeType="clickEffect">
                                  <p:stCondLst>
                                    <p:cond delay="0"/>
                                  </p:stCondLst>
                                  <p:childTnLst>
                                    <p:set>
                                      <p:cBhvr>
                                        <p:cTn id="23" dur="1" fill="hold">
                                          <p:stCondLst>
                                            <p:cond delay="0"/>
                                          </p:stCondLst>
                                        </p:cTn>
                                        <p:tgtEl>
                                          <p:spTgt spid="23558"/>
                                        </p:tgtEl>
                                        <p:attrNameLst>
                                          <p:attrName>style.visibility</p:attrName>
                                        </p:attrNameLst>
                                      </p:cBhvr>
                                      <p:to>
                                        <p:strVal val="visible"/>
                                      </p:to>
                                    </p:set>
                                    <p:animEffect transition="in" filter="blinds(horizontal)">
                                      <p:cBhvr>
                                        <p:cTn id="24" dur="500"/>
                                        <p:tgtEl>
                                          <p:spTgt spid="23558"/>
                                        </p:tgtEl>
                                      </p:cBhvr>
                                    </p:animEffect>
                                  </p:childTnLst>
                                </p:cTn>
                              </p:par>
                            </p:childTnLst>
                          </p:cTn>
                        </p:par>
                      </p:childTnLst>
                    </p:cTn>
                  </p:par>
                  <p:par>
                    <p:cTn id="25" fill="hold">
                      <p:stCondLst>
                        <p:cond delay="indefinite"/>
                      </p:stCondLst>
                      <p:childTnLst>
                        <p:par>
                          <p:cTn id="26" fill="hold">
                            <p:stCondLst>
                              <p:cond delay="0"/>
                            </p:stCondLst>
                            <p:childTnLst>
                              <p:par>
                                <p:cTn id="27" presetID="53" presetClass="entr" presetSubtype="0" fill="hold" grpId="0" nodeType="clickEffect">
                                  <p:stCondLst>
                                    <p:cond delay="0"/>
                                  </p:stCondLst>
                                  <p:childTnLst>
                                    <p:set>
                                      <p:cBhvr>
                                        <p:cTn id="28" dur="1" fill="hold">
                                          <p:stCondLst>
                                            <p:cond delay="0"/>
                                          </p:stCondLst>
                                        </p:cTn>
                                        <p:tgtEl>
                                          <p:spTgt spid="23559"/>
                                        </p:tgtEl>
                                        <p:attrNameLst>
                                          <p:attrName>style.visibility</p:attrName>
                                        </p:attrNameLst>
                                      </p:cBhvr>
                                      <p:to>
                                        <p:strVal val="visible"/>
                                      </p:to>
                                    </p:set>
                                    <p:anim calcmode="lin" valueType="num">
                                      <p:cBhvr>
                                        <p:cTn id="29" dur="500" fill="hold"/>
                                        <p:tgtEl>
                                          <p:spTgt spid="23559"/>
                                        </p:tgtEl>
                                        <p:attrNameLst>
                                          <p:attrName>ppt_w</p:attrName>
                                        </p:attrNameLst>
                                      </p:cBhvr>
                                      <p:tavLst>
                                        <p:tav tm="0">
                                          <p:val>
                                            <p:fltVal val="0.000000"/>
                                          </p:val>
                                        </p:tav>
                                        <p:tav tm="100000">
                                          <p:val>
                                            <p:strVal val="#ppt_w"/>
                                          </p:val>
                                        </p:tav>
                                      </p:tavLst>
                                    </p:anim>
                                    <p:anim calcmode="lin" valueType="num">
                                      <p:cBhvr>
                                        <p:cTn id="30" dur="500" fill="hold"/>
                                        <p:tgtEl>
                                          <p:spTgt spid="23559"/>
                                        </p:tgtEl>
                                        <p:attrNameLst>
                                          <p:attrName>ppt_h</p:attrName>
                                        </p:attrNameLst>
                                      </p:cBhvr>
                                      <p:tavLst>
                                        <p:tav tm="0">
                                          <p:val>
                                            <p:fltVal val="0.000000"/>
                                          </p:val>
                                        </p:tav>
                                        <p:tav tm="100000">
                                          <p:val>
                                            <p:strVal val="#ppt_h"/>
                                          </p:val>
                                        </p:tav>
                                      </p:tavLst>
                                    </p:anim>
                                    <p:animEffect transition="in" filter="fade">
                                      <p:cBhvr>
                                        <p:cTn id="31" dur="500"/>
                                        <p:tgtEl>
                                          <p:spTgt spid="23559"/>
                                        </p:tgtEl>
                                      </p:cBhvr>
                                    </p:animEffect>
                                  </p:childTnLst>
                                </p:cTn>
                              </p:par>
                            </p:childTnLst>
                          </p:cTn>
                        </p:par>
                      </p:childTnLst>
                    </p:cTn>
                  </p:par>
                  <p:par>
                    <p:cTn id="32" fill="hold">
                      <p:stCondLst>
                        <p:cond delay="indefinite"/>
                      </p:stCondLst>
                      <p:childTnLst>
                        <p:par>
                          <p:cTn id="33" fill="hold">
                            <p:stCondLst>
                              <p:cond delay="0"/>
                            </p:stCondLst>
                            <p:childTnLst>
                              <p:par>
                                <p:cTn id="34" presetID="3" presetClass="entr" presetSubtype="10" fill="hold" grpId="0" nodeType="clickEffect">
                                  <p:stCondLst>
                                    <p:cond delay="0"/>
                                  </p:stCondLst>
                                  <p:childTnLst>
                                    <p:set>
                                      <p:cBhvr>
                                        <p:cTn id="35" dur="1" fill="hold">
                                          <p:stCondLst>
                                            <p:cond delay="0"/>
                                          </p:stCondLst>
                                        </p:cTn>
                                        <p:tgtEl>
                                          <p:spTgt spid="23560"/>
                                        </p:tgtEl>
                                        <p:attrNameLst>
                                          <p:attrName>style.visibility</p:attrName>
                                        </p:attrNameLst>
                                      </p:cBhvr>
                                      <p:to>
                                        <p:strVal val="visible"/>
                                      </p:to>
                                    </p:set>
                                    <p:animEffect transition="in" filter="blinds(horizontal)">
                                      <p:cBhvr>
                                        <p:cTn id="36" dur="500"/>
                                        <p:tgtEl>
                                          <p:spTgt spid="235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4" grpId="0" bldLvl="0"/>
      <p:bldP spid="23556" grpId="0" bldLvl="0"/>
      <p:bldP spid="23557" grpId="0"/>
      <p:bldP spid="23558" grpId="0"/>
      <p:bldP spid="23559" grpId="0" bldLvl="0"/>
      <p:bldP spid="2356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051" name="Picture 3" descr="地球5"/>
          <p:cNvPicPr>
            <a:picLocks noChangeAspect="1"/>
          </p:cNvPicPr>
          <p:nvPr/>
        </p:nvPicPr>
        <p:blipFill>
          <a:blip r:embed="rId1"/>
          <a:stretch>
            <a:fillRect/>
          </a:stretch>
        </p:blipFill>
        <p:spPr>
          <a:xfrm>
            <a:off x="9753600" y="6257925"/>
            <a:ext cx="685800" cy="600075"/>
          </a:xfrm>
          <a:prstGeom prst="rect">
            <a:avLst/>
          </a:prstGeom>
          <a:noFill/>
          <a:ln w="9525">
            <a:noFill/>
            <a:miter/>
          </a:ln>
        </p:spPr>
      </p:pic>
      <p:sp>
        <p:nvSpPr>
          <p:cNvPr id="23561" name="Text Box 9"/>
          <p:cNvSpPr txBox="1"/>
          <p:nvPr/>
        </p:nvSpPr>
        <p:spPr>
          <a:xfrm>
            <a:off x="2166938" y="161925"/>
            <a:ext cx="7905750" cy="640080"/>
          </a:xfrm>
          <a:prstGeom prst="rect">
            <a:avLst/>
          </a:prstGeom>
          <a:noFill/>
          <a:ln w="9525">
            <a:noFill/>
            <a:miter/>
          </a:ln>
        </p:spPr>
        <p:txBody>
          <a:bodyPr>
            <a:spAutoFit/>
          </a:bodyPr>
          <a:p>
            <a:pPr lvl="0" eaLnBrk="1" hangingPunct="1"/>
            <a:r>
              <a:rPr lang="zh-CN" altLang="en-US" dirty="0">
                <a:latin typeface="黑体" pitchFamily="2" charset="-122"/>
                <a:ea typeface="黑体" pitchFamily="2" charset="-122"/>
              </a:rPr>
              <a:t>10.某同学进行社会调查，随机抽查某地区20个家庭的收入情况，并绘制了统计图请根据统计图给出的信息回答：</a:t>
            </a:r>
            <a:endParaRPr lang="zh-CN" altLang="en-US" dirty="0">
              <a:latin typeface="黑体" pitchFamily="2" charset="-122"/>
              <a:ea typeface="黑体" pitchFamily="2" charset="-122"/>
            </a:endParaRPr>
          </a:p>
        </p:txBody>
      </p:sp>
      <p:grpSp>
        <p:nvGrpSpPr>
          <p:cNvPr id="2" name="Group 10"/>
          <p:cNvGrpSpPr/>
          <p:nvPr/>
        </p:nvGrpSpPr>
        <p:grpSpPr>
          <a:xfrm>
            <a:off x="4238625" y="1376363"/>
            <a:ext cx="4872038" cy="2590800"/>
            <a:chOff x="0" y="0"/>
            <a:chExt cx="7680" cy="3960"/>
          </a:xfrm>
        </p:grpSpPr>
        <p:graphicFrame>
          <p:nvGraphicFramePr>
            <p:cNvPr id="2050" name="Object 11"/>
            <p:cNvGraphicFramePr>
              <a:graphicFrameLocks noChangeAspect="1"/>
            </p:cNvGraphicFramePr>
            <p:nvPr/>
          </p:nvGraphicFramePr>
          <p:xfrm>
            <a:off x="0" y="360"/>
            <a:ext cx="7680" cy="3600"/>
          </p:xfrm>
          <a:graphic>
            <a:graphicData uri="http://schemas.openxmlformats.org/presentationml/2006/ole">
              <mc:AlternateContent xmlns:mc="http://schemas.openxmlformats.org/markup-compatibility/2006">
                <mc:Choice xmlns:v="urn:schemas-microsoft-com:vml" Requires="v">
                  <p:oleObj spid="_x0000_s3077" name="" r:id="rId2" imgW="8610600" imgH="5435600" progId="MSGraph.Chart.8">
                    <p:embed/>
                  </p:oleObj>
                </mc:Choice>
                <mc:Fallback>
                  <p:oleObj name="" r:id="rId2" imgW="8610600" imgH="5435600" progId="MSGraph.Chart.8">
                    <p:embed/>
                    <p:pic>
                      <p:nvPicPr>
                        <p:cNvPr id="0" name="图片 3076"/>
                        <p:cNvPicPr/>
                        <p:nvPr/>
                      </p:nvPicPr>
                      <p:blipFill>
                        <a:blip r:embed="rId3"/>
                        <a:stretch>
                          <a:fillRect/>
                        </a:stretch>
                      </p:blipFill>
                      <p:spPr>
                        <a:xfrm>
                          <a:off x="0" y="360"/>
                          <a:ext cx="7680" cy="3600"/>
                        </a:xfrm>
                        <a:prstGeom prst="rect">
                          <a:avLst/>
                        </a:prstGeom>
                        <a:noFill/>
                        <a:ln w="38100">
                          <a:noFill/>
                          <a:miter/>
                        </a:ln>
                      </p:spPr>
                    </p:pic>
                  </p:oleObj>
                </mc:Fallback>
              </mc:AlternateContent>
            </a:graphicData>
          </a:graphic>
        </p:graphicFrame>
        <p:sp>
          <p:nvSpPr>
            <p:cNvPr id="2102" name="Line 12"/>
            <p:cNvSpPr/>
            <p:nvPr/>
          </p:nvSpPr>
          <p:spPr>
            <a:xfrm>
              <a:off x="5040" y="3480"/>
              <a:ext cx="960" cy="0"/>
            </a:xfrm>
            <a:prstGeom prst="line">
              <a:avLst/>
            </a:prstGeom>
            <a:ln w="9525" cap="flat" cmpd="sng">
              <a:solidFill>
                <a:schemeClr val="tx1"/>
              </a:solidFill>
              <a:prstDash val="solid"/>
              <a:headEnd type="none" w="med" len="med"/>
              <a:tailEnd type="triangle" w="med" len="med"/>
            </a:ln>
          </p:spPr>
          <p:txBody>
            <a:bodyPr/>
            <a:p>
              <a:endParaRPr lang="zh-CN" altLang="en-US"/>
            </a:p>
          </p:txBody>
        </p:sp>
        <p:sp>
          <p:nvSpPr>
            <p:cNvPr id="2103" name="Line 13"/>
            <p:cNvSpPr/>
            <p:nvPr/>
          </p:nvSpPr>
          <p:spPr>
            <a:xfrm flipH="1" flipV="1">
              <a:off x="840" y="480"/>
              <a:ext cx="0" cy="480"/>
            </a:xfrm>
            <a:prstGeom prst="line">
              <a:avLst/>
            </a:prstGeom>
            <a:ln w="9525" cap="flat" cmpd="sng">
              <a:solidFill>
                <a:schemeClr val="tx1"/>
              </a:solidFill>
              <a:prstDash val="solid"/>
              <a:headEnd type="none" w="med" len="med"/>
              <a:tailEnd type="triangle" w="med" len="med"/>
            </a:ln>
          </p:spPr>
          <p:txBody>
            <a:bodyPr/>
            <a:p>
              <a:endParaRPr lang="zh-CN" altLang="en-US"/>
            </a:p>
          </p:txBody>
        </p:sp>
        <p:sp>
          <p:nvSpPr>
            <p:cNvPr id="2104" name="Text Box 14"/>
            <p:cNvSpPr txBox="1"/>
            <p:nvPr/>
          </p:nvSpPr>
          <p:spPr>
            <a:xfrm>
              <a:off x="5880" y="2880"/>
              <a:ext cx="1560" cy="885"/>
            </a:xfrm>
            <a:prstGeom prst="rect">
              <a:avLst/>
            </a:prstGeom>
            <a:noFill/>
            <a:ln w="9525">
              <a:noFill/>
              <a:miter/>
            </a:ln>
          </p:spPr>
          <p:txBody>
            <a:bodyPr>
              <a:spAutoFit/>
            </a:bodyPr>
            <a:p>
              <a:pPr lvl="0" eaLnBrk="1" hangingPunct="1">
                <a:spcBef>
                  <a:spcPct val="50000"/>
                </a:spcBef>
              </a:pPr>
              <a:r>
                <a:rPr lang="zh-CN" altLang="en-US" sz="2000" dirty="0">
                  <a:latin typeface="Times New Roman" pitchFamily="18" charset="0"/>
                  <a:ea typeface="宋体" pitchFamily="2" charset="-122"/>
                </a:rPr>
                <a:t>年收入 </a:t>
              </a:r>
              <a:endParaRPr lang="zh-CN" altLang="en-US" sz="2000" dirty="0">
                <a:latin typeface="Times New Roman" pitchFamily="18" charset="0"/>
                <a:ea typeface="宋体" pitchFamily="2" charset="-122"/>
              </a:endParaRPr>
            </a:p>
            <a:p>
              <a:pPr lvl="0" eaLnBrk="1" hangingPunct="1">
                <a:lnSpc>
                  <a:spcPct val="10000"/>
                </a:lnSpc>
                <a:spcBef>
                  <a:spcPct val="50000"/>
                </a:spcBef>
              </a:pPr>
              <a:r>
                <a:rPr lang="en-US" altLang="zh-CN" sz="2000" dirty="0">
                  <a:latin typeface="Times New Roman" pitchFamily="18" charset="0"/>
                  <a:ea typeface="宋体" pitchFamily="2" charset="-122"/>
                </a:rPr>
                <a:t>(</a:t>
              </a:r>
              <a:r>
                <a:rPr lang="zh-CN" altLang="en-US" sz="2000" dirty="0">
                  <a:latin typeface="Times New Roman" pitchFamily="18" charset="0"/>
                  <a:ea typeface="宋体" pitchFamily="2" charset="-122"/>
                </a:rPr>
                <a:t>万元</a:t>
              </a:r>
              <a:r>
                <a:rPr lang="en-US" altLang="zh-CN" sz="2000" dirty="0">
                  <a:latin typeface="Times New Roman" pitchFamily="18" charset="0"/>
                  <a:ea typeface="宋体" pitchFamily="2" charset="-122"/>
                </a:rPr>
                <a:t>)</a:t>
              </a:r>
              <a:endParaRPr lang="en-US" altLang="zh-CN" sz="2000" dirty="0">
                <a:latin typeface="Times New Roman" pitchFamily="18" charset="0"/>
                <a:ea typeface="宋体" pitchFamily="2" charset="-122"/>
              </a:endParaRPr>
            </a:p>
          </p:txBody>
        </p:sp>
        <p:sp>
          <p:nvSpPr>
            <p:cNvPr id="2105" name="Text Box 15"/>
            <p:cNvSpPr txBox="1"/>
            <p:nvPr/>
          </p:nvSpPr>
          <p:spPr>
            <a:xfrm>
              <a:off x="840" y="0"/>
              <a:ext cx="3600" cy="559"/>
            </a:xfrm>
            <a:prstGeom prst="rect">
              <a:avLst/>
            </a:prstGeom>
            <a:noFill/>
            <a:ln w="9525">
              <a:noFill/>
              <a:miter/>
            </a:ln>
          </p:spPr>
          <p:txBody>
            <a:bodyPr>
              <a:spAutoFit/>
            </a:bodyPr>
            <a:p>
              <a:pPr lvl="0" eaLnBrk="1" hangingPunct="1">
                <a:spcBef>
                  <a:spcPct val="50000"/>
                </a:spcBef>
              </a:pPr>
              <a:r>
                <a:rPr lang="zh-CN" altLang="en-US" sz="1800" dirty="0">
                  <a:latin typeface="Times New Roman" pitchFamily="18" charset="0"/>
                  <a:ea typeface="宋体" pitchFamily="2" charset="-122"/>
                </a:rPr>
                <a:t>所占户数比 </a:t>
              </a:r>
              <a:endParaRPr lang="zh-CN" altLang="en-US" sz="1800" dirty="0">
                <a:latin typeface="Times New Roman" pitchFamily="18" charset="0"/>
                <a:ea typeface="宋体" pitchFamily="2" charset="-122"/>
              </a:endParaRPr>
            </a:p>
          </p:txBody>
        </p:sp>
      </p:grpSp>
      <p:graphicFrame>
        <p:nvGraphicFramePr>
          <p:cNvPr id="23568" name="Group 16"/>
          <p:cNvGraphicFramePr>
            <a:graphicFrameLocks noGrp="1"/>
          </p:cNvGraphicFramePr>
          <p:nvPr/>
        </p:nvGraphicFramePr>
        <p:xfrm>
          <a:off x="2024063" y="4448175"/>
          <a:ext cx="5588000" cy="1036320"/>
        </p:xfrm>
        <a:graphic>
          <a:graphicData uri="http://schemas.openxmlformats.org/drawingml/2006/table">
            <a:tbl>
              <a:tblPr/>
              <a:tblGrid>
                <a:gridCol w="973455"/>
                <a:gridCol w="569595"/>
                <a:gridCol w="568325"/>
                <a:gridCol w="539750"/>
                <a:gridCol w="590550"/>
                <a:gridCol w="570230"/>
                <a:gridCol w="601345"/>
                <a:gridCol w="592455"/>
                <a:gridCol w="582295"/>
              </a:tblGrid>
              <a:tr h="517525">
                <a:tc>
                  <a:txBody>
                    <a:bodyPr/>
                    <a:lstStyle/>
                    <a:p>
                      <a:pPr marL="0" marR="0" lvl="0" indent="0" algn="l" defTabSz="914400" rtl="0" eaLnBrk="1" fontAlgn="base" latinLnBrk="0" hangingPunct="1">
                        <a:spcBef>
                          <a:spcPct val="20000"/>
                        </a:spcBef>
                        <a:spcAft>
                          <a:spcPct val="0"/>
                        </a:spcAft>
                        <a:buClr>
                          <a:schemeClr val="hlink"/>
                        </a:buClr>
                        <a:buSzPct val="70000"/>
                        <a:buFont typeface="Wingdings" pitchFamily="2" charset="2"/>
                        <a:buNone/>
                      </a:pPr>
                      <a:r>
                        <a:rPr kumimoji="0" lang="zh-CN" altLang="en-US" sz="2000" b="1" i="0" u="none" strike="noStrike" cap="none" normalizeH="0" baseline="0" smtClean="0">
                          <a:ln>
                            <a:noFill/>
                          </a:ln>
                          <a:solidFill>
                            <a:schemeClr val="tx1"/>
                          </a:solidFill>
                          <a:effectLst/>
                          <a:latin typeface="Arial" pitchFamily="34" charset="0"/>
                          <a:ea typeface="宋体" pitchFamily="2" charset="-122"/>
                        </a:rPr>
                        <a:t>年收入</a:t>
                      </a:r>
                      <a:endParaRPr kumimoji="0" lang="zh-CN" altLang="en-US" sz="2800" b="0" i="0" u="none" strike="noStrike" cap="none" normalizeH="0" baseline="0" smtClean="0">
                        <a:ln>
                          <a:noFill/>
                        </a:ln>
                        <a:solidFill>
                          <a:schemeClr val="tx1"/>
                        </a:solidFill>
                        <a:effectLst/>
                        <a:latin typeface="Arial" pitchFamily="34" charset="0"/>
                        <a:ea typeface="宋体" pitchFamily="2"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spcBef>
                          <a:spcPct val="20000"/>
                        </a:spcBef>
                        <a:spcAft>
                          <a:spcPct val="0"/>
                        </a:spcAft>
                        <a:buClr>
                          <a:schemeClr val="hlink"/>
                        </a:buClr>
                        <a:buSzPct val="70000"/>
                        <a:buFont typeface="Wingdings" pitchFamily="2" charset="2"/>
                        <a:buNone/>
                      </a:pPr>
                      <a:r>
                        <a:rPr kumimoji="0" lang="en-US" altLang="zh-CN" sz="2000" b="1" i="0" u="none" strike="noStrike" cap="none" normalizeH="0" baseline="0" smtClean="0">
                          <a:ln>
                            <a:noFill/>
                          </a:ln>
                          <a:solidFill>
                            <a:schemeClr val="tx1"/>
                          </a:solidFill>
                          <a:effectLst/>
                          <a:latin typeface="Arial" pitchFamily="34" charset="0"/>
                          <a:ea typeface="宋体" pitchFamily="2" charset="-122"/>
                        </a:rPr>
                        <a:t>0.6</a:t>
                      </a:r>
                      <a:endParaRPr kumimoji="0" lang="en-US" altLang="zh-CN" sz="2000" b="1" i="0" u="none" strike="noStrike" cap="none" normalizeH="0" baseline="0" smtClean="0">
                        <a:ln>
                          <a:noFill/>
                        </a:ln>
                        <a:solidFill>
                          <a:schemeClr val="tx1"/>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spcBef>
                          <a:spcPct val="20000"/>
                        </a:spcBef>
                        <a:spcAft>
                          <a:spcPct val="0"/>
                        </a:spcAft>
                        <a:buClr>
                          <a:schemeClr val="hlink"/>
                        </a:buClr>
                        <a:buSzPct val="70000"/>
                        <a:buFont typeface="Wingdings" pitchFamily="2" charset="2"/>
                        <a:buNone/>
                      </a:pPr>
                      <a:r>
                        <a:rPr kumimoji="0" lang="en-US" altLang="zh-CN" sz="2000" b="1" i="0" u="none" strike="noStrike" cap="none" normalizeH="0" baseline="0" smtClean="0">
                          <a:ln>
                            <a:noFill/>
                          </a:ln>
                          <a:solidFill>
                            <a:schemeClr val="tx1"/>
                          </a:solidFill>
                          <a:effectLst/>
                          <a:latin typeface="Arial" pitchFamily="34" charset="0"/>
                          <a:ea typeface="宋体" pitchFamily="2" charset="-122"/>
                        </a:rPr>
                        <a:t>0.9</a:t>
                      </a:r>
                      <a:endParaRPr kumimoji="0" lang="en-US" altLang="zh-CN" sz="2000" b="1" i="0" u="none" strike="noStrike" cap="none" normalizeH="0" baseline="0" smtClean="0">
                        <a:ln>
                          <a:noFill/>
                        </a:ln>
                        <a:solidFill>
                          <a:schemeClr val="tx1"/>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spcBef>
                          <a:spcPct val="20000"/>
                        </a:spcBef>
                        <a:spcAft>
                          <a:spcPct val="0"/>
                        </a:spcAft>
                        <a:buClr>
                          <a:schemeClr val="hlink"/>
                        </a:buClr>
                        <a:buSzPct val="70000"/>
                        <a:buFont typeface="Wingdings" pitchFamily="2" charset="2"/>
                        <a:buNone/>
                      </a:pPr>
                      <a:r>
                        <a:rPr kumimoji="0" lang="en-US" altLang="zh-CN" sz="2000" b="1" i="0" u="none" strike="noStrike" cap="none" normalizeH="0" baseline="0" smtClean="0">
                          <a:ln>
                            <a:noFill/>
                          </a:ln>
                          <a:solidFill>
                            <a:schemeClr val="tx1"/>
                          </a:solidFill>
                          <a:effectLst/>
                          <a:latin typeface="Arial" pitchFamily="34" charset="0"/>
                          <a:ea typeface="宋体" pitchFamily="2" charset="-122"/>
                        </a:rPr>
                        <a:t>1.0</a:t>
                      </a:r>
                      <a:endParaRPr kumimoji="0" lang="en-US" altLang="zh-CN" sz="2000" b="1" i="0" u="none" strike="noStrike" cap="none" normalizeH="0" baseline="0" smtClean="0">
                        <a:ln>
                          <a:noFill/>
                        </a:ln>
                        <a:solidFill>
                          <a:schemeClr val="tx1"/>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spcBef>
                          <a:spcPct val="20000"/>
                        </a:spcBef>
                        <a:spcAft>
                          <a:spcPct val="0"/>
                        </a:spcAft>
                        <a:buClr>
                          <a:schemeClr val="hlink"/>
                        </a:buClr>
                        <a:buSzPct val="70000"/>
                        <a:buFont typeface="Wingdings" pitchFamily="2" charset="2"/>
                        <a:buNone/>
                      </a:pPr>
                      <a:r>
                        <a:rPr kumimoji="0" lang="en-US" altLang="zh-CN" sz="2000" b="1" i="0" u="none" strike="noStrike" cap="none" normalizeH="0" baseline="0" smtClean="0">
                          <a:ln>
                            <a:noFill/>
                          </a:ln>
                          <a:solidFill>
                            <a:schemeClr val="tx1"/>
                          </a:solidFill>
                          <a:effectLst/>
                          <a:latin typeface="Arial" pitchFamily="34" charset="0"/>
                          <a:ea typeface="宋体" pitchFamily="2" charset="-122"/>
                        </a:rPr>
                        <a:t>1.1</a:t>
                      </a:r>
                      <a:endParaRPr kumimoji="0" lang="en-US" altLang="zh-CN" sz="2000" b="1" i="0" u="none" strike="noStrike" cap="none" normalizeH="0" baseline="0" smtClean="0">
                        <a:ln>
                          <a:noFill/>
                        </a:ln>
                        <a:solidFill>
                          <a:schemeClr val="tx1"/>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spcBef>
                          <a:spcPct val="20000"/>
                        </a:spcBef>
                        <a:spcAft>
                          <a:spcPct val="0"/>
                        </a:spcAft>
                        <a:buClr>
                          <a:schemeClr val="hlink"/>
                        </a:buClr>
                        <a:buSzPct val="70000"/>
                        <a:buFont typeface="Wingdings" pitchFamily="2" charset="2"/>
                        <a:buNone/>
                      </a:pPr>
                      <a:r>
                        <a:rPr kumimoji="0" lang="en-US" altLang="zh-CN" sz="2000" b="1" i="0" u="none" strike="noStrike" cap="none" normalizeH="0" baseline="0" smtClean="0">
                          <a:ln>
                            <a:noFill/>
                          </a:ln>
                          <a:solidFill>
                            <a:schemeClr val="tx1"/>
                          </a:solidFill>
                          <a:effectLst/>
                          <a:latin typeface="Arial" pitchFamily="34" charset="0"/>
                          <a:ea typeface="宋体" pitchFamily="2" charset="-122"/>
                        </a:rPr>
                        <a:t>1.2</a:t>
                      </a:r>
                      <a:endParaRPr kumimoji="0" lang="en-US" altLang="zh-CN" sz="2000" b="1" i="0" u="none" strike="noStrike" cap="none" normalizeH="0" baseline="0" smtClean="0">
                        <a:ln>
                          <a:noFill/>
                        </a:ln>
                        <a:solidFill>
                          <a:schemeClr val="tx1"/>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spcBef>
                          <a:spcPct val="20000"/>
                        </a:spcBef>
                        <a:spcAft>
                          <a:spcPct val="0"/>
                        </a:spcAft>
                        <a:buClr>
                          <a:schemeClr val="hlink"/>
                        </a:buClr>
                        <a:buSzPct val="70000"/>
                        <a:buFont typeface="Wingdings" pitchFamily="2" charset="2"/>
                        <a:buNone/>
                      </a:pPr>
                      <a:r>
                        <a:rPr kumimoji="0" lang="en-US" altLang="zh-CN" sz="2000" b="1" i="0" u="none" strike="noStrike" cap="none" normalizeH="0" baseline="0" smtClean="0">
                          <a:ln>
                            <a:noFill/>
                          </a:ln>
                          <a:solidFill>
                            <a:schemeClr val="tx1"/>
                          </a:solidFill>
                          <a:effectLst/>
                          <a:latin typeface="Arial" pitchFamily="34" charset="0"/>
                          <a:ea typeface="宋体" pitchFamily="2" charset="-122"/>
                        </a:rPr>
                        <a:t>1.3</a:t>
                      </a:r>
                      <a:endParaRPr kumimoji="0" lang="en-US" altLang="zh-CN" sz="2000" b="1" i="0" u="none" strike="noStrike" cap="none" normalizeH="0" baseline="0" smtClean="0">
                        <a:ln>
                          <a:noFill/>
                        </a:ln>
                        <a:solidFill>
                          <a:schemeClr val="tx1"/>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spcBef>
                          <a:spcPct val="20000"/>
                        </a:spcBef>
                        <a:spcAft>
                          <a:spcPct val="0"/>
                        </a:spcAft>
                        <a:buClr>
                          <a:schemeClr val="hlink"/>
                        </a:buClr>
                        <a:buSzPct val="70000"/>
                        <a:buFont typeface="Wingdings" pitchFamily="2" charset="2"/>
                        <a:buNone/>
                      </a:pPr>
                      <a:r>
                        <a:rPr kumimoji="0" lang="en-US" altLang="zh-CN" sz="2000" b="1" i="0" u="none" strike="noStrike" cap="none" normalizeH="0" baseline="0" smtClean="0">
                          <a:ln>
                            <a:noFill/>
                          </a:ln>
                          <a:solidFill>
                            <a:schemeClr val="tx1"/>
                          </a:solidFill>
                          <a:effectLst/>
                          <a:latin typeface="Arial" pitchFamily="34" charset="0"/>
                          <a:ea typeface="宋体" pitchFamily="2" charset="-122"/>
                        </a:rPr>
                        <a:t>1.4</a:t>
                      </a:r>
                      <a:endParaRPr kumimoji="0" lang="en-US" altLang="zh-CN" sz="2000" b="1" i="0" u="none" strike="noStrike" cap="none" normalizeH="0" baseline="0" smtClean="0">
                        <a:ln>
                          <a:noFill/>
                        </a:ln>
                        <a:solidFill>
                          <a:schemeClr val="tx1"/>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spcBef>
                          <a:spcPct val="20000"/>
                        </a:spcBef>
                        <a:spcAft>
                          <a:spcPct val="0"/>
                        </a:spcAft>
                        <a:buClr>
                          <a:schemeClr val="hlink"/>
                        </a:buClr>
                        <a:buSzPct val="70000"/>
                        <a:buFont typeface="Wingdings" pitchFamily="2" charset="2"/>
                        <a:buNone/>
                      </a:pPr>
                      <a:r>
                        <a:rPr kumimoji="0" lang="en-US" altLang="zh-CN" sz="2000" b="1" i="0" u="none" strike="noStrike" cap="none" normalizeH="0" baseline="0" smtClean="0">
                          <a:ln>
                            <a:noFill/>
                          </a:ln>
                          <a:solidFill>
                            <a:schemeClr val="tx1"/>
                          </a:solidFill>
                          <a:effectLst/>
                          <a:latin typeface="Arial" pitchFamily="34" charset="0"/>
                          <a:ea typeface="宋体" pitchFamily="2" charset="-122"/>
                        </a:rPr>
                        <a:t>9.7</a:t>
                      </a:r>
                      <a:endParaRPr kumimoji="0" lang="en-US" altLang="zh-CN" sz="2000" b="1" i="0" u="none" strike="noStrike" cap="none" normalizeH="0" baseline="0" smtClean="0">
                        <a:ln>
                          <a:noFill/>
                        </a:ln>
                        <a:solidFill>
                          <a:schemeClr val="tx1"/>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8795">
                <a:tc>
                  <a:txBody>
                    <a:bodyPr/>
                    <a:lstStyle/>
                    <a:p>
                      <a:pPr marL="0" marR="0" lvl="0" indent="0" algn="l" defTabSz="914400" rtl="0" eaLnBrk="1" fontAlgn="base" latinLnBrk="0" hangingPunct="1">
                        <a:spcBef>
                          <a:spcPct val="20000"/>
                        </a:spcBef>
                        <a:spcAft>
                          <a:spcPct val="0"/>
                        </a:spcAft>
                        <a:buClr>
                          <a:schemeClr val="hlink"/>
                        </a:buClr>
                        <a:buSzPct val="70000"/>
                        <a:buFont typeface="Wingdings" pitchFamily="2" charset="2"/>
                        <a:buNone/>
                      </a:pPr>
                      <a:r>
                        <a:rPr kumimoji="0" lang="zh-CN" altLang="en-US" sz="2000" b="1" i="0" u="none" strike="noStrike" cap="none" normalizeH="0" baseline="0" smtClean="0">
                          <a:ln>
                            <a:noFill/>
                          </a:ln>
                          <a:solidFill>
                            <a:schemeClr val="tx1"/>
                          </a:solidFill>
                          <a:effectLst/>
                          <a:latin typeface="Arial" pitchFamily="34" charset="0"/>
                          <a:ea typeface="宋体" pitchFamily="2" charset="-122"/>
                        </a:rPr>
                        <a:t>户数</a:t>
                      </a:r>
                      <a:endParaRPr kumimoji="0" lang="zh-CN" altLang="en-US" sz="2000" b="1" i="0" u="none" strike="noStrike" cap="none" normalizeH="0" baseline="0" smtClean="0">
                        <a:ln>
                          <a:noFill/>
                        </a:ln>
                        <a:solidFill>
                          <a:schemeClr val="tx1"/>
                        </a:solidFill>
                        <a:effectLst/>
                        <a:latin typeface="Arial" pitchFamily="34" charset="0"/>
                        <a:ea typeface="宋体" pitchFamily="2"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spcBef>
                          <a:spcPct val="20000"/>
                        </a:spcBef>
                        <a:spcAft>
                          <a:spcPct val="0"/>
                        </a:spcAft>
                        <a:buClr>
                          <a:schemeClr val="hlink"/>
                        </a:buClr>
                        <a:buSzPct val="70000"/>
                        <a:buFont typeface="Wingdings" pitchFamily="2" charset="2"/>
                        <a:buNone/>
                      </a:pPr>
                      <a:endParaRPr kumimoji="0" lang="zh-CN" altLang="en-US" sz="2800" b="0" i="0" u="none" strike="noStrike" cap="none" normalizeH="0" baseline="0" smtClean="0">
                        <a:ln>
                          <a:noFill/>
                        </a:ln>
                        <a:solidFill>
                          <a:schemeClr val="tx1"/>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spcBef>
                          <a:spcPct val="20000"/>
                        </a:spcBef>
                        <a:spcAft>
                          <a:spcPct val="0"/>
                        </a:spcAft>
                        <a:buClr>
                          <a:schemeClr val="hlink"/>
                        </a:buClr>
                        <a:buSzPct val="70000"/>
                        <a:buFont typeface="Wingdings" pitchFamily="2" charset="2"/>
                        <a:buNone/>
                      </a:pPr>
                      <a:endParaRPr kumimoji="0" lang="zh-CN" altLang="en-US" sz="2800" b="0" i="0" u="none" strike="noStrike" cap="none" normalizeH="0" baseline="0" smtClean="0">
                        <a:ln>
                          <a:noFill/>
                        </a:ln>
                        <a:solidFill>
                          <a:schemeClr val="tx1"/>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spcBef>
                          <a:spcPct val="20000"/>
                        </a:spcBef>
                        <a:spcAft>
                          <a:spcPct val="0"/>
                        </a:spcAft>
                        <a:buClr>
                          <a:schemeClr val="hlink"/>
                        </a:buClr>
                        <a:buSzPct val="70000"/>
                        <a:buFont typeface="Wingdings" pitchFamily="2" charset="2"/>
                        <a:buNone/>
                      </a:pPr>
                      <a:endParaRPr kumimoji="0" lang="zh-CN" altLang="en-US" sz="2800" b="0" i="0" u="none" strike="noStrike" cap="none" normalizeH="0" baseline="0" smtClean="0">
                        <a:ln>
                          <a:noFill/>
                        </a:ln>
                        <a:solidFill>
                          <a:schemeClr val="tx1"/>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spcBef>
                          <a:spcPct val="20000"/>
                        </a:spcBef>
                        <a:spcAft>
                          <a:spcPct val="0"/>
                        </a:spcAft>
                        <a:buClr>
                          <a:schemeClr val="hlink"/>
                        </a:buClr>
                        <a:buSzPct val="70000"/>
                        <a:buFont typeface="Wingdings" pitchFamily="2" charset="2"/>
                        <a:buNone/>
                      </a:pPr>
                      <a:endParaRPr kumimoji="0" lang="zh-CN" altLang="en-US" sz="2800" b="0" i="0" u="none" strike="noStrike" cap="none" normalizeH="0" baseline="0" smtClean="0">
                        <a:ln>
                          <a:noFill/>
                        </a:ln>
                        <a:solidFill>
                          <a:schemeClr val="tx1"/>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spcBef>
                          <a:spcPct val="20000"/>
                        </a:spcBef>
                        <a:spcAft>
                          <a:spcPct val="0"/>
                        </a:spcAft>
                        <a:buClr>
                          <a:schemeClr val="hlink"/>
                        </a:buClr>
                        <a:buSzPct val="70000"/>
                        <a:buFont typeface="Wingdings" pitchFamily="2" charset="2"/>
                        <a:buNone/>
                      </a:pPr>
                      <a:endParaRPr kumimoji="0" lang="zh-CN" altLang="en-US" sz="2800" b="0" i="0" u="none" strike="noStrike" cap="none" normalizeH="0" baseline="0" smtClean="0">
                        <a:ln>
                          <a:noFill/>
                        </a:ln>
                        <a:solidFill>
                          <a:schemeClr val="tx1"/>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spcBef>
                          <a:spcPct val="20000"/>
                        </a:spcBef>
                        <a:spcAft>
                          <a:spcPct val="0"/>
                        </a:spcAft>
                        <a:buClr>
                          <a:schemeClr val="hlink"/>
                        </a:buClr>
                        <a:buSzPct val="70000"/>
                        <a:buFont typeface="Wingdings" pitchFamily="2" charset="2"/>
                        <a:buNone/>
                      </a:pPr>
                      <a:endParaRPr kumimoji="0" lang="zh-CN" altLang="en-US" sz="2800" b="0" i="0" u="none" strike="noStrike" cap="none" normalizeH="0" baseline="0" smtClean="0">
                        <a:ln>
                          <a:noFill/>
                        </a:ln>
                        <a:solidFill>
                          <a:schemeClr val="tx1"/>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spcBef>
                          <a:spcPct val="20000"/>
                        </a:spcBef>
                        <a:spcAft>
                          <a:spcPct val="0"/>
                        </a:spcAft>
                        <a:buClr>
                          <a:schemeClr val="hlink"/>
                        </a:buClr>
                        <a:buSzPct val="70000"/>
                        <a:buFont typeface="Wingdings" pitchFamily="2" charset="2"/>
                        <a:buNone/>
                      </a:pPr>
                      <a:endParaRPr kumimoji="0" lang="zh-CN" altLang="en-US" sz="2800" b="0" i="0" u="none" strike="noStrike" cap="none" normalizeH="0" baseline="0" smtClean="0">
                        <a:ln>
                          <a:noFill/>
                        </a:ln>
                        <a:solidFill>
                          <a:schemeClr val="tx1"/>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spcBef>
                          <a:spcPct val="20000"/>
                        </a:spcBef>
                        <a:spcAft>
                          <a:spcPct val="0"/>
                        </a:spcAft>
                        <a:buClr>
                          <a:schemeClr val="hlink"/>
                        </a:buClr>
                        <a:buSzPct val="70000"/>
                        <a:buFont typeface="Wingdings" pitchFamily="2" charset="2"/>
                        <a:buNone/>
                      </a:pPr>
                      <a:endParaRPr kumimoji="0" lang="zh-CN" altLang="en-US" sz="2800" b="0" i="0" u="none" strike="noStrike" cap="none" normalizeH="0" baseline="0" dirty="0" smtClean="0">
                        <a:ln>
                          <a:noFill/>
                        </a:ln>
                        <a:solidFill>
                          <a:schemeClr val="tx1"/>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3603" name="Text Box 51"/>
          <p:cNvSpPr txBox="1"/>
          <p:nvPr/>
        </p:nvSpPr>
        <p:spPr>
          <a:xfrm>
            <a:off x="2176463" y="3914775"/>
            <a:ext cx="2590800" cy="365760"/>
          </a:xfrm>
          <a:prstGeom prst="rect">
            <a:avLst/>
          </a:prstGeom>
          <a:noFill/>
          <a:ln w="9525">
            <a:noFill/>
            <a:miter/>
          </a:ln>
        </p:spPr>
        <p:txBody>
          <a:bodyPr>
            <a:spAutoFit/>
          </a:bodyPr>
          <a:p>
            <a:pPr lvl="0" eaLnBrk="1" hangingPunct="1"/>
            <a:r>
              <a:rPr lang="zh-CN" altLang="en-US" dirty="0">
                <a:latin typeface="Times New Roman" pitchFamily="18" charset="0"/>
                <a:ea typeface="宋体" pitchFamily="2" charset="-122"/>
              </a:rPr>
              <a:t>（</a:t>
            </a:r>
            <a:r>
              <a:rPr lang="en-US" altLang="zh-CN" dirty="0">
                <a:latin typeface="Times New Roman" pitchFamily="18" charset="0"/>
                <a:ea typeface="宋体" pitchFamily="2" charset="-122"/>
              </a:rPr>
              <a:t>1</a:t>
            </a:r>
            <a:r>
              <a:rPr lang="zh-CN" altLang="en-US" dirty="0">
                <a:latin typeface="Times New Roman" pitchFamily="18" charset="0"/>
                <a:ea typeface="宋体" pitchFamily="2" charset="-122"/>
              </a:rPr>
              <a:t>）填写下表</a:t>
            </a:r>
            <a:endParaRPr lang="zh-CN" altLang="en-US" dirty="0">
              <a:latin typeface="Times New Roman" pitchFamily="18" charset="0"/>
              <a:ea typeface="宋体" pitchFamily="2" charset="-122"/>
            </a:endParaRPr>
          </a:p>
        </p:txBody>
      </p:sp>
      <p:sp>
        <p:nvSpPr>
          <p:cNvPr id="23604" name="Text Box 52"/>
          <p:cNvSpPr txBox="1"/>
          <p:nvPr/>
        </p:nvSpPr>
        <p:spPr>
          <a:xfrm>
            <a:off x="3090863" y="4981575"/>
            <a:ext cx="297180" cy="365760"/>
          </a:xfrm>
          <a:prstGeom prst="rect">
            <a:avLst/>
          </a:prstGeom>
          <a:noFill/>
          <a:ln w="9525">
            <a:noFill/>
            <a:miter/>
          </a:ln>
        </p:spPr>
        <p:txBody>
          <a:bodyPr wrap="none">
            <a:spAutoFit/>
          </a:bodyPr>
          <a:p>
            <a:pPr lvl="0" eaLnBrk="1" hangingPunct="1"/>
            <a:r>
              <a:rPr lang="en-US" altLang="zh-CN" dirty="0">
                <a:solidFill>
                  <a:srgbClr val="FF3300"/>
                </a:solidFill>
                <a:latin typeface="Times New Roman" pitchFamily="18" charset="0"/>
                <a:ea typeface="宋体" pitchFamily="2" charset="-122"/>
              </a:rPr>
              <a:t>1</a:t>
            </a:r>
            <a:endParaRPr lang="en-US" altLang="zh-CN" dirty="0">
              <a:solidFill>
                <a:srgbClr val="FF3300"/>
              </a:solidFill>
              <a:latin typeface="Times New Roman" pitchFamily="18" charset="0"/>
              <a:ea typeface="宋体" pitchFamily="2" charset="-122"/>
            </a:endParaRPr>
          </a:p>
        </p:txBody>
      </p:sp>
      <p:sp>
        <p:nvSpPr>
          <p:cNvPr id="23605" name="Text Box 53"/>
          <p:cNvSpPr txBox="1"/>
          <p:nvPr/>
        </p:nvSpPr>
        <p:spPr>
          <a:xfrm>
            <a:off x="3700463" y="4981575"/>
            <a:ext cx="297180" cy="365760"/>
          </a:xfrm>
          <a:prstGeom prst="rect">
            <a:avLst/>
          </a:prstGeom>
          <a:noFill/>
          <a:ln w="9525">
            <a:noFill/>
            <a:miter/>
          </a:ln>
        </p:spPr>
        <p:txBody>
          <a:bodyPr wrap="none">
            <a:spAutoFit/>
          </a:bodyPr>
          <a:p>
            <a:pPr lvl="0" eaLnBrk="1" hangingPunct="1"/>
            <a:r>
              <a:rPr lang="en-US" altLang="zh-CN" dirty="0">
                <a:solidFill>
                  <a:srgbClr val="FF3300"/>
                </a:solidFill>
                <a:latin typeface="Times New Roman" pitchFamily="18" charset="0"/>
                <a:ea typeface="宋体" pitchFamily="2" charset="-122"/>
              </a:rPr>
              <a:t>1</a:t>
            </a:r>
            <a:endParaRPr lang="en-US" altLang="zh-CN" dirty="0">
              <a:solidFill>
                <a:srgbClr val="FF3300"/>
              </a:solidFill>
              <a:latin typeface="Times New Roman" pitchFamily="18" charset="0"/>
              <a:ea typeface="宋体" pitchFamily="2" charset="-122"/>
            </a:endParaRPr>
          </a:p>
        </p:txBody>
      </p:sp>
      <p:sp>
        <p:nvSpPr>
          <p:cNvPr id="23606" name="Text Box 54"/>
          <p:cNvSpPr txBox="1"/>
          <p:nvPr/>
        </p:nvSpPr>
        <p:spPr>
          <a:xfrm>
            <a:off x="4233863" y="4981575"/>
            <a:ext cx="297180" cy="365760"/>
          </a:xfrm>
          <a:prstGeom prst="rect">
            <a:avLst/>
          </a:prstGeom>
          <a:noFill/>
          <a:ln w="9525">
            <a:noFill/>
            <a:miter/>
          </a:ln>
        </p:spPr>
        <p:txBody>
          <a:bodyPr wrap="none">
            <a:spAutoFit/>
          </a:bodyPr>
          <a:p>
            <a:pPr lvl="0" eaLnBrk="1" hangingPunct="1"/>
            <a:r>
              <a:rPr lang="en-US" altLang="zh-CN" dirty="0">
                <a:solidFill>
                  <a:srgbClr val="FF3300"/>
                </a:solidFill>
                <a:latin typeface="Times New Roman" pitchFamily="18" charset="0"/>
                <a:ea typeface="宋体" pitchFamily="2" charset="-122"/>
              </a:rPr>
              <a:t>2</a:t>
            </a:r>
            <a:endParaRPr lang="en-US" altLang="zh-CN" dirty="0">
              <a:solidFill>
                <a:srgbClr val="FF3300"/>
              </a:solidFill>
              <a:latin typeface="Times New Roman" pitchFamily="18" charset="0"/>
              <a:ea typeface="宋体" pitchFamily="2" charset="-122"/>
            </a:endParaRPr>
          </a:p>
        </p:txBody>
      </p:sp>
      <p:sp>
        <p:nvSpPr>
          <p:cNvPr id="23607" name="Text Box 55"/>
          <p:cNvSpPr txBox="1"/>
          <p:nvPr/>
        </p:nvSpPr>
        <p:spPr>
          <a:xfrm>
            <a:off x="4767263" y="4981575"/>
            <a:ext cx="297180" cy="365760"/>
          </a:xfrm>
          <a:prstGeom prst="rect">
            <a:avLst/>
          </a:prstGeom>
          <a:noFill/>
          <a:ln w="9525">
            <a:noFill/>
            <a:miter/>
          </a:ln>
        </p:spPr>
        <p:txBody>
          <a:bodyPr wrap="none">
            <a:spAutoFit/>
          </a:bodyPr>
          <a:p>
            <a:pPr lvl="0" eaLnBrk="1" hangingPunct="1"/>
            <a:r>
              <a:rPr lang="en-US" altLang="zh-CN" dirty="0">
                <a:solidFill>
                  <a:srgbClr val="FF3300"/>
                </a:solidFill>
                <a:latin typeface="Times New Roman" pitchFamily="18" charset="0"/>
                <a:ea typeface="宋体" pitchFamily="2" charset="-122"/>
              </a:rPr>
              <a:t>3</a:t>
            </a:r>
            <a:endParaRPr lang="en-US" altLang="zh-CN" dirty="0">
              <a:solidFill>
                <a:srgbClr val="FF3300"/>
              </a:solidFill>
              <a:latin typeface="Times New Roman" pitchFamily="18" charset="0"/>
              <a:ea typeface="宋体" pitchFamily="2" charset="-122"/>
            </a:endParaRPr>
          </a:p>
        </p:txBody>
      </p:sp>
      <p:sp>
        <p:nvSpPr>
          <p:cNvPr id="23608" name="Text Box 56"/>
          <p:cNvSpPr txBox="1"/>
          <p:nvPr/>
        </p:nvSpPr>
        <p:spPr>
          <a:xfrm>
            <a:off x="6596063" y="4981575"/>
            <a:ext cx="297180" cy="365760"/>
          </a:xfrm>
          <a:prstGeom prst="rect">
            <a:avLst/>
          </a:prstGeom>
          <a:noFill/>
          <a:ln w="9525">
            <a:noFill/>
            <a:miter/>
          </a:ln>
        </p:spPr>
        <p:txBody>
          <a:bodyPr wrap="none">
            <a:spAutoFit/>
          </a:bodyPr>
          <a:p>
            <a:pPr lvl="0" eaLnBrk="1" hangingPunct="1"/>
            <a:r>
              <a:rPr lang="en-US" altLang="zh-CN" dirty="0">
                <a:solidFill>
                  <a:srgbClr val="FF3300"/>
                </a:solidFill>
                <a:latin typeface="Times New Roman" pitchFamily="18" charset="0"/>
                <a:ea typeface="宋体" pitchFamily="2" charset="-122"/>
              </a:rPr>
              <a:t>3</a:t>
            </a:r>
            <a:endParaRPr lang="en-US" altLang="zh-CN" dirty="0">
              <a:solidFill>
                <a:srgbClr val="FF3300"/>
              </a:solidFill>
              <a:latin typeface="Times New Roman" pitchFamily="18" charset="0"/>
              <a:ea typeface="宋体" pitchFamily="2" charset="-122"/>
            </a:endParaRPr>
          </a:p>
        </p:txBody>
      </p:sp>
      <p:sp>
        <p:nvSpPr>
          <p:cNvPr id="23609" name="Text Box 57"/>
          <p:cNvSpPr txBox="1"/>
          <p:nvPr/>
        </p:nvSpPr>
        <p:spPr>
          <a:xfrm>
            <a:off x="5376863" y="4981575"/>
            <a:ext cx="297180" cy="365760"/>
          </a:xfrm>
          <a:prstGeom prst="rect">
            <a:avLst/>
          </a:prstGeom>
          <a:noFill/>
          <a:ln w="9525">
            <a:noFill/>
            <a:miter/>
          </a:ln>
        </p:spPr>
        <p:txBody>
          <a:bodyPr wrap="none">
            <a:spAutoFit/>
          </a:bodyPr>
          <a:p>
            <a:pPr lvl="0" eaLnBrk="1" hangingPunct="1"/>
            <a:r>
              <a:rPr lang="en-US" altLang="zh-CN" dirty="0">
                <a:solidFill>
                  <a:srgbClr val="FF3300"/>
                </a:solidFill>
                <a:latin typeface="Times New Roman" pitchFamily="18" charset="0"/>
                <a:ea typeface="宋体" pitchFamily="2" charset="-122"/>
              </a:rPr>
              <a:t>4</a:t>
            </a:r>
            <a:endParaRPr lang="en-US" altLang="zh-CN" dirty="0">
              <a:solidFill>
                <a:srgbClr val="FF3300"/>
              </a:solidFill>
              <a:latin typeface="Times New Roman" pitchFamily="18" charset="0"/>
              <a:ea typeface="宋体" pitchFamily="2" charset="-122"/>
            </a:endParaRPr>
          </a:p>
        </p:txBody>
      </p:sp>
      <p:sp>
        <p:nvSpPr>
          <p:cNvPr id="23610" name="Text Box 58"/>
          <p:cNvSpPr txBox="1"/>
          <p:nvPr/>
        </p:nvSpPr>
        <p:spPr>
          <a:xfrm>
            <a:off x="5986463" y="4981575"/>
            <a:ext cx="297180" cy="365760"/>
          </a:xfrm>
          <a:prstGeom prst="rect">
            <a:avLst/>
          </a:prstGeom>
          <a:noFill/>
          <a:ln w="9525">
            <a:noFill/>
            <a:miter/>
          </a:ln>
        </p:spPr>
        <p:txBody>
          <a:bodyPr wrap="none">
            <a:spAutoFit/>
          </a:bodyPr>
          <a:p>
            <a:pPr lvl="0" eaLnBrk="1" hangingPunct="1"/>
            <a:r>
              <a:rPr lang="en-US" altLang="zh-CN" dirty="0">
                <a:solidFill>
                  <a:srgbClr val="FF3300"/>
                </a:solidFill>
                <a:latin typeface="Times New Roman" pitchFamily="18" charset="0"/>
                <a:ea typeface="宋体" pitchFamily="2" charset="-122"/>
              </a:rPr>
              <a:t>5</a:t>
            </a:r>
            <a:endParaRPr lang="en-US" altLang="zh-CN" dirty="0">
              <a:solidFill>
                <a:srgbClr val="FF3300"/>
              </a:solidFill>
              <a:latin typeface="Times New Roman" pitchFamily="18" charset="0"/>
              <a:ea typeface="宋体" pitchFamily="2" charset="-122"/>
            </a:endParaRPr>
          </a:p>
        </p:txBody>
      </p:sp>
      <p:sp>
        <p:nvSpPr>
          <p:cNvPr id="23611" name="Text Box 59"/>
          <p:cNvSpPr txBox="1"/>
          <p:nvPr/>
        </p:nvSpPr>
        <p:spPr>
          <a:xfrm>
            <a:off x="7205663" y="4981575"/>
            <a:ext cx="297180" cy="365760"/>
          </a:xfrm>
          <a:prstGeom prst="rect">
            <a:avLst/>
          </a:prstGeom>
          <a:noFill/>
          <a:ln w="9525">
            <a:noFill/>
            <a:miter/>
          </a:ln>
        </p:spPr>
        <p:txBody>
          <a:bodyPr wrap="none">
            <a:spAutoFit/>
          </a:bodyPr>
          <a:p>
            <a:pPr lvl="0" eaLnBrk="1" hangingPunct="1"/>
            <a:r>
              <a:rPr lang="en-US" altLang="zh-CN" dirty="0">
                <a:solidFill>
                  <a:srgbClr val="FF3300"/>
                </a:solidFill>
                <a:latin typeface="Times New Roman" pitchFamily="18" charset="0"/>
                <a:ea typeface="宋体" pitchFamily="2" charset="-122"/>
              </a:rPr>
              <a:t>1</a:t>
            </a:r>
            <a:endParaRPr lang="en-US" altLang="zh-CN" dirty="0">
              <a:solidFill>
                <a:srgbClr val="FF3300"/>
              </a:solidFill>
              <a:latin typeface="Times New Roman" pitchFamily="18" charset="0"/>
              <a:ea typeface="宋体" pitchFamily="2" charset="-122"/>
            </a:endParaRPr>
          </a:p>
        </p:txBody>
      </p:sp>
      <p:sp>
        <p:nvSpPr>
          <p:cNvPr id="23612" name="Text Box 60"/>
          <p:cNvSpPr txBox="1"/>
          <p:nvPr/>
        </p:nvSpPr>
        <p:spPr>
          <a:xfrm>
            <a:off x="1524000" y="5591175"/>
            <a:ext cx="8915400" cy="640080"/>
          </a:xfrm>
          <a:prstGeom prst="rect">
            <a:avLst/>
          </a:prstGeom>
          <a:noFill/>
          <a:ln w="9525">
            <a:noFill/>
            <a:miter/>
          </a:ln>
        </p:spPr>
        <p:txBody>
          <a:bodyPr>
            <a:spAutoFit/>
          </a:bodyPr>
          <a:p>
            <a:pPr lvl="0" eaLnBrk="1" hangingPunct="1"/>
            <a:r>
              <a:rPr lang="zh-CN" altLang="en-US" dirty="0">
                <a:latin typeface="Times New Roman" pitchFamily="18" charset="0"/>
                <a:ea typeface="宋体" pitchFamily="2" charset="-122"/>
              </a:rPr>
              <a:t>       （2）这20个家庭的年平均收入为</a:t>
            </a:r>
            <a:r>
              <a:rPr lang="zh-CN" altLang="en-US" baseline="-10000" dirty="0">
                <a:latin typeface="Times New Roman" pitchFamily="18" charset="0"/>
                <a:ea typeface="宋体" pitchFamily="2" charset="-122"/>
              </a:rPr>
              <a:t>————</a:t>
            </a:r>
            <a:r>
              <a:rPr lang="zh-CN" altLang="en-US" dirty="0">
                <a:latin typeface="Times New Roman" pitchFamily="18" charset="0"/>
                <a:ea typeface="宋体" pitchFamily="2" charset="-122"/>
              </a:rPr>
              <a:t>万元。关于年收入数据中的中位数是</a:t>
            </a:r>
            <a:r>
              <a:rPr lang="zh-CN" altLang="en-US" baseline="-10000" dirty="0">
                <a:latin typeface="Times New Roman" pitchFamily="18" charset="0"/>
                <a:ea typeface="宋体" pitchFamily="2" charset="-122"/>
              </a:rPr>
              <a:t>————</a:t>
            </a:r>
            <a:r>
              <a:rPr lang="zh-CN" altLang="en-US" dirty="0">
                <a:latin typeface="Times New Roman" pitchFamily="18" charset="0"/>
                <a:ea typeface="宋体" pitchFamily="2" charset="-122"/>
              </a:rPr>
              <a:t>万元，众数是</a:t>
            </a:r>
            <a:r>
              <a:rPr lang="zh-CN" altLang="en-US" baseline="-10000" dirty="0">
                <a:latin typeface="Times New Roman" pitchFamily="18" charset="0"/>
                <a:ea typeface="宋体" pitchFamily="2" charset="-122"/>
              </a:rPr>
              <a:t>————</a:t>
            </a:r>
            <a:r>
              <a:rPr lang="zh-CN" altLang="en-US" dirty="0">
                <a:latin typeface="Times New Roman" pitchFamily="18" charset="0"/>
                <a:ea typeface="宋体" pitchFamily="2" charset="-122"/>
              </a:rPr>
              <a:t>万元。</a:t>
            </a:r>
            <a:endParaRPr lang="zh-CN" altLang="en-US" dirty="0">
              <a:latin typeface="Times New Roman" pitchFamily="18" charset="0"/>
              <a:ea typeface="宋体" pitchFamily="2" charset="-122"/>
            </a:endParaRPr>
          </a:p>
        </p:txBody>
      </p:sp>
      <p:sp>
        <p:nvSpPr>
          <p:cNvPr id="23613" name="Text Box 61"/>
          <p:cNvSpPr txBox="1"/>
          <p:nvPr/>
        </p:nvSpPr>
        <p:spPr>
          <a:xfrm>
            <a:off x="7667625" y="5519738"/>
            <a:ext cx="468630" cy="365760"/>
          </a:xfrm>
          <a:prstGeom prst="rect">
            <a:avLst/>
          </a:prstGeom>
          <a:noFill/>
          <a:ln w="9525">
            <a:noFill/>
            <a:miter/>
          </a:ln>
        </p:spPr>
        <p:txBody>
          <a:bodyPr wrap="none">
            <a:spAutoFit/>
          </a:bodyPr>
          <a:p>
            <a:pPr lvl="0" eaLnBrk="1" hangingPunct="1"/>
            <a:r>
              <a:rPr lang="en-US" altLang="zh-CN" dirty="0">
                <a:solidFill>
                  <a:srgbClr val="FF3300"/>
                </a:solidFill>
                <a:latin typeface="Times New Roman" pitchFamily="18" charset="0"/>
                <a:ea typeface="宋体" pitchFamily="2" charset="-122"/>
              </a:rPr>
              <a:t>1.6</a:t>
            </a:r>
            <a:endParaRPr lang="en-US" altLang="zh-CN" dirty="0">
              <a:solidFill>
                <a:srgbClr val="FF3300"/>
              </a:solidFill>
              <a:latin typeface="Times New Roman" pitchFamily="18" charset="0"/>
              <a:ea typeface="宋体" pitchFamily="2" charset="-122"/>
            </a:endParaRPr>
          </a:p>
        </p:txBody>
      </p:sp>
      <p:sp>
        <p:nvSpPr>
          <p:cNvPr id="23614" name="Text Box 62"/>
          <p:cNvSpPr txBox="1"/>
          <p:nvPr/>
        </p:nvSpPr>
        <p:spPr>
          <a:xfrm>
            <a:off x="5726113" y="5948363"/>
            <a:ext cx="468630" cy="365760"/>
          </a:xfrm>
          <a:prstGeom prst="rect">
            <a:avLst/>
          </a:prstGeom>
          <a:noFill/>
          <a:ln w="9525">
            <a:noFill/>
            <a:miter/>
          </a:ln>
        </p:spPr>
        <p:txBody>
          <a:bodyPr wrap="none">
            <a:spAutoFit/>
          </a:bodyPr>
          <a:p>
            <a:pPr lvl="0" eaLnBrk="1" hangingPunct="1"/>
            <a:r>
              <a:rPr lang="en-US" altLang="zh-CN" dirty="0">
                <a:solidFill>
                  <a:srgbClr val="FF3300"/>
                </a:solidFill>
                <a:latin typeface="Times New Roman" pitchFamily="18" charset="0"/>
                <a:ea typeface="宋体" pitchFamily="2" charset="-122"/>
              </a:rPr>
              <a:t>1.2</a:t>
            </a:r>
            <a:endParaRPr lang="en-US" altLang="zh-CN" dirty="0">
              <a:solidFill>
                <a:srgbClr val="FF3300"/>
              </a:solidFill>
              <a:latin typeface="Times New Roman" pitchFamily="18" charset="0"/>
              <a:ea typeface="宋体" pitchFamily="2" charset="-122"/>
            </a:endParaRPr>
          </a:p>
        </p:txBody>
      </p:sp>
      <p:sp>
        <p:nvSpPr>
          <p:cNvPr id="23615" name="Text Box 63"/>
          <p:cNvSpPr txBox="1"/>
          <p:nvPr/>
        </p:nvSpPr>
        <p:spPr>
          <a:xfrm>
            <a:off x="8810625" y="5948363"/>
            <a:ext cx="468630" cy="365760"/>
          </a:xfrm>
          <a:prstGeom prst="rect">
            <a:avLst/>
          </a:prstGeom>
          <a:noFill/>
          <a:ln w="9525">
            <a:noFill/>
            <a:miter/>
          </a:ln>
        </p:spPr>
        <p:txBody>
          <a:bodyPr wrap="none">
            <a:spAutoFit/>
          </a:bodyPr>
          <a:p>
            <a:pPr lvl="0" eaLnBrk="1" hangingPunct="1"/>
            <a:r>
              <a:rPr lang="en-US" altLang="zh-CN" dirty="0">
                <a:solidFill>
                  <a:srgbClr val="FF3300"/>
                </a:solidFill>
                <a:latin typeface="Times New Roman" pitchFamily="18" charset="0"/>
                <a:ea typeface="宋体" pitchFamily="2" charset="-122"/>
              </a:rPr>
              <a:t>1.3</a:t>
            </a:r>
            <a:endParaRPr lang="en-US" altLang="zh-CN" dirty="0">
              <a:solidFill>
                <a:srgbClr val="FF3300"/>
              </a:solidFill>
              <a:latin typeface="Times New Roman" pitchFamily="18" charset="0"/>
              <a:ea typeface="宋体"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23561"/>
                                        </p:tgtEl>
                                        <p:attrNameLst>
                                          <p:attrName>style.visibility</p:attrName>
                                        </p:attrNameLst>
                                      </p:cBhvr>
                                      <p:to>
                                        <p:strVal val="visible"/>
                                      </p:to>
                                    </p:set>
                                    <p:anim calcmode="lin" valueType="num">
                                      <p:cBhvr>
                                        <p:cTn id="7" dur="500" fill="hold"/>
                                        <p:tgtEl>
                                          <p:spTgt spid="23561"/>
                                        </p:tgtEl>
                                        <p:attrNameLst>
                                          <p:attrName>ppt_w</p:attrName>
                                        </p:attrNameLst>
                                      </p:cBhvr>
                                      <p:tavLst>
                                        <p:tav tm="0">
                                          <p:val>
                                            <p:fltVal val="0.000000"/>
                                          </p:val>
                                        </p:tav>
                                        <p:tav tm="100000">
                                          <p:val>
                                            <p:strVal val="#ppt_w"/>
                                          </p:val>
                                        </p:tav>
                                      </p:tavLst>
                                    </p:anim>
                                    <p:anim calcmode="lin" valueType="num">
                                      <p:cBhvr>
                                        <p:cTn id="8" dur="500" fill="hold"/>
                                        <p:tgtEl>
                                          <p:spTgt spid="23561"/>
                                        </p:tgtEl>
                                        <p:attrNameLst>
                                          <p:attrName>ppt_h</p:attrName>
                                        </p:attrNameLst>
                                      </p:cBhvr>
                                      <p:tavLst>
                                        <p:tav tm="0">
                                          <p:val>
                                            <p:fltVal val="0.000000"/>
                                          </p:val>
                                        </p:tav>
                                        <p:tav tm="100000">
                                          <p:val>
                                            <p:strVal val="#ppt_h"/>
                                          </p:val>
                                        </p:tav>
                                      </p:tavLst>
                                    </p:anim>
                                    <p:animEffect transition="in" filter="fade">
                                      <p:cBhvr>
                                        <p:cTn id="9" dur="500"/>
                                        <p:tgtEl>
                                          <p:spTgt spid="23561"/>
                                        </p:tgtEl>
                                      </p:cBhvr>
                                    </p:animEffect>
                                  </p:childTnLst>
                                </p:cTn>
                              </p:par>
                            </p:childTnLst>
                          </p:cTn>
                        </p:par>
                        <p:par>
                          <p:cTn id="10" fill="hold">
                            <p:stCondLst>
                              <p:cond delay="500"/>
                            </p:stCondLst>
                            <p:childTnLst>
                              <p:par>
                                <p:cTn id="11" presetID="12" presetClass="entr" presetSubtype="4"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slide(fromBottom)">
                                      <p:cBhvr>
                                        <p:cTn id="13" dur="5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0" fill="hold" grpId="0" nodeType="clickEffect">
                                  <p:stCondLst>
                                    <p:cond delay="0"/>
                                  </p:stCondLst>
                                  <p:childTnLst>
                                    <p:set>
                                      <p:cBhvr>
                                        <p:cTn id="17" dur="1" fill="hold">
                                          <p:stCondLst>
                                            <p:cond delay="0"/>
                                          </p:stCondLst>
                                        </p:cTn>
                                        <p:tgtEl>
                                          <p:spTgt spid="23603"/>
                                        </p:tgtEl>
                                        <p:attrNameLst>
                                          <p:attrName>style.visibility</p:attrName>
                                        </p:attrNameLst>
                                      </p:cBhvr>
                                      <p:to>
                                        <p:strVal val="visible"/>
                                      </p:to>
                                    </p:set>
                                    <p:anim calcmode="lin" valueType="num">
                                      <p:cBhvr>
                                        <p:cTn id="18" dur="500" fill="hold"/>
                                        <p:tgtEl>
                                          <p:spTgt spid="23603"/>
                                        </p:tgtEl>
                                        <p:attrNameLst>
                                          <p:attrName>ppt_w</p:attrName>
                                        </p:attrNameLst>
                                      </p:cBhvr>
                                      <p:tavLst>
                                        <p:tav tm="0">
                                          <p:val>
                                            <p:fltVal val="0.000000"/>
                                          </p:val>
                                        </p:tav>
                                        <p:tav tm="100000">
                                          <p:val>
                                            <p:strVal val="#ppt_w"/>
                                          </p:val>
                                        </p:tav>
                                      </p:tavLst>
                                    </p:anim>
                                    <p:anim calcmode="lin" valueType="num">
                                      <p:cBhvr>
                                        <p:cTn id="19" dur="500" fill="hold"/>
                                        <p:tgtEl>
                                          <p:spTgt spid="23603"/>
                                        </p:tgtEl>
                                        <p:attrNameLst>
                                          <p:attrName>ppt_h</p:attrName>
                                        </p:attrNameLst>
                                      </p:cBhvr>
                                      <p:tavLst>
                                        <p:tav tm="0">
                                          <p:val>
                                            <p:fltVal val="0.000000"/>
                                          </p:val>
                                        </p:tav>
                                        <p:tav tm="100000">
                                          <p:val>
                                            <p:strVal val="#ppt_h"/>
                                          </p:val>
                                        </p:tav>
                                      </p:tavLst>
                                    </p:anim>
                                    <p:animEffect transition="in" filter="fade">
                                      <p:cBhvr>
                                        <p:cTn id="20" dur="500"/>
                                        <p:tgtEl>
                                          <p:spTgt spid="23603"/>
                                        </p:tgtEl>
                                      </p:cBhvr>
                                    </p:animEffect>
                                  </p:childTnLst>
                                </p:cTn>
                              </p:par>
                            </p:childTnLst>
                          </p:cTn>
                        </p:par>
                        <p:par>
                          <p:cTn id="21" fill="hold">
                            <p:stCondLst>
                              <p:cond delay="500"/>
                            </p:stCondLst>
                            <p:childTnLst>
                              <p:par>
                                <p:cTn id="22" presetID="12" presetClass="entr" presetSubtype="4" fill="hold" nodeType="afterEffect">
                                  <p:stCondLst>
                                    <p:cond delay="0"/>
                                  </p:stCondLst>
                                  <p:childTnLst>
                                    <p:set>
                                      <p:cBhvr>
                                        <p:cTn id="23" dur="1" fill="hold">
                                          <p:stCondLst>
                                            <p:cond delay="0"/>
                                          </p:stCondLst>
                                        </p:cTn>
                                        <p:tgtEl>
                                          <p:spTgt spid="23568"/>
                                        </p:tgtEl>
                                        <p:attrNameLst>
                                          <p:attrName>style.visibility</p:attrName>
                                        </p:attrNameLst>
                                      </p:cBhvr>
                                      <p:to>
                                        <p:strVal val="visible"/>
                                      </p:to>
                                    </p:set>
                                    <p:animEffect transition="in" filter="slide(fromBottom)">
                                      <p:cBhvr>
                                        <p:cTn id="24" dur="500"/>
                                        <p:tgtEl>
                                          <p:spTgt spid="23568"/>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23604"/>
                                        </p:tgtEl>
                                        <p:attrNameLst>
                                          <p:attrName>style.visibility</p:attrName>
                                        </p:attrNameLst>
                                      </p:cBhvr>
                                      <p:to>
                                        <p:strVal val="visible"/>
                                      </p:to>
                                    </p:set>
                                    <p:anim calcmode="lin" valueType="num">
                                      <p:cBhvr additive="base">
                                        <p:cTn id="29" dur="500" fill="hold"/>
                                        <p:tgtEl>
                                          <p:spTgt spid="23604"/>
                                        </p:tgtEl>
                                        <p:attrNameLst>
                                          <p:attrName>ppt_x</p:attrName>
                                        </p:attrNameLst>
                                      </p:cBhvr>
                                      <p:tavLst>
                                        <p:tav tm="0">
                                          <p:val>
                                            <p:strVal val="0-#ppt_w/2"/>
                                          </p:val>
                                        </p:tav>
                                        <p:tav tm="100000">
                                          <p:val>
                                            <p:strVal val="#ppt_x"/>
                                          </p:val>
                                        </p:tav>
                                      </p:tavLst>
                                    </p:anim>
                                    <p:anim calcmode="lin" valueType="num">
                                      <p:cBhvr additive="base">
                                        <p:cTn id="30" dur="500" fill="hold"/>
                                        <p:tgtEl>
                                          <p:spTgt spid="23604"/>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8" fill="hold" grpId="0" nodeType="clickEffect">
                                  <p:stCondLst>
                                    <p:cond delay="0"/>
                                  </p:stCondLst>
                                  <p:childTnLst>
                                    <p:set>
                                      <p:cBhvr>
                                        <p:cTn id="34" dur="1" fill="hold">
                                          <p:stCondLst>
                                            <p:cond delay="0"/>
                                          </p:stCondLst>
                                        </p:cTn>
                                        <p:tgtEl>
                                          <p:spTgt spid="23605"/>
                                        </p:tgtEl>
                                        <p:attrNameLst>
                                          <p:attrName>style.visibility</p:attrName>
                                        </p:attrNameLst>
                                      </p:cBhvr>
                                      <p:to>
                                        <p:strVal val="visible"/>
                                      </p:to>
                                    </p:set>
                                    <p:anim calcmode="lin" valueType="num">
                                      <p:cBhvr additive="base">
                                        <p:cTn id="35" dur="500" fill="hold"/>
                                        <p:tgtEl>
                                          <p:spTgt spid="23605"/>
                                        </p:tgtEl>
                                        <p:attrNameLst>
                                          <p:attrName>ppt_x</p:attrName>
                                        </p:attrNameLst>
                                      </p:cBhvr>
                                      <p:tavLst>
                                        <p:tav tm="0">
                                          <p:val>
                                            <p:strVal val="0-#ppt_w/2"/>
                                          </p:val>
                                        </p:tav>
                                        <p:tav tm="100000">
                                          <p:val>
                                            <p:strVal val="#ppt_x"/>
                                          </p:val>
                                        </p:tav>
                                      </p:tavLst>
                                    </p:anim>
                                    <p:anim calcmode="lin" valueType="num">
                                      <p:cBhvr additive="base">
                                        <p:cTn id="36" dur="500" fill="hold"/>
                                        <p:tgtEl>
                                          <p:spTgt spid="23605"/>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8" fill="hold" grpId="0" nodeType="clickEffect">
                                  <p:stCondLst>
                                    <p:cond delay="0"/>
                                  </p:stCondLst>
                                  <p:childTnLst>
                                    <p:set>
                                      <p:cBhvr>
                                        <p:cTn id="40" dur="1" fill="hold">
                                          <p:stCondLst>
                                            <p:cond delay="0"/>
                                          </p:stCondLst>
                                        </p:cTn>
                                        <p:tgtEl>
                                          <p:spTgt spid="23606"/>
                                        </p:tgtEl>
                                        <p:attrNameLst>
                                          <p:attrName>style.visibility</p:attrName>
                                        </p:attrNameLst>
                                      </p:cBhvr>
                                      <p:to>
                                        <p:strVal val="visible"/>
                                      </p:to>
                                    </p:set>
                                    <p:anim calcmode="lin" valueType="num">
                                      <p:cBhvr additive="base">
                                        <p:cTn id="41" dur="500" fill="hold"/>
                                        <p:tgtEl>
                                          <p:spTgt spid="23606"/>
                                        </p:tgtEl>
                                        <p:attrNameLst>
                                          <p:attrName>ppt_x</p:attrName>
                                        </p:attrNameLst>
                                      </p:cBhvr>
                                      <p:tavLst>
                                        <p:tav tm="0">
                                          <p:val>
                                            <p:strVal val="0-#ppt_w/2"/>
                                          </p:val>
                                        </p:tav>
                                        <p:tav tm="100000">
                                          <p:val>
                                            <p:strVal val="#ppt_x"/>
                                          </p:val>
                                        </p:tav>
                                      </p:tavLst>
                                    </p:anim>
                                    <p:anim calcmode="lin" valueType="num">
                                      <p:cBhvr additive="base">
                                        <p:cTn id="42" dur="500" fill="hold"/>
                                        <p:tgtEl>
                                          <p:spTgt spid="23606"/>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8" fill="hold" grpId="0" nodeType="clickEffect">
                                  <p:stCondLst>
                                    <p:cond delay="0"/>
                                  </p:stCondLst>
                                  <p:childTnLst>
                                    <p:set>
                                      <p:cBhvr>
                                        <p:cTn id="46" dur="1" fill="hold">
                                          <p:stCondLst>
                                            <p:cond delay="0"/>
                                          </p:stCondLst>
                                        </p:cTn>
                                        <p:tgtEl>
                                          <p:spTgt spid="23607"/>
                                        </p:tgtEl>
                                        <p:attrNameLst>
                                          <p:attrName>style.visibility</p:attrName>
                                        </p:attrNameLst>
                                      </p:cBhvr>
                                      <p:to>
                                        <p:strVal val="visible"/>
                                      </p:to>
                                    </p:set>
                                    <p:anim calcmode="lin" valueType="num">
                                      <p:cBhvr additive="base">
                                        <p:cTn id="47" dur="500" fill="hold"/>
                                        <p:tgtEl>
                                          <p:spTgt spid="23607"/>
                                        </p:tgtEl>
                                        <p:attrNameLst>
                                          <p:attrName>ppt_x</p:attrName>
                                        </p:attrNameLst>
                                      </p:cBhvr>
                                      <p:tavLst>
                                        <p:tav tm="0">
                                          <p:val>
                                            <p:strVal val="0-#ppt_w/2"/>
                                          </p:val>
                                        </p:tav>
                                        <p:tav tm="100000">
                                          <p:val>
                                            <p:strVal val="#ppt_x"/>
                                          </p:val>
                                        </p:tav>
                                      </p:tavLst>
                                    </p:anim>
                                    <p:anim calcmode="lin" valueType="num">
                                      <p:cBhvr additive="base">
                                        <p:cTn id="48" dur="500" fill="hold"/>
                                        <p:tgtEl>
                                          <p:spTgt spid="23607"/>
                                        </p:tgtEl>
                                        <p:attrNameLst>
                                          <p:attrName>ppt_y</p:attrName>
                                        </p:attrNameLst>
                                      </p:cBhvr>
                                      <p:tavLst>
                                        <p:tav tm="0">
                                          <p:val>
                                            <p:strVal val="#ppt_y"/>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8" fill="hold" grpId="0" nodeType="clickEffect">
                                  <p:stCondLst>
                                    <p:cond delay="0"/>
                                  </p:stCondLst>
                                  <p:childTnLst>
                                    <p:set>
                                      <p:cBhvr>
                                        <p:cTn id="52" dur="1" fill="hold">
                                          <p:stCondLst>
                                            <p:cond delay="0"/>
                                          </p:stCondLst>
                                        </p:cTn>
                                        <p:tgtEl>
                                          <p:spTgt spid="23608"/>
                                        </p:tgtEl>
                                        <p:attrNameLst>
                                          <p:attrName>style.visibility</p:attrName>
                                        </p:attrNameLst>
                                      </p:cBhvr>
                                      <p:to>
                                        <p:strVal val="visible"/>
                                      </p:to>
                                    </p:set>
                                    <p:anim calcmode="lin" valueType="num">
                                      <p:cBhvr additive="base">
                                        <p:cTn id="53" dur="500" fill="hold"/>
                                        <p:tgtEl>
                                          <p:spTgt spid="23608"/>
                                        </p:tgtEl>
                                        <p:attrNameLst>
                                          <p:attrName>ppt_x</p:attrName>
                                        </p:attrNameLst>
                                      </p:cBhvr>
                                      <p:tavLst>
                                        <p:tav tm="0">
                                          <p:val>
                                            <p:strVal val="0-#ppt_w/2"/>
                                          </p:val>
                                        </p:tav>
                                        <p:tav tm="100000">
                                          <p:val>
                                            <p:strVal val="#ppt_x"/>
                                          </p:val>
                                        </p:tav>
                                      </p:tavLst>
                                    </p:anim>
                                    <p:anim calcmode="lin" valueType="num">
                                      <p:cBhvr additive="base">
                                        <p:cTn id="54" dur="500" fill="hold"/>
                                        <p:tgtEl>
                                          <p:spTgt spid="23608"/>
                                        </p:tgtEl>
                                        <p:attrNameLst>
                                          <p:attrName>ppt_y</p:attrName>
                                        </p:attrNameLst>
                                      </p:cBhvr>
                                      <p:tavLst>
                                        <p:tav tm="0">
                                          <p:val>
                                            <p:strVal val="#ppt_y"/>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8" fill="hold" grpId="0" nodeType="clickEffect">
                                  <p:stCondLst>
                                    <p:cond delay="0"/>
                                  </p:stCondLst>
                                  <p:childTnLst>
                                    <p:set>
                                      <p:cBhvr>
                                        <p:cTn id="58" dur="1" fill="hold">
                                          <p:stCondLst>
                                            <p:cond delay="0"/>
                                          </p:stCondLst>
                                        </p:cTn>
                                        <p:tgtEl>
                                          <p:spTgt spid="23609"/>
                                        </p:tgtEl>
                                        <p:attrNameLst>
                                          <p:attrName>style.visibility</p:attrName>
                                        </p:attrNameLst>
                                      </p:cBhvr>
                                      <p:to>
                                        <p:strVal val="visible"/>
                                      </p:to>
                                    </p:set>
                                    <p:anim calcmode="lin" valueType="num">
                                      <p:cBhvr additive="base">
                                        <p:cTn id="59" dur="500" fill="hold"/>
                                        <p:tgtEl>
                                          <p:spTgt spid="23609"/>
                                        </p:tgtEl>
                                        <p:attrNameLst>
                                          <p:attrName>ppt_x</p:attrName>
                                        </p:attrNameLst>
                                      </p:cBhvr>
                                      <p:tavLst>
                                        <p:tav tm="0">
                                          <p:val>
                                            <p:strVal val="0-#ppt_w/2"/>
                                          </p:val>
                                        </p:tav>
                                        <p:tav tm="100000">
                                          <p:val>
                                            <p:strVal val="#ppt_x"/>
                                          </p:val>
                                        </p:tav>
                                      </p:tavLst>
                                    </p:anim>
                                    <p:anim calcmode="lin" valueType="num">
                                      <p:cBhvr additive="base">
                                        <p:cTn id="60" dur="500" fill="hold"/>
                                        <p:tgtEl>
                                          <p:spTgt spid="23609"/>
                                        </p:tgtEl>
                                        <p:attrNameLst>
                                          <p:attrName>ppt_y</p:attrName>
                                        </p:attrNameLst>
                                      </p:cBhvr>
                                      <p:tavLst>
                                        <p:tav tm="0">
                                          <p:val>
                                            <p:strVal val="#ppt_y"/>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8" fill="hold" grpId="0" nodeType="clickEffect">
                                  <p:stCondLst>
                                    <p:cond delay="0"/>
                                  </p:stCondLst>
                                  <p:childTnLst>
                                    <p:set>
                                      <p:cBhvr>
                                        <p:cTn id="64" dur="1" fill="hold">
                                          <p:stCondLst>
                                            <p:cond delay="0"/>
                                          </p:stCondLst>
                                        </p:cTn>
                                        <p:tgtEl>
                                          <p:spTgt spid="23610"/>
                                        </p:tgtEl>
                                        <p:attrNameLst>
                                          <p:attrName>style.visibility</p:attrName>
                                        </p:attrNameLst>
                                      </p:cBhvr>
                                      <p:to>
                                        <p:strVal val="visible"/>
                                      </p:to>
                                    </p:set>
                                    <p:anim calcmode="lin" valueType="num">
                                      <p:cBhvr additive="base">
                                        <p:cTn id="65" dur="500" fill="hold"/>
                                        <p:tgtEl>
                                          <p:spTgt spid="23610"/>
                                        </p:tgtEl>
                                        <p:attrNameLst>
                                          <p:attrName>ppt_x</p:attrName>
                                        </p:attrNameLst>
                                      </p:cBhvr>
                                      <p:tavLst>
                                        <p:tav tm="0">
                                          <p:val>
                                            <p:strVal val="0-#ppt_w/2"/>
                                          </p:val>
                                        </p:tav>
                                        <p:tav tm="100000">
                                          <p:val>
                                            <p:strVal val="#ppt_x"/>
                                          </p:val>
                                        </p:tav>
                                      </p:tavLst>
                                    </p:anim>
                                    <p:anim calcmode="lin" valueType="num">
                                      <p:cBhvr additive="base">
                                        <p:cTn id="66" dur="500" fill="hold"/>
                                        <p:tgtEl>
                                          <p:spTgt spid="23610"/>
                                        </p:tgtEl>
                                        <p:attrNameLst>
                                          <p:attrName>ppt_y</p:attrName>
                                        </p:attrNameLst>
                                      </p:cBhvr>
                                      <p:tavLst>
                                        <p:tav tm="0">
                                          <p:val>
                                            <p:strVal val="#ppt_y"/>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 presetClass="entr" presetSubtype="8" fill="hold" grpId="0" nodeType="clickEffect">
                                  <p:stCondLst>
                                    <p:cond delay="0"/>
                                  </p:stCondLst>
                                  <p:childTnLst>
                                    <p:set>
                                      <p:cBhvr>
                                        <p:cTn id="70" dur="1" fill="hold">
                                          <p:stCondLst>
                                            <p:cond delay="0"/>
                                          </p:stCondLst>
                                        </p:cTn>
                                        <p:tgtEl>
                                          <p:spTgt spid="23611"/>
                                        </p:tgtEl>
                                        <p:attrNameLst>
                                          <p:attrName>style.visibility</p:attrName>
                                        </p:attrNameLst>
                                      </p:cBhvr>
                                      <p:to>
                                        <p:strVal val="visible"/>
                                      </p:to>
                                    </p:set>
                                    <p:anim calcmode="lin" valueType="num">
                                      <p:cBhvr additive="base">
                                        <p:cTn id="71" dur="500" fill="hold"/>
                                        <p:tgtEl>
                                          <p:spTgt spid="23611"/>
                                        </p:tgtEl>
                                        <p:attrNameLst>
                                          <p:attrName>ppt_x</p:attrName>
                                        </p:attrNameLst>
                                      </p:cBhvr>
                                      <p:tavLst>
                                        <p:tav tm="0">
                                          <p:val>
                                            <p:strVal val="0-#ppt_w/2"/>
                                          </p:val>
                                        </p:tav>
                                        <p:tav tm="100000">
                                          <p:val>
                                            <p:strVal val="#ppt_x"/>
                                          </p:val>
                                        </p:tav>
                                      </p:tavLst>
                                    </p:anim>
                                    <p:anim calcmode="lin" valueType="num">
                                      <p:cBhvr additive="base">
                                        <p:cTn id="72" dur="500" fill="hold"/>
                                        <p:tgtEl>
                                          <p:spTgt spid="23611"/>
                                        </p:tgtEl>
                                        <p:attrNameLst>
                                          <p:attrName>ppt_y</p:attrName>
                                        </p:attrNameLst>
                                      </p:cBhvr>
                                      <p:tavLst>
                                        <p:tav tm="0">
                                          <p:val>
                                            <p:strVal val="#ppt_y"/>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53" presetClass="entr" presetSubtype="0" fill="hold" grpId="0" nodeType="clickEffect">
                                  <p:stCondLst>
                                    <p:cond delay="0"/>
                                  </p:stCondLst>
                                  <p:childTnLst>
                                    <p:set>
                                      <p:cBhvr>
                                        <p:cTn id="76" dur="1" fill="hold">
                                          <p:stCondLst>
                                            <p:cond delay="0"/>
                                          </p:stCondLst>
                                        </p:cTn>
                                        <p:tgtEl>
                                          <p:spTgt spid="23612"/>
                                        </p:tgtEl>
                                        <p:attrNameLst>
                                          <p:attrName>style.visibility</p:attrName>
                                        </p:attrNameLst>
                                      </p:cBhvr>
                                      <p:to>
                                        <p:strVal val="visible"/>
                                      </p:to>
                                    </p:set>
                                    <p:anim calcmode="lin" valueType="num">
                                      <p:cBhvr>
                                        <p:cTn id="77" dur="500" fill="hold"/>
                                        <p:tgtEl>
                                          <p:spTgt spid="23612"/>
                                        </p:tgtEl>
                                        <p:attrNameLst>
                                          <p:attrName>ppt_w</p:attrName>
                                        </p:attrNameLst>
                                      </p:cBhvr>
                                      <p:tavLst>
                                        <p:tav tm="0">
                                          <p:val>
                                            <p:fltVal val="0.000000"/>
                                          </p:val>
                                        </p:tav>
                                        <p:tav tm="100000">
                                          <p:val>
                                            <p:strVal val="#ppt_w"/>
                                          </p:val>
                                        </p:tav>
                                      </p:tavLst>
                                    </p:anim>
                                    <p:anim calcmode="lin" valueType="num">
                                      <p:cBhvr>
                                        <p:cTn id="78" dur="500" fill="hold"/>
                                        <p:tgtEl>
                                          <p:spTgt spid="23612"/>
                                        </p:tgtEl>
                                        <p:attrNameLst>
                                          <p:attrName>ppt_h</p:attrName>
                                        </p:attrNameLst>
                                      </p:cBhvr>
                                      <p:tavLst>
                                        <p:tav tm="0">
                                          <p:val>
                                            <p:fltVal val="0.000000"/>
                                          </p:val>
                                        </p:tav>
                                        <p:tav tm="100000">
                                          <p:val>
                                            <p:strVal val="#ppt_h"/>
                                          </p:val>
                                        </p:tav>
                                      </p:tavLst>
                                    </p:anim>
                                    <p:animEffect transition="in" filter="fade">
                                      <p:cBhvr>
                                        <p:cTn id="79" dur="500"/>
                                        <p:tgtEl>
                                          <p:spTgt spid="23612"/>
                                        </p:tgtEl>
                                      </p:cBhvr>
                                    </p:animEffect>
                                  </p:childTnLst>
                                </p:cTn>
                              </p:par>
                            </p:childTnLst>
                          </p:cTn>
                        </p:par>
                      </p:childTnLst>
                    </p:cTn>
                  </p:par>
                  <p:par>
                    <p:cTn id="80" fill="hold">
                      <p:stCondLst>
                        <p:cond delay="indefinite"/>
                      </p:stCondLst>
                      <p:childTnLst>
                        <p:par>
                          <p:cTn id="81" fill="hold">
                            <p:stCondLst>
                              <p:cond delay="0"/>
                            </p:stCondLst>
                            <p:childTnLst>
                              <p:par>
                                <p:cTn id="82" presetID="2" presetClass="entr" presetSubtype="8" fill="hold" grpId="0" nodeType="clickEffect">
                                  <p:stCondLst>
                                    <p:cond delay="0"/>
                                  </p:stCondLst>
                                  <p:childTnLst>
                                    <p:set>
                                      <p:cBhvr>
                                        <p:cTn id="83" dur="1" fill="hold">
                                          <p:stCondLst>
                                            <p:cond delay="0"/>
                                          </p:stCondLst>
                                        </p:cTn>
                                        <p:tgtEl>
                                          <p:spTgt spid="23613"/>
                                        </p:tgtEl>
                                        <p:attrNameLst>
                                          <p:attrName>style.visibility</p:attrName>
                                        </p:attrNameLst>
                                      </p:cBhvr>
                                      <p:to>
                                        <p:strVal val="visible"/>
                                      </p:to>
                                    </p:set>
                                    <p:anim calcmode="lin" valueType="num">
                                      <p:cBhvr additive="base">
                                        <p:cTn id="84" dur="500" fill="hold"/>
                                        <p:tgtEl>
                                          <p:spTgt spid="23613"/>
                                        </p:tgtEl>
                                        <p:attrNameLst>
                                          <p:attrName>ppt_x</p:attrName>
                                        </p:attrNameLst>
                                      </p:cBhvr>
                                      <p:tavLst>
                                        <p:tav tm="0">
                                          <p:val>
                                            <p:strVal val="0-#ppt_w/2"/>
                                          </p:val>
                                        </p:tav>
                                        <p:tav tm="100000">
                                          <p:val>
                                            <p:strVal val="#ppt_x"/>
                                          </p:val>
                                        </p:tav>
                                      </p:tavLst>
                                    </p:anim>
                                    <p:anim calcmode="lin" valueType="num">
                                      <p:cBhvr additive="base">
                                        <p:cTn id="85" dur="500" fill="hold"/>
                                        <p:tgtEl>
                                          <p:spTgt spid="23613"/>
                                        </p:tgtEl>
                                        <p:attrNameLst>
                                          <p:attrName>ppt_y</p:attrName>
                                        </p:attrNameLst>
                                      </p:cBhvr>
                                      <p:tavLst>
                                        <p:tav tm="0">
                                          <p:val>
                                            <p:strVal val="#ppt_y"/>
                                          </p:val>
                                        </p:tav>
                                        <p:tav tm="100000">
                                          <p:val>
                                            <p:strVal val="#ppt_y"/>
                                          </p:val>
                                        </p:tav>
                                      </p:tavLst>
                                    </p:anim>
                                  </p:childTnLst>
                                </p:cTn>
                              </p:par>
                            </p:childTnLst>
                          </p:cTn>
                        </p:par>
                      </p:childTnLst>
                    </p:cTn>
                  </p:par>
                  <p:par>
                    <p:cTn id="86" fill="hold">
                      <p:stCondLst>
                        <p:cond delay="indefinite"/>
                      </p:stCondLst>
                      <p:childTnLst>
                        <p:par>
                          <p:cTn id="87" fill="hold">
                            <p:stCondLst>
                              <p:cond delay="0"/>
                            </p:stCondLst>
                            <p:childTnLst>
                              <p:par>
                                <p:cTn id="88" presetID="2" presetClass="entr" presetSubtype="8" fill="hold" grpId="0" nodeType="clickEffect">
                                  <p:stCondLst>
                                    <p:cond delay="0"/>
                                  </p:stCondLst>
                                  <p:childTnLst>
                                    <p:set>
                                      <p:cBhvr>
                                        <p:cTn id="89" dur="1" fill="hold">
                                          <p:stCondLst>
                                            <p:cond delay="0"/>
                                          </p:stCondLst>
                                        </p:cTn>
                                        <p:tgtEl>
                                          <p:spTgt spid="23614"/>
                                        </p:tgtEl>
                                        <p:attrNameLst>
                                          <p:attrName>style.visibility</p:attrName>
                                        </p:attrNameLst>
                                      </p:cBhvr>
                                      <p:to>
                                        <p:strVal val="visible"/>
                                      </p:to>
                                    </p:set>
                                    <p:anim calcmode="lin" valueType="num">
                                      <p:cBhvr additive="base">
                                        <p:cTn id="90" dur="500" fill="hold"/>
                                        <p:tgtEl>
                                          <p:spTgt spid="23614"/>
                                        </p:tgtEl>
                                        <p:attrNameLst>
                                          <p:attrName>ppt_x</p:attrName>
                                        </p:attrNameLst>
                                      </p:cBhvr>
                                      <p:tavLst>
                                        <p:tav tm="0">
                                          <p:val>
                                            <p:strVal val="0-#ppt_w/2"/>
                                          </p:val>
                                        </p:tav>
                                        <p:tav tm="100000">
                                          <p:val>
                                            <p:strVal val="#ppt_x"/>
                                          </p:val>
                                        </p:tav>
                                      </p:tavLst>
                                    </p:anim>
                                    <p:anim calcmode="lin" valueType="num">
                                      <p:cBhvr additive="base">
                                        <p:cTn id="91" dur="500" fill="hold"/>
                                        <p:tgtEl>
                                          <p:spTgt spid="23614"/>
                                        </p:tgtEl>
                                        <p:attrNameLst>
                                          <p:attrName>ppt_y</p:attrName>
                                        </p:attrNameLst>
                                      </p:cBhvr>
                                      <p:tavLst>
                                        <p:tav tm="0">
                                          <p:val>
                                            <p:strVal val="#ppt_y"/>
                                          </p:val>
                                        </p:tav>
                                        <p:tav tm="100000">
                                          <p:val>
                                            <p:strVal val="#ppt_y"/>
                                          </p:val>
                                        </p:tav>
                                      </p:tavLst>
                                    </p:anim>
                                  </p:childTnLst>
                                </p:cTn>
                              </p:par>
                            </p:childTnLst>
                          </p:cTn>
                        </p:par>
                      </p:childTnLst>
                    </p:cTn>
                  </p:par>
                  <p:par>
                    <p:cTn id="92" fill="hold">
                      <p:stCondLst>
                        <p:cond delay="indefinite"/>
                      </p:stCondLst>
                      <p:childTnLst>
                        <p:par>
                          <p:cTn id="93" fill="hold">
                            <p:stCondLst>
                              <p:cond delay="0"/>
                            </p:stCondLst>
                            <p:childTnLst>
                              <p:par>
                                <p:cTn id="94" presetID="2" presetClass="entr" presetSubtype="8" fill="hold" grpId="0" nodeType="clickEffect">
                                  <p:stCondLst>
                                    <p:cond delay="0"/>
                                  </p:stCondLst>
                                  <p:childTnLst>
                                    <p:set>
                                      <p:cBhvr>
                                        <p:cTn id="95" dur="1" fill="hold">
                                          <p:stCondLst>
                                            <p:cond delay="0"/>
                                          </p:stCondLst>
                                        </p:cTn>
                                        <p:tgtEl>
                                          <p:spTgt spid="23615"/>
                                        </p:tgtEl>
                                        <p:attrNameLst>
                                          <p:attrName>style.visibility</p:attrName>
                                        </p:attrNameLst>
                                      </p:cBhvr>
                                      <p:to>
                                        <p:strVal val="visible"/>
                                      </p:to>
                                    </p:set>
                                    <p:anim calcmode="lin" valueType="num">
                                      <p:cBhvr additive="base">
                                        <p:cTn id="96" dur="500" fill="hold"/>
                                        <p:tgtEl>
                                          <p:spTgt spid="23615"/>
                                        </p:tgtEl>
                                        <p:attrNameLst>
                                          <p:attrName>ppt_x</p:attrName>
                                        </p:attrNameLst>
                                      </p:cBhvr>
                                      <p:tavLst>
                                        <p:tav tm="0">
                                          <p:val>
                                            <p:strVal val="0-#ppt_w/2"/>
                                          </p:val>
                                        </p:tav>
                                        <p:tav tm="100000">
                                          <p:val>
                                            <p:strVal val="#ppt_x"/>
                                          </p:val>
                                        </p:tav>
                                      </p:tavLst>
                                    </p:anim>
                                    <p:anim calcmode="lin" valueType="num">
                                      <p:cBhvr additive="base">
                                        <p:cTn id="97" dur="500" fill="hold"/>
                                        <p:tgtEl>
                                          <p:spTgt spid="236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61" grpId="0" bldLvl="0"/>
      <p:bldP spid="23603" grpId="0" bldLvl="0"/>
      <p:bldP spid="23604" grpId="0"/>
      <p:bldP spid="23605" grpId="0"/>
      <p:bldP spid="23606" grpId="0"/>
      <p:bldP spid="23607" grpId="0"/>
      <p:bldP spid="23608" grpId="0"/>
      <p:bldP spid="23609" grpId="0"/>
      <p:bldP spid="23610" grpId="0"/>
      <p:bldP spid="23611" grpId="0"/>
      <p:bldP spid="23612" grpId="0" bldLvl="0"/>
      <p:bldP spid="23613" grpId="0"/>
      <p:bldP spid="23614" grpId="0"/>
      <p:bldP spid="2361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578" name="Text Box 2"/>
          <p:cNvSpPr txBox="1"/>
          <p:nvPr/>
        </p:nvSpPr>
        <p:spPr>
          <a:xfrm>
            <a:off x="1771650" y="1152525"/>
            <a:ext cx="8324850" cy="640080"/>
          </a:xfrm>
          <a:prstGeom prst="rect">
            <a:avLst/>
          </a:prstGeom>
          <a:noFill/>
          <a:ln w="9525">
            <a:noFill/>
            <a:miter/>
          </a:ln>
        </p:spPr>
        <p:txBody>
          <a:bodyPr>
            <a:spAutoFit/>
          </a:bodyPr>
          <a:p>
            <a:pPr lvl="0" eaLnBrk="1" hangingPunct="1"/>
            <a:r>
              <a:rPr lang="zh-CN" altLang="en-US" dirty="0">
                <a:solidFill>
                  <a:srgbClr val="0000FF"/>
                </a:solidFill>
                <a:latin typeface="Arial" pitchFamily="34" charset="0"/>
                <a:ea typeface="宋体" pitchFamily="2" charset="-122"/>
              </a:rPr>
              <a:t>1.一组数据:40、37、</a:t>
            </a:r>
            <a:r>
              <a:rPr lang="zh-CN" altLang="en-US" i="1" dirty="0">
                <a:solidFill>
                  <a:srgbClr val="0000FF"/>
                </a:solidFill>
                <a:latin typeface="Times New Roman" pitchFamily="18" charset="0"/>
                <a:ea typeface="宋体" pitchFamily="2" charset="-122"/>
              </a:rPr>
              <a:t>x</a:t>
            </a:r>
            <a:r>
              <a:rPr lang="zh-CN" altLang="en-US" dirty="0">
                <a:solidFill>
                  <a:srgbClr val="0000FF"/>
                </a:solidFill>
                <a:latin typeface="Arial" pitchFamily="34" charset="0"/>
                <a:ea typeface="宋体" pitchFamily="2" charset="-122"/>
              </a:rPr>
              <a:t>、64的平均数是53，则</a:t>
            </a:r>
            <a:r>
              <a:rPr lang="zh-CN" altLang="en-US" i="1" dirty="0">
                <a:solidFill>
                  <a:srgbClr val="0000FF"/>
                </a:solidFill>
                <a:latin typeface="Times New Roman" pitchFamily="18" charset="0"/>
                <a:ea typeface="宋体" pitchFamily="2" charset="-122"/>
              </a:rPr>
              <a:t>x</a:t>
            </a:r>
            <a:r>
              <a:rPr lang="zh-CN" altLang="en-US" dirty="0">
                <a:solidFill>
                  <a:srgbClr val="0000FF"/>
                </a:solidFill>
                <a:latin typeface="Arial" pitchFamily="34" charset="0"/>
                <a:ea typeface="宋体" pitchFamily="2" charset="-122"/>
              </a:rPr>
              <a:t>的值是（   ）</a:t>
            </a:r>
            <a:endParaRPr lang="zh-CN" altLang="en-US" dirty="0">
              <a:solidFill>
                <a:srgbClr val="0000FF"/>
              </a:solidFill>
              <a:latin typeface="Arial" pitchFamily="34" charset="0"/>
              <a:ea typeface="宋体" pitchFamily="2" charset="-122"/>
            </a:endParaRPr>
          </a:p>
          <a:p>
            <a:pPr lvl="0" eaLnBrk="1" hangingPunct="1"/>
            <a:r>
              <a:rPr lang="zh-CN" altLang="en-US" dirty="0">
                <a:solidFill>
                  <a:srgbClr val="0000FF"/>
                </a:solidFill>
                <a:latin typeface="Arial" pitchFamily="34" charset="0"/>
                <a:ea typeface="宋体" pitchFamily="2" charset="-122"/>
              </a:rPr>
              <a:t>        A、67           B、69            C、71          D、72</a:t>
            </a:r>
            <a:endParaRPr lang="zh-CN" altLang="en-US" dirty="0">
              <a:solidFill>
                <a:srgbClr val="0000FF"/>
              </a:solidFill>
              <a:latin typeface="Arial" pitchFamily="34" charset="0"/>
              <a:ea typeface="宋体" pitchFamily="2" charset="-122"/>
            </a:endParaRPr>
          </a:p>
        </p:txBody>
      </p:sp>
      <p:sp>
        <p:nvSpPr>
          <p:cNvPr id="24579" name="Text Box 3"/>
          <p:cNvSpPr txBox="1"/>
          <p:nvPr/>
        </p:nvSpPr>
        <p:spPr>
          <a:xfrm>
            <a:off x="2452688" y="1589088"/>
            <a:ext cx="454025" cy="579120"/>
          </a:xfrm>
          <a:prstGeom prst="rect">
            <a:avLst/>
          </a:prstGeom>
          <a:noFill/>
          <a:ln w="9525">
            <a:noFill/>
            <a:miter/>
          </a:ln>
        </p:spPr>
        <p:txBody>
          <a:bodyPr wrap="none">
            <a:spAutoFit/>
          </a:bodyPr>
          <a:p>
            <a:pPr lvl="0" eaLnBrk="1" hangingPunct="1"/>
            <a:r>
              <a:rPr lang="en-US" altLang="zh-CN" sz="3200">
                <a:solidFill>
                  <a:srgbClr val="FF3300"/>
                </a:solidFill>
                <a:latin typeface="Times New Roman" pitchFamily="18" charset="0"/>
                <a:ea typeface="宋体" pitchFamily="2" charset="-122"/>
              </a:rPr>
              <a:t>C</a:t>
            </a:r>
            <a:endParaRPr lang="en-US" altLang="zh-CN" sz="3200">
              <a:solidFill>
                <a:srgbClr val="FF3300"/>
              </a:solidFill>
              <a:latin typeface="Times New Roman" pitchFamily="18" charset="0"/>
              <a:ea typeface="宋体" pitchFamily="2" charset="-122"/>
            </a:endParaRPr>
          </a:p>
        </p:txBody>
      </p:sp>
      <p:sp>
        <p:nvSpPr>
          <p:cNvPr id="24580" name="Text Box 4"/>
          <p:cNvSpPr txBox="1"/>
          <p:nvPr/>
        </p:nvSpPr>
        <p:spPr>
          <a:xfrm>
            <a:off x="1809750" y="2536825"/>
            <a:ext cx="8129588" cy="914400"/>
          </a:xfrm>
          <a:prstGeom prst="rect">
            <a:avLst/>
          </a:prstGeom>
          <a:noFill/>
          <a:ln w="9525">
            <a:noFill/>
            <a:miter/>
          </a:ln>
        </p:spPr>
        <p:txBody>
          <a:bodyPr>
            <a:spAutoFit/>
          </a:bodyPr>
          <a:p>
            <a:pPr lvl="0" eaLnBrk="1" hangingPunct="1"/>
            <a:r>
              <a:rPr lang="zh-CN" altLang="en-US" dirty="0">
                <a:solidFill>
                  <a:srgbClr val="0000CC"/>
                </a:solidFill>
                <a:latin typeface="Times New Roman" pitchFamily="18" charset="0"/>
                <a:ea typeface="宋体" pitchFamily="2" charset="-122"/>
              </a:rPr>
              <a:t>2.某次考试A、B、C、D、E五名学生平均分为62分，除A以外四人平均分为60分，则A得分为（    ）</a:t>
            </a:r>
            <a:endParaRPr lang="zh-CN" altLang="en-US" dirty="0">
              <a:solidFill>
                <a:srgbClr val="0000CC"/>
              </a:solidFill>
              <a:latin typeface="Times New Roman" pitchFamily="18" charset="0"/>
              <a:ea typeface="宋体" pitchFamily="2" charset="-122"/>
            </a:endParaRPr>
          </a:p>
          <a:p>
            <a:pPr lvl="0" eaLnBrk="1" hangingPunct="1"/>
            <a:r>
              <a:rPr lang="zh-CN" altLang="en-US" dirty="0">
                <a:solidFill>
                  <a:srgbClr val="0000CC"/>
                </a:solidFill>
                <a:latin typeface="Times New Roman" pitchFamily="18" charset="0"/>
                <a:ea typeface="宋体" pitchFamily="2" charset="-122"/>
              </a:rPr>
              <a:t>A、60            B、62            C、68           D、70</a:t>
            </a:r>
            <a:endParaRPr lang="zh-CN" altLang="en-US" dirty="0">
              <a:solidFill>
                <a:srgbClr val="0000CC"/>
              </a:solidFill>
              <a:latin typeface="Times New Roman" pitchFamily="18" charset="0"/>
              <a:ea typeface="宋体" pitchFamily="2" charset="-122"/>
            </a:endParaRPr>
          </a:p>
        </p:txBody>
      </p:sp>
      <p:sp>
        <p:nvSpPr>
          <p:cNvPr id="24581" name="Text Box 5"/>
          <p:cNvSpPr txBox="1"/>
          <p:nvPr/>
        </p:nvSpPr>
        <p:spPr>
          <a:xfrm>
            <a:off x="9120188" y="2924175"/>
            <a:ext cx="476250" cy="579120"/>
          </a:xfrm>
          <a:prstGeom prst="rect">
            <a:avLst/>
          </a:prstGeom>
          <a:noFill/>
          <a:ln w="9525">
            <a:noFill/>
            <a:miter/>
          </a:ln>
        </p:spPr>
        <p:txBody>
          <a:bodyPr wrap="none">
            <a:spAutoFit/>
          </a:bodyPr>
          <a:p>
            <a:pPr lvl="0" eaLnBrk="1" hangingPunct="1"/>
            <a:r>
              <a:rPr lang="zh-CN" altLang="en-US" sz="3200" dirty="0">
                <a:solidFill>
                  <a:srgbClr val="FF3300"/>
                </a:solidFill>
                <a:latin typeface="Times New Roman" pitchFamily="18" charset="0"/>
                <a:ea typeface="宋体" pitchFamily="2" charset="-122"/>
              </a:rPr>
              <a:t>D</a:t>
            </a:r>
            <a:endParaRPr lang="zh-CN" altLang="en-US" sz="3200" dirty="0">
              <a:solidFill>
                <a:srgbClr val="FF3300"/>
              </a:solidFill>
              <a:latin typeface="Times New Roman" pitchFamily="18" charset="0"/>
              <a:ea typeface="宋体" pitchFamily="2" charset="-122"/>
            </a:endParaRPr>
          </a:p>
        </p:txBody>
      </p:sp>
      <p:sp>
        <p:nvSpPr>
          <p:cNvPr id="24582" name="Rectangle 6"/>
          <p:cNvSpPr/>
          <p:nvPr/>
        </p:nvSpPr>
        <p:spPr>
          <a:xfrm>
            <a:off x="1881188" y="3965575"/>
            <a:ext cx="8915400" cy="1066800"/>
          </a:xfrm>
          <a:prstGeom prst="rect">
            <a:avLst/>
          </a:prstGeom>
          <a:noFill/>
          <a:ln w="9525">
            <a:noFill/>
            <a:miter/>
          </a:ln>
        </p:spPr>
        <p:txBody>
          <a:bodyPr anchor="ctr"/>
          <a:p>
            <a:pPr lvl="0" eaLnBrk="1" hangingPunct="1"/>
            <a:r>
              <a:rPr lang="zh-CN" altLang="en-US" sz="2600" dirty="0">
                <a:solidFill>
                  <a:schemeClr val="tx2"/>
                </a:solidFill>
                <a:latin typeface="Arial" pitchFamily="34" charset="0"/>
                <a:ea typeface="宋体" pitchFamily="2" charset="-122"/>
              </a:rPr>
              <a:t>3.小明所在班级的男同学的平均体重是45kg，小亮所在班级的男同学的平均体重是42kg，则下列判断正确的是（    ）</a:t>
            </a:r>
            <a:endParaRPr lang="zh-CN" altLang="en-US" sz="2600" dirty="0">
              <a:solidFill>
                <a:schemeClr val="tx2"/>
              </a:solidFill>
              <a:latin typeface="Arial" pitchFamily="34" charset="0"/>
              <a:ea typeface="宋体" pitchFamily="2" charset="-122"/>
            </a:endParaRPr>
          </a:p>
        </p:txBody>
      </p:sp>
      <p:sp>
        <p:nvSpPr>
          <p:cNvPr id="24583" name="Rectangle 7"/>
          <p:cNvSpPr/>
          <p:nvPr/>
        </p:nvSpPr>
        <p:spPr>
          <a:xfrm>
            <a:off x="2041525" y="4862513"/>
            <a:ext cx="4267200" cy="457200"/>
          </a:xfrm>
          <a:prstGeom prst="rect">
            <a:avLst/>
          </a:prstGeom>
          <a:noFill/>
          <a:ln w="9525">
            <a:noFill/>
            <a:miter/>
          </a:ln>
        </p:spPr>
        <p:txBody>
          <a:bodyPr/>
          <a:p>
            <a:pPr marL="342900" lvl="0" indent="-342900" eaLnBrk="1" hangingPunct="1">
              <a:lnSpc>
                <a:spcPct val="90000"/>
              </a:lnSpc>
              <a:spcBef>
                <a:spcPct val="20000"/>
              </a:spcBef>
            </a:pPr>
            <a:r>
              <a:rPr lang="en-US" altLang="zh-CN" sz="2600">
                <a:latin typeface="Times New Roman" pitchFamily="18" charset="0"/>
                <a:ea typeface="宋体" pitchFamily="2" charset="-122"/>
              </a:rPr>
              <a:t>A</a:t>
            </a:r>
            <a:r>
              <a:rPr lang="zh-CN" altLang="en-US" sz="2600" dirty="0">
                <a:latin typeface="Times New Roman" pitchFamily="18" charset="0"/>
                <a:ea typeface="宋体" pitchFamily="2" charset="-122"/>
              </a:rPr>
              <a:t>、小明体重是</a:t>
            </a:r>
            <a:r>
              <a:rPr lang="en-US" altLang="zh-CN" sz="2600">
                <a:latin typeface="Times New Roman" pitchFamily="18" charset="0"/>
                <a:ea typeface="宋体" pitchFamily="2" charset="-122"/>
              </a:rPr>
              <a:t>45kg</a:t>
            </a:r>
            <a:endParaRPr lang="en-US" altLang="zh-CN" sz="2600">
              <a:latin typeface="Times New Roman" pitchFamily="18" charset="0"/>
              <a:ea typeface="宋体" pitchFamily="2" charset="-122"/>
            </a:endParaRPr>
          </a:p>
        </p:txBody>
      </p:sp>
      <p:sp>
        <p:nvSpPr>
          <p:cNvPr id="24584" name="Rectangle 8"/>
          <p:cNvSpPr/>
          <p:nvPr/>
        </p:nvSpPr>
        <p:spPr>
          <a:xfrm>
            <a:off x="5927725" y="4862513"/>
            <a:ext cx="4032250" cy="504825"/>
          </a:xfrm>
          <a:prstGeom prst="rect">
            <a:avLst/>
          </a:prstGeom>
          <a:noFill/>
          <a:ln w="9525">
            <a:noFill/>
            <a:miter/>
          </a:ln>
        </p:spPr>
        <p:txBody>
          <a:bodyPr/>
          <a:p>
            <a:pPr marL="342900" lvl="0" indent="-342900" eaLnBrk="1" hangingPunct="1">
              <a:lnSpc>
                <a:spcPct val="90000"/>
              </a:lnSpc>
              <a:spcBef>
                <a:spcPct val="20000"/>
              </a:spcBef>
            </a:pPr>
            <a:r>
              <a:rPr lang="en-US" altLang="zh-CN" sz="2600">
                <a:latin typeface="Times New Roman" pitchFamily="18" charset="0"/>
                <a:ea typeface="宋体" pitchFamily="2" charset="-122"/>
              </a:rPr>
              <a:t>B</a:t>
            </a:r>
            <a:r>
              <a:rPr lang="zh-CN" altLang="en-US" sz="2600" dirty="0">
                <a:latin typeface="Times New Roman" pitchFamily="18" charset="0"/>
                <a:ea typeface="宋体" pitchFamily="2" charset="-122"/>
              </a:rPr>
              <a:t>、小明比小亮重</a:t>
            </a:r>
            <a:r>
              <a:rPr lang="en-US" altLang="zh-CN" sz="2600">
                <a:latin typeface="Times New Roman" pitchFamily="18" charset="0"/>
                <a:ea typeface="宋体" pitchFamily="2" charset="-122"/>
              </a:rPr>
              <a:t>3kg</a:t>
            </a:r>
            <a:endParaRPr lang="en-US" altLang="zh-CN" sz="2600">
              <a:latin typeface="Times New Roman" pitchFamily="18" charset="0"/>
              <a:ea typeface="宋体" pitchFamily="2" charset="-122"/>
            </a:endParaRPr>
          </a:p>
        </p:txBody>
      </p:sp>
      <p:sp>
        <p:nvSpPr>
          <p:cNvPr id="24585" name="Rectangle 9"/>
          <p:cNvSpPr/>
          <p:nvPr/>
        </p:nvSpPr>
        <p:spPr>
          <a:xfrm>
            <a:off x="2041525" y="5319713"/>
            <a:ext cx="4032250" cy="574675"/>
          </a:xfrm>
          <a:prstGeom prst="rect">
            <a:avLst/>
          </a:prstGeom>
          <a:noFill/>
          <a:ln w="9525">
            <a:noFill/>
            <a:miter/>
          </a:ln>
        </p:spPr>
        <p:txBody>
          <a:bodyPr/>
          <a:p>
            <a:pPr marL="342900" lvl="0" indent="-342900" eaLnBrk="1" hangingPunct="1">
              <a:lnSpc>
                <a:spcPct val="90000"/>
              </a:lnSpc>
              <a:spcBef>
                <a:spcPct val="20000"/>
              </a:spcBef>
            </a:pPr>
            <a:r>
              <a:rPr lang="en-US" altLang="zh-CN" sz="2600">
                <a:latin typeface="Times New Roman" pitchFamily="18" charset="0"/>
                <a:ea typeface="宋体" pitchFamily="2" charset="-122"/>
              </a:rPr>
              <a:t>C</a:t>
            </a:r>
            <a:r>
              <a:rPr lang="zh-CN" altLang="en-US" sz="2600" dirty="0">
                <a:latin typeface="Times New Roman" pitchFamily="18" charset="0"/>
                <a:ea typeface="宋体" pitchFamily="2" charset="-122"/>
              </a:rPr>
              <a:t>、小明体重不能确定</a:t>
            </a:r>
            <a:endParaRPr lang="zh-CN" altLang="en-US" sz="2600" dirty="0">
              <a:latin typeface="Times New Roman" pitchFamily="18" charset="0"/>
              <a:ea typeface="宋体" pitchFamily="2" charset="-122"/>
            </a:endParaRPr>
          </a:p>
        </p:txBody>
      </p:sp>
      <p:sp>
        <p:nvSpPr>
          <p:cNvPr id="24586" name="Rectangle 10"/>
          <p:cNvSpPr/>
          <p:nvPr/>
        </p:nvSpPr>
        <p:spPr>
          <a:xfrm>
            <a:off x="5927725" y="5319713"/>
            <a:ext cx="4454525" cy="511175"/>
          </a:xfrm>
          <a:prstGeom prst="rect">
            <a:avLst/>
          </a:prstGeom>
          <a:noFill/>
          <a:ln w="9525">
            <a:noFill/>
            <a:miter/>
          </a:ln>
        </p:spPr>
        <p:txBody>
          <a:bodyPr/>
          <a:p>
            <a:pPr marL="342900" lvl="0" indent="-342900" eaLnBrk="1" hangingPunct="1">
              <a:lnSpc>
                <a:spcPct val="90000"/>
              </a:lnSpc>
              <a:spcBef>
                <a:spcPct val="20000"/>
              </a:spcBef>
              <a:buClr>
                <a:schemeClr val="hlink"/>
              </a:buClr>
              <a:buSzPct val="70000"/>
              <a:buFont typeface="Wingdings" pitchFamily="2" charset="2"/>
              <a:buNone/>
            </a:pPr>
            <a:r>
              <a:rPr lang="en-US" altLang="zh-CN" sz="2600">
                <a:latin typeface="Arial" pitchFamily="34" charset="0"/>
                <a:ea typeface="宋体" pitchFamily="2" charset="-122"/>
              </a:rPr>
              <a:t>D</a:t>
            </a:r>
            <a:r>
              <a:rPr lang="zh-CN" altLang="en-US" sz="2600" dirty="0">
                <a:latin typeface="Arial" pitchFamily="34" charset="0"/>
                <a:ea typeface="宋体" pitchFamily="2" charset="-122"/>
              </a:rPr>
              <a:t>、小明与小亮体重相等</a:t>
            </a:r>
            <a:endParaRPr lang="zh-CN" altLang="en-US" sz="2600" dirty="0">
              <a:latin typeface="Arial" pitchFamily="34" charset="0"/>
              <a:ea typeface="宋体" pitchFamily="2" charset="-122"/>
            </a:endParaRPr>
          </a:p>
        </p:txBody>
      </p:sp>
      <p:sp>
        <p:nvSpPr>
          <p:cNvPr id="24587" name="Text Box 11"/>
          <p:cNvSpPr txBox="1"/>
          <p:nvPr/>
        </p:nvSpPr>
        <p:spPr>
          <a:xfrm>
            <a:off x="9661525" y="4481513"/>
            <a:ext cx="482600" cy="365760"/>
          </a:xfrm>
          <a:prstGeom prst="rect">
            <a:avLst/>
          </a:prstGeom>
          <a:noFill/>
          <a:ln w="9525">
            <a:noFill/>
            <a:miter/>
          </a:ln>
        </p:spPr>
        <p:txBody>
          <a:bodyPr>
            <a:spAutoFit/>
          </a:bodyPr>
          <a:p>
            <a:pPr lvl="0" eaLnBrk="1" hangingPunct="1">
              <a:spcBef>
                <a:spcPct val="50000"/>
              </a:spcBef>
            </a:pPr>
            <a:r>
              <a:rPr lang="en-US" altLang="zh-CN">
                <a:solidFill>
                  <a:srgbClr val="FF0000"/>
                </a:solidFill>
                <a:latin typeface="Times New Roman" pitchFamily="18" charset="0"/>
                <a:ea typeface="宋体" pitchFamily="2" charset="-122"/>
              </a:rPr>
              <a:t>C</a:t>
            </a:r>
            <a:endParaRPr lang="en-US" altLang="zh-CN">
              <a:solidFill>
                <a:srgbClr val="FF0000"/>
              </a:solidFill>
              <a:latin typeface="Times New Roman" pitchFamily="18" charset="0"/>
              <a:ea typeface="宋体" pitchFamily="2" charset="-122"/>
            </a:endParaRPr>
          </a:p>
        </p:txBody>
      </p:sp>
      <p:sp>
        <p:nvSpPr>
          <p:cNvPr id="18444" name="Text Box 12"/>
          <p:cNvSpPr txBox="1"/>
          <p:nvPr/>
        </p:nvSpPr>
        <p:spPr>
          <a:xfrm>
            <a:off x="1881188" y="642938"/>
            <a:ext cx="868680" cy="365760"/>
          </a:xfrm>
          <a:prstGeom prst="rect">
            <a:avLst/>
          </a:prstGeom>
          <a:noFill/>
          <a:ln w="9525">
            <a:noFill/>
            <a:miter/>
          </a:ln>
        </p:spPr>
        <p:txBody>
          <a:bodyPr wrap="none">
            <a:spAutoFit/>
          </a:bodyPr>
          <a:p>
            <a:pPr lvl="0" eaLnBrk="1" hangingPunct="1"/>
            <a:r>
              <a:rPr lang="zh-CN" altLang="en-US" dirty="0">
                <a:solidFill>
                  <a:srgbClr val="FF00FF"/>
                </a:solidFill>
                <a:latin typeface="Times New Roman" pitchFamily="18" charset="0"/>
                <a:ea typeface="楷体_GB2312" pitchFamily="49" charset="-122"/>
              </a:rPr>
              <a:t>选择题</a:t>
            </a:r>
            <a:endParaRPr lang="zh-CN" altLang="en-US" dirty="0">
              <a:solidFill>
                <a:srgbClr val="FF00FF"/>
              </a:solidFill>
              <a:latin typeface="Times New Roman" pitchFamily="18" charset="0"/>
              <a:ea typeface="楷体_GB2312"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24578"/>
                                        </p:tgtEl>
                                        <p:attrNameLst>
                                          <p:attrName>style.visibility</p:attrName>
                                        </p:attrNameLst>
                                      </p:cBhvr>
                                      <p:to>
                                        <p:strVal val="visible"/>
                                      </p:to>
                                    </p:set>
                                    <p:anim calcmode="lin" valueType="num">
                                      <p:cBhvr>
                                        <p:cTn id="7" dur="500" fill="hold"/>
                                        <p:tgtEl>
                                          <p:spTgt spid="24578"/>
                                        </p:tgtEl>
                                        <p:attrNameLst>
                                          <p:attrName>ppt_w</p:attrName>
                                        </p:attrNameLst>
                                      </p:cBhvr>
                                      <p:tavLst>
                                        <p:tav tm="0">
                                          <p:val>
                                            <p:fltVal val="0.000000"/>
                                          </p:val>
                                        </p:tav>
                                        <p:tav tm="100000">
                                          <p:val>
                                            <p:strVal val="#ppt_w"/>
                                          </p:val>
                                        </p:tav>
                                      </p:tavLst>
                                    </p:anim>
                                    <p:anim calcmode="lin" valueType="num">
                                      <p:cBhvr>
                                        <p:cTn id="8" dur="500" fill="hold"/>
                                        <p:tgtEl>
                                          <p:spTgt spid="24578"/>
                                        </p:tgtEl>
                                        <p:attrNameLst>
                                          <p:attrName>ppt_h</p:attrName>
                                        </p:attrNameLst>
                                      </p:cBhvr>
                                      <p:tavLst>
                                        <p:tav tm="0">
                                          <p:val>
                                            <p:fltVal val="0.000000"/>
                                          </p:val>
                                        </p:tav>
                                        <p:tav tm="100000">
                                          <p:val>
                                            <p:strVal val="#ppt_h"/>
                                          </p:val>
                                        </p:tav>
                                      </p:tavLst>
                                    </p:anim>
                                    <p:animEffect transition="in" filter="fade">
                                      <p:cBhvr>
                                        <p:cTn id="9" dur="500"/>
                                        <p:tgtEl>
                                          <p:spTgt spid="24578"/>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1" fill="hold" grpId="0" nodeType="clickEffect">
                                  <p:stCondLst>
                                    <p:cond delay="0"/>
                                  </p:stCondLst>
                                  <p:childTnLst>
                                    <p:set>
                                      <p:cBhvr>
                                        <p:cTn id="13" dur="1" fill="hold">
                                          <p:stCondLst>
                                            <p:cond delay="0"/>
                                          </p:stCondLst>
                                        </p:cTn>
                                        <p:tgtEl>
                                          <p:spTgt spid="24579"/>
                                        </p:tgtEl>
                                        <p:attrNameLst>
                                          <p:attrName>style.visibility</p:attrName>
                                        </p:attrNameLst>
                                      </p:cBhvr>
                                      <p:to>
                                        <p:strVal val="visible"/>
                                      </p:to>
                                    </p:set>
                                    <p:animEffect transition="in" filter="wipe(up)">
                                      <p:cBhvr>
                                        <p:cTn id="14" dur="500"/>
                                        <p:tgtEl>
                                          <p:spTgt spid="24579"/>
                                        </p:tgtEl>
                                      </p:cBhvr>
                                    </p:animEffect>
                                  </p:childTnLst>
                                </p:cTn>
                              </p:par>
                            </p:childTnLst>
                          </p:cTn>
                        </p:par>
                      </p:childTnLst>
                    </p:cTn>
                  </p:par>
                  <p:par>
                    <p:cTn id="15" fill="hold">
                      <p:stCondLst>
                        <p:cond delay="indefinite"/>
                      </p:stCondLst>
                      <p:childTnLst>
                        <p:par>
                          <p:cTn id="16" fill="hold">
                            <p:stCondLst>
                              <p:cond delay="0"/>
                            </p:stCondLst>
                            <p:childTnLst>
                              <p:par>
                                <p:cTn id="17" presetID="20" presetClass="entr" presetSubtype="0" fill="hold" grpId="0" nodeType="clickEffect">
                                  <p:stCondLst>
                                    <p:cond delay="0"/>
                                  </p:stCondLst>
                                  <p:childTnLst>
                                    <p:set>
                                      <p:cBhvr>
                                        <p:cTn id="18" dur="1" fill="hold">
                                          <p:stCondLst>
                                            <p:cond delay="0"/>
                                          </p:stCondLst>
                                        </p:cTn>
                                        <p:tgtEl>
                                          <p:spTgt spid="24580"/>
                                        </p:tgtEl>
                                        <p:attrNameLst>
                                          <p:attrName>style.visibility</p:attrName>
                                        </p:attrNameLst>
                                      </p:cBhvr>
                                      <p:to>
                                        <p:strVal val="visible"/>
                                      </p:to>
                                    </p:set>
                                    <p:animEffect transition="in" filter="wedge">
                                      <p:cBhvr>
                                        <p:cTn id="19" dur="1000"/>
                                        <p:tgtEl>
                                          <p:spTgt spid="24580"/>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1" fill="hold" grpId="0" nodeType="clickEffect">
                                  <p:stCondLst>
                                    <p:cond delay="0"/>
                                  </p:stCondLst>
                                  <p:childTnLst>
                                    <p:set>
                                      <p:cBhvr>
                                        <p:cTn id="23" dur="1" fill="hold">
                                          <p:stCondLst>
                                            <p:cond delay="0"/>
                                          </p:stCondLst>
                                        </p:cTn>
                                        <p:tgtEl>
                                          <p:spTgt spid="24581"/>
                                        </p:tgtEl>
                                        <p:attrNameLst>
                                          <p:attrName>style.visibility</p:attrName>
                                        </p:attrNameLst>
                                      </p:cBhvr>
                                      <p:to>
                                        <p:strVal val="visible"/>
                                      </p:to>
                                    </p:set>
                                    <p:animEffect transition="in" filter="wipe(up)">
                                      <p:cBhvr>
                                        <p:cTn id="24" dur="500"/>
                                        <p:tgtEl>
                                          <p:spTgt spid="24581"/>
                                        </p:tgtEl>
                                      </p:cBhvr>
                                    </p:animEffect>
                                  </p:childTnLst>
                                </p:cTn>
                              </p:par>
                            </p:childTnLst>
                          </p:cTn>
                        </p:par>
                      </p:childTnLst>
                    </p:cTn>
                  </p:par>
                  <p:par>
                    <p:cTn id="25" fill="hold">
                      <p:stCondLst>
                        <p:cond delay="indefinite"/>
                      </p:stCondLst>
                      <p:childTnLst>
                        <p:par>
                          <p:cTn id="26" fill="hold">
                            <p:stCondLst>
                              <p:cond delay="0"/>
                            </p:stCondLst>
                            <p:childTnLst>
                              <p:par>
                                <p:cTn id="27" presetID="53" presetClass="entr" presetSubtype="0" fill="hold" grpId="0" nodeType="clickEffect">
                                  <p:stCondLst>
                                    <p:cond delay="0"/>
                                  </p:stCondLst>
                                  <p:childTnLst>
                                    <p:set>
                                      <p:cBhvr>
                                        <p:cTn id="28" dur="1" fill="hold">
                                          <p:stCondLst>
                                            <p:cond delay="0"/>
                                          </p:stCondLst>
                                        </p:cTn>
                                        <p:tgtEl>
                                          <p:spTgt spid="24582"/>
                                        </p:tgtEl>
                                        <p:attrNameLst>
                                          <p:attrName>style.visibility</p:attrName>
                                        </p:attrNameLst>
                                      </p:cBhvr>
                                      <p:to>
                                        <p:strVal val="visible"/>
                                      </p:to>
                                    </p:set>
                                    <p:anim calcmode="lin" valueType="num">
                                      <p:cBhvr>
                                        <p:cTn id="29" dur="500" fill="hold"/>
                                        <p:tgtEl>
                                          <p:spTgt spid="24582"/>
                                        </p:tgtEl>
                                        <p:attrNameLst>
                                          <p:attrName>ppt_w</p:attrName>
                                        </p:attrNameLst>
                                      </p:cBhvr>
                                      <p:tavLst>
                                        <p:tav tm="0">
                                          <p:val>
                                            <p:fltVal val="0.000000"/>
                                          </p:val>
                                        </p:tav>
                                        <p:tav tm="100000">
                                          <p:val>
                                            <p:strVal val="#ppt_w"/>
                                          </p:val>
                                        </p:tav>
                                      </p:tavLst>
                                    </p:anim>
                                    <p:anim calcmode="lin" valueType="num">
                                      <p:cBhvr>
                                        <p:cTn id="30" dur="500" fill="hold"/>
                                        <p:tgtEl>
                                          <p:spTgt spid="24582"/>
                                        </p:tgtEl>
                                        <p:attrNameLst>
                                          <p:attrName>ppt_h</p:attrName>
                                        </p:attrNameLst>
                                      </p:cBhvr>
                                      <p:tavLst>
                                        <p:tav tm="0">
                                          <p:val>
                                            <p:fltVal val="0.000000"/>
                                          </p:val>
                                        </p:tav>
                                        <p:tav tm="100000">
                                          <p:val>
                                            <p:strVal val="#ppt_h"/>
                                          </p:val>
                                        </p:tav>
                                      </p:tavLst>
                                    </p:anim>
                                    <p:animEffect transition="in" filter="fade">
                                      <p:cBhvr>
                                        <p:cTn id="31" dur="500"/>
                                        <p:tgtEl>
                                          <p:spTgt spid="24582"/>
                                        </p:tgtEl>
                                      </p:cBhvr>
                                    </p:animEffect>
                                  </p:childTnLst>
                                </p:cTn>
                              </p:par>
                              <p:par>
                                <p:cTn id="32" presetID="53" presetClass="entr" presetSubtype="0" fill="hold" grpId="0" nodeType="withEffect">
                                  <p:stCondLst>
                                    <p:cond delay="0"/>
                                  </p:stCondLst>
                                  <p:childTnLst>
                                    <p:set>
                                      <p:cBhvr>
                                        <p:cTn id="33" dur="1" fill="hold">
                                          <p:stCondLst>
                                            <p:cond delay="0"/>
                                          </p:stCondLst>
                                        </p:cTn>
                                        <p:tgtEl>
                                          <p:spTgt spid="24583"/>
                                        </p:tgtEl>
                                        <p:attrNameLst>
                                          <p:attrName>style.visibility</p:attrName>
                                        </p:attrNameLst>
                                      </p:cBhvr>
                                      <p:to>
                                        <p:strVal val="visible"/>
                                      </p:to>
                                    </p:set>
                                    <p:anim calcmode="lin" valueType="num">
                                      <p:cBhvr>
                                        <p:cTn id="34" dur="500" fill="hold"/>
                                        <p:tgtEl>
                                          <p:spTgt spid="24583"/>
                                        </p:tgtEl>
                                        <p:attrNameLst>
                                          <p:attrName>ppt_w</p:attrName>
                                        </p:attrNameLst>
                                      </p:cBhvr>
                                      <p:tavLst>
                                        <p:tav tm="0">
                                          <p:val>
                                            <p:fltVal val="0.000000"/>
                                          </p:val>
                                        </p:tav>
                                        <p:tav tm="100000">
                                          <p:val>
                                            <p:strVal val="#ppt_w"/>
                                          </p:val>
                                        </p:tav>
                                      </p:tavLst>
                                    </p:anim>
                                    <p:anim calcmode="lin" valueType="num">
                                      <p:cBhvr>
                                        <p:cTn id="35" dur="500" fill="hold"/>
                                        <p:tgtEl>
                                          <p:spTgt spid="24583"/>
                                        </p:tgtEl>
                                        <p:attrNameLst>
                                          <p:attrName>ppt_h</p:attrName>
                                        </p:attrNameLst>
                                      </p:cBhvr>
                                      <p:tavLst>
                                        <p:tav tm="0">
                                          <p:val>
                                            <p:fltVal val="0.000000"/>
                                          </p:val>
                                        </p:tav>
                                        <p:tav tm="100000">
                                          <p:val>
                                            <p:strVal val="#ppt_h"/>
                                          </p:val>
                                        </p:tav>
                                      </p:tavLst>
                                    </p:anim>
                                    <p:animEffect transition="in" filter="fade">
                                      <p:cBhvr>
                                        <p:cTn id="36" dur="500"/>
                                        <p:tgtEl>
                                          <p:spTgt spid="24583"/>
                                        </p:tgtEl>
                                      </p:cBhvr>
                                    </p:animEffect>
                                  </p:childTnLst>
                                </p:cTn>
                              </p:par>
                              <p:par>
                                <p:cTn id="37" presetID="53" presetClass="entr" presetSubtype="0" fill="hold" grpId="0" nodeType="withEffect">
                                  <p:stCondLst>
                                    <p:cond delay="0"/>
                                  </p:stCondLst>
                                  <p:childTnLst>
                                    <p:set>
                                      <p:cBhvr>
                                        <p:cTn id="38" dur="1" fill="hold">
                                          <p:stCondLst>
                                            <p:cond delay="0"/>
                                          </p:stCondLst>
                                        </p:cTn>
                                        <p:tgtEl>
                                          <p:spTgt spid="24584"/>
                                        </p:tgtEl>
                                        <p:attrNameLst>
                                          <p:attrName>style.visibility</p:attrName>
                                        </p:attrNameLst>
                                      </p:cBhvr>
                                      <p:to>
                                        <p:strVal val="visible"/>
                                      </p:to>
                                    </p:set>
                                    <p:anim calcmode="lin" valueType="num">
                                      <p:cBhvr>
                                        <p:cTn id="39" dur="500" fill="hold"/>
                                        <p:tgtEl>
                                          <p:spTgt spid="24584"/>
                                        </p:tgtEl>
                                        <p:attrNameLst>
                                          <p:attrName>ppt_w</p:attrName>
                                        </p:attrNameLst>
                                      </p:cBhvr>
                                      <p:tavLst>
                                        <p:tav tm="0">
                                          <p:val>
                                            <p:fltVal val="0.000000"/>
                                          </p:val>
                                        </p:tav>
                                        <p:tav tm="100000">
                                          <p:val>
                                            <p:strVal val="#ppt_w"/>
                                          </p:val>
                                        </p:tav>
                                      </p:tavLst>
                                    </p:anim>
                                    <p:anim calcmode="lin" valueType="num">
                                      <p:cBhvr>
                                        <p:cTn id="40" dur="500" fill="hold"/>
                                        <p:tgtEl>
                                          <p:spTgt spid="24584"/>
                                        </p:tgtEl>
                                        <p:attrNameLst>
                                          <p:attrName>ppt_h</p:attrName>
                                        </p:attrNameLst>
                                      </p:cBhvr>
                                      <p:tavLst>
                                        <p:tav tm="0">
                                          <p:val>
                                            <p:fltVal val="0.000000"/>
                                          </p:val>
                                        </p:tav>
                                        <p:tav tm="100000">
                                          <p:val>
                                            <p:strVal val="#ppt_h"/>
                                          </p:val>
                                        </p:tav>
                                      </p:tavLst>
                                    </p:anim>
                                    <p:animEffect transition="in" filter="fade">
                                      <p:cBhvr>
                                        <p:cTn id="41" dur="500"/>
                                        <p:tgtEl>
                                          <p:spTgt spid="24584"/>
                                        </p:tgtEl>
                                      </p:cBhvr>
                                    </p:animEffect>
                                  </p:childTnLst>
                                </p:cTn>
                              </p:par>
                              <p:par>
                                <p:cTn id="42" presetID="53" presetClass="entr" presetSubtype="0" fill="hold" grpId="0" nodeType="withEffect">
                                  <p:stCondLst>
                                    <p:cond delay="0"/>
                                  </p:stCondLst>
                                  <p:childTnLst>
                                    <p:set>
                                      <p:cBhvr>
                                        <p:cTn id="43" dur="1" fill="hold">
                                          <p:stCondLst>
                                            <p:cond delay="0"/>
                                          </p:stCondLst>
                                        </p:cTn>
                                        <p:tgtEl>
                                          <p:spTgt spid="24585"/>
                                        </p:tgtEl>
                                        <p:attrNameLst>
                                          <p:attrName>style.visibility</p:attrName>
                                        </p:attrNameLst>
                                      </p:cBhvr>
                                      <p:to>
                                        <p:strVal val="visible"/>
                                      </p:to>
                                    </p:set>
                                    <p:anim calcmode="lin" valueType="num">
                                      <p:cBhvr>
                                        <p:cTn id="44" dur="500" fill="hold"/>
                                        <p:tgtEl>
                                          <p:spTgt spid="24585"/>
                                        </p:tgtEl>
                                        <p:attrNameLst>
                                          <p:attrName>ppt_w</p:attrName>
                                        </p:attrNameLst>
                                      </p:cBhvr>
                                      <p:tavLst>
                                        <p:tav tm="0">
                                          <p:val>
                                            <p:fltVal val="0.000000"/>
                                          </p:val>
                                        </p:tav>
                                        <p:tav tm="100000">
                                          <p:val>
                                            <p:strVal val="#ppt_w"/>
                                          </p:val>
                                        </p:tav>
                                      </p:tavLst>
                                    </p:anim>
                                    <p:anim calcmode="lin" valueType="num">
                                      <p:cBhvr>
                                        <p:cTn id="45" dur="500" fill="hold"/>
                                        <p:tgtEl>
                                          <p:spTgt spid="24585"/>
                                        </p:tgtEl>
                                        <p:attrNameLst>
                                          <p:attrName>ppt_h</p:attrName>
                                        </p:attrNameLst>
                                      </p:cBhvr>
                                      <p:tavLst>
                                        <p:tav tm="0">
                                          <p:val>
                                            <p:fltVal val="0.000000"/>
                                          </p:val>
                                        </p:tav>
                                        <p:tav tm="100000">
                                          <p:val>
                                            <p:strVal val="#ppt_h"/>
                                          </p:val>
                                        </p:tav>
                                      </p:tavLst>
                                    </p:anim>
                                    <p:animEffect transition="in" filter="fade">
                                      <p:cBhvr>
                                        <p:cTn id="46" dur="500"/>
                                        <p:tgtEl>
                                          <p:spTgt spid="24585"/>
                                        </p:tgtEl>
                                      </p:cBhvr>
                                    </p:animEffect>
                                  </p:childTnLst>
                                </p:cTn>
                              </p:par>
                              <p:par>
                                <p:cTn id="47" presetID="53" presetClass="entr" presetSubtype="0" fill="hold" grpId="0" nodeType="withEffect">
                                  <p:stCondLst>
                                    <p:cond delay="0"/>
                                  </p:stCondLst>
                                  <p:childTnLst>
                                    <p:set>
                                      <p:cBhvr>
                                        <p:cTn id="48" dur="1" fill="hold">
                                          <p:stCondLst>
                                            <p:cond delay="0"/>
                                          </p:stCondLst>
                                        </p:cTn>
                                        <p:tgtEl>
                                          <p:spTgt spid="24586"/>
                                        </p:tgtEl>
                                        <p:attrNameLst>
                                          <p:attrName>style.visibility</p:attrName>
                                        </p:attrNameLst>
                                      </p:cBhvr>
                                      <p:to>
                                        <p:strVal val="visible"/>
                                      </p:to>
                                    </p:set>
                                    <p:anim calcmode="lin" valueType="num">
                                      <p:cBhvr>
                                        <p:cTn id="49" dur="500" fill="hold"/>
                                        <p:tgtEl>
                                          <p:spTgt spid="24586"/>
                                        </p:tgtEl>
                                        <p:attrNameLst>
                                          <p:attrName>ppt_w</p:attrName>
                                        </p:attrNameLst>
                                      </p:cBhvr>
                                      <p:tavLst>
                                        <p:tav tm="0">
                                          <p:val>
                                            <p:fltVal val="0.000000"/>
                                          </p:val>
                                        </p:tav>
                                        <p:tav tm="100000">
                                          <p:val>
                                            <p:strVal val="#ppt_w"/>
                                          </p:val>
                                        </p:tav>
                                      </p:tavLst>
                                    </p:anim>
                                    <p:anim calcmode="lin" valueType="num">
                                      <p:cBhvr>
                                        <p:cTn id="50" dur="500" fill="hold"/>
                                        <p:tgtEl>
                                          <p:spTgt spid="24586"/>
                                        </p:tgtEl>
                                        <p:attrNameLst>
                                          <p:attrName>ppt_h</p:attrName>
                                        </p:attrNameLst>
                                      </p:cBhvr>
                                      <p:tavLst>
                                        <p:tav tm="0">
                                          <p:val>
                                            <p:fltVal val="0.000000"/>
                                          </p:val>
                                        </p:tav>
                                        <p:tav tm="100000">
                                          <p:val>
                                            <p:strVal val="#ppt_h"/>
                                          </p:val>
                                        </p:tav>
                                      </p:tavLst>
                                    </p:anim>
                                    <p:animEffect transition="in" filter="fade">
                                      <p:cBhvr>
                                        <p:cTn id="51" dur="500"/>
                                        <p:tgtEl>
                                          <p:spTgt spid="24586"/>
                                        </p:tgtEl>
                                      </p:cBhvr>
                                    </p:animEffect>
                                  </p:childTnLst>
                                </p:cTn>
                              </p:par>
                            </p:childTnLst>
                          </p:cTn>
                        </p:par>
                      </p:childTnLst>
                    </p:cTn>
                  </p:par>
                  <p:par>
                    <p:cTn id="52" fill="hold">
                      <p:stCondLst>
                        <p:cond delay="indefinite"/>
                      </p:stCondLst>
                      <p:childTnLst>
                        <p:par>
                          <p:cTn id="53" fill="hold">
                            <p:stCondLst>
                              <p:cond delay="0"/>
                            </p:stCondLst>
                            <p:childTnLst>
                              <p:par>
                                <p:cTn id="54" presetID="2" presetClass="entr" presetSubtype="8" fill="hold" grpId="0" nodeType="clickEffect">
                                  <p:stCondLst>
                                    <p:cond delay="0"/>
                                  </p:stCondLst>
                                  <p:childTnLst>
                                    <p:set>
                                      <p:cBhvr>
                                        <p:cTn id="55" dur="1" fill="hold">
                                          <p:stCondLst>
                                            <p:cond delay="0"/>
                                          </p:stCondLst>
                                        </p:cTn>
                                        <p:tgtEl>
                                          <p:spTgt spid="24587"/>
                                        </p:tgtEl>
                                        <p:attrNameLst>
                                          <p:attrName>style.visibility</p:attrName>
                                        </p:attrNameLst>
                                      </p:cBhvr>
                                      <p:to>
                                        <p:strVal val="visible"/>
                                      </p:to>
                                    </p:set>
                                    <p:anim calcmode="lin" valueType="num">
                                      <p:cBhvr additive="base">
                                        <p:cTn id="56" dur="500" fill="hold"/>
                                        <p:tgtEl>
                                          <p:spTgt spid="24587"/>
                                        </p:tgtEl>
                                        <p:attrNameLst>
                                          <p:attrName>ppt_x</p:attrName>
                                        </p:attrNameLst>
                                      </p:cBhvr>
                                      <p:tavLst>
                                        <p:tav tm="0">
                                          <p:val>
                                            <p:strVal val="0-#ppt_w/2"/>
                                          </p:val>
                                        </p:tav>
                                        <p:tav tm="100000">
                                          <p:val>
                                            <p:strVal val="#ppt_x"/>
                                          </p:val>
                                        </p:tav>
                                      </p:tavLst>
                                    </p:anim>
                                    <p:anim calcmode="lin" valueType="num">
                                      <p:cBhvr additive="base">
                                        <p:cTn id="57" dur="500" fill="hold"/>
                                        <p:tgtEl>
                                          <p:spTgt spid="2458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8" grpId="0" bldLvl="0"/>
      <p:bldP spid="24579" grpId="0"/>
      <p:bldP spid="24580" grpId="0" bldLvl="0"/>
      <p:bldP spid="24581" grpId="0"/>
      <p:bldP spid="24582" grpId="0" bldLvl="0"/>
      <p:bldP spid="24583" grpId="0" bldLvl="0"/>
      <p:bldP spid="24584" grpId="0" bldLvl="0"/>
      <p:bldP spid="24585" grpId="0" bldLvl="0"/>
      <p:bldP spid="24586" grpId="0" bldLvl="0"/>
      <p:bldP spid="2458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2" name="Group 2"/>
          <p:cNvGrpSpPr/>
          <p:nvPr/>
        </p:nvGrpSpPr>
        <p:grpSpPr>
          <a:xfrm>
            <a:off x="1752600" y="304800"/>
            <a:ext cx="8382000" cy="1660578"/>
            <a:chOff x="0" y="0"/>
            <a:chExt cx="13200" cy="2616"/>
          </a:xfrm>
        </p:grpSpPr>
        <p:sp>
          <p:nvSpPr>
            <p:cNvPr id="19493" name="Text Box 3"/>
            <p:cNvSpPr txBox="1"/>
            <p:nvPr/>
          </p:nvSpPr>
          <p:spPr>
            <a:xfrm>
              <a:off x="120" y="0"/>
              <a:ext cx="13080" cy="1392"/>
            </a:xfrm>
            <a:prstGeom prst="rect">
              <a:avLst/>
            </a:prstGeom>
            <a:noFill/>
            <a:ln w="9525">
              <a:noFill/>
              <a:miter/>
            </a:ln>
          </p:spPr>
          <p:txBody>
            <a:bodyPr>
              <a:spAutoFit/>
            </a:bodyPr>
            <a:p>
              <a:pPr lvl="0" eaLnBrk="1" hangingPunct="1">
                <a:spcBef>
                  <a:spcPct val="50000"/>
                </a:spcBef>
              </a:pPr>
              <a:r>
                <a:rPr lang="en-US" altLang="zh-CN" sz="2600" dirty="0">
                  <a:latin typeface="黑体" pitchFamily="2" charset="-122"/>
                  <a:ea typeface="楷体_GB2312" pitchFamily="49" charset="-122"/>
                </a:rPr>
                <a:t>4</a:t>
              </a:r>
              <a:r>
                <a:rPr lang="zh-CN" altLang="en-US" sz="2600" dirty="0">
                  <a:latin typeface="黑体" pitchFamily="2" charset="-122"/>
                  <a:ea typeface="楷体_GB2312" pitchFamily="49" charset="-122"/>
                </a:rPr>
                <a:t>.若</a:t>
              </a:r>
              <a:r>
                <a:rPr lang="zh-CN" altLang="en-US" sz="2600" i="1" dirty="0">
                  <a:latin typeface="Times New Roman" pitchFamily="18" charset="0"/>
                  <a:ea typeface="楷体_GB2312" pitchFamily="49" charset="-122"/>
                </a:rPr>
                <a:t>m</a:t>
              </a:r>
              <a:r>
                <a:rPr lang="zh-CN" altLang="en-US" sz="2600" dirty="0">
                  <a:latin typeface="黑体" pitchFamily="2" charset="-122"/>
                  <a:ea typeface="楷体_GB2312" pitchFamily="49" charset="-122"/>
                </a:rPr>
                <a:t>个数的平均数为</a:t>
              </a:r>
              <a:r>
                <a:rPr lang="zh-CN" altLang="en-US" sz="2600" i="1" dirty="0">
                  <a:latin typeface="Times New Roman" pitchFamily="18" charset="0"/>
                  <a:ea typeface="楷体_GB2312" pitchFamily="49" charset="-122"/>
                </a:rPr>
                <a:t>x</a:t>
              </a:r>
              <a:r>
                <a:rPr lang="zh-CN" altLang="en-US" sz="2600" dirty="0">
                  <a:latin typeface="黑体" pitchFamily="2" charset="-122"/>
                  <a:ea typeface="楷体_GB2312" pitchFamily="49" charset="-122"/>
                </a:rPr>
                <a:t>，</a:t>
              </a:r>
              <a:r>
                <a:rPr lang="zh-CN" altLang="en-US" sz="2600" i="1" dirty="0">
                  <a:latin typeface="Times New Roman" pitchFamily="18" charset="0"/>
                  <a:ea typeface="楷体_GB2312" pitchFamily="49" charset="-122"/>
                </a:rPr>
                <a:t>n</a:t>
              </a:r>
              <a:r>
                <a:rPr lang="zh-CN" altLang="en-US" sz="2600" dirty="0">
                  <a:latin typeface="黑体" pitchFamily="2" charset="-122"/>
                  <a:ea typeface="楷体_GB2312" pitchFamily="49" charset="-122"/>
                </a:rPr>
                <a:t>个数的平均数为</a:t>
              </a:r>
              <a:r>
                <a:rPr lang="zh-CN" altLang="en-US" sz="2600" i="1" dirty="0">
                  <a:latin typeface="Times New Roman" pitchFamily="18" charset="0"/>
                  <a:ea typeface="楷体_GB2312" pitchFamily="49" charset="-122"/>
                </a:rPr>
                <a:t>y</a:t>
              </a:r>
              <a:r>
                <a:rPr lang="zh-CN" altLang="en-US" sz="2600" dirty="0">
                  <a:latin typeface="黑体" pitchFamily="2" charset="-122"/>
                  <a:ea typeface="楷体_GB2312" pitchFamily="49" charset="-122"/>
                </a:rPr>
                <a:t>，则这(</a:t>
              </a:r>
              <a:r>
                <a:rPr lang="zh-CN" altLang="en-US" sz="2600" i="1" dirty="0">
                  <a:latin typeface="Times New Roman" pitchFamily="18" charset="0"/>
                  <a:ea typeface="楷体_GB2312" pitchFamily="49" charset="-122"/>
                </a:rPr>
                <a:t>m+n</a:t>
              </a:r>
              <a:r>
                <a:rPr lang="zh-CN" altLang="en-US" sz="2600" dirty="0">
                  <a:latin typeface="黑体" pitchFamily="2" charset="-122"/>
                  <a:ea typeface="楷体_GB2312" pitchFamily="49" charset="-122"/>
                </a:rPr>
                <a:t>)个数的平均数是（    ）</a:t>
              </a:r>
              <a:r>
                <a:rPr lang="zh-CN" altLang="en-US" dirty="0">
                  <a:latin typeface="Times New Roman" pitchFamily="18" charset="0"/>
                  <a:ea typeface="宋体" pitchFamily="2" charset="-122"/>
                </a:rPr>
                <a:t> </a:t>
              </a:r>
              <a:endParaRPr lang="zh-CN" altLang="en-US" dirty="0">
                <a:latin typeface="Times New Roman" pitchFamily="18" charset="0"/>
                <a:ea typeface="宋体" pitchFamily="2" charset="-122"/>
              </a:endParaRPr>
            </a:p>
          </p:txBody>
        </p:sp>
        <p:grpSp>
          <p:nvGrpSpPr>
            <p:cNvPr id="19494" name="Group 4"/>
            <p:cNvGrpSpPr/>
            <p:nvPr/>
          </p:nvGrpSpPr>
          <p:grpSpPr>
            <a:xfrm>
              <a:off x="0" y="1320"/>
              <a:ext cx="2280" cy="1296"/>
              <a:chOff x="0" y="0"/>
              <a:chExt cx="2280" cy="1296"/>
            </a:xfrm>
          </p:grpSpPr>
          <p:grpSp>
            <p:nvGrpSpPr>
              <p:cNvPr id="19510" name="Group 5"/>
              <p:cNvGrpSpPr/>
              <p:nvPr/>
            </p:nvGrpSpPr>
            <p:grpSpPr>
              <a:xfrm>
                <a:off x="908" y="0"/>
                <a:ext cx="1372" cy="1296"/>
                <a:chOff x="0" y="0"/>
                <a:chExt cx="1372" cy="1296"/>
              </a:xfrm>
            </p:grpSpPr>
            <p:sp>
              <p:nvSpPr>
                <p:cNvPr id="19512" name="Line 6"/>
                <p:cNvSpPr/>
                <p:nvPr/>
              </p:nvSpPr>
              <p:spPr>
                <a:xfrm>
                  <a:off x="172" y="840"/>
                  <a:ext cx="1200" cy="1"/>
                </a:xfrm>
                <a:prstGeom prst="line">
                  <a:avLst/>
                </a:prstGeom>
                <a:ln w="28575" cap="flat" cmpd="sng">
                  <a:solidFill>
                    <a:srgbClr val="0000FF"/>
                  </a:solidFill>
                  <a:prstDash val="solid"/>
                  <a:headEnd type="none" w="med" len="med"/>
                  <a:tailEnd type="none" w="med" len="med"/>
                </a:ln>
              </p:spPr>
              <p:txBody>
                <a:bodyPr/>
                <a:p>
                  <a:endParaRPr lang="zh-CN" altLang="en-US"/>
                </a:p>
              </p:txBody>
            </p:sp>
            <p:sp>
              <p:nvSpPr>
                <p:cNvPr id="19513" name="Text Box 7"/>
                <p:cNvSpPr txBox="1"/>
                <p:nvPr/>
              </p:nvSpPr>
              <p:spPr>
                <a:xfrm>
                  <a:off x="532" y="720"/>
                  <a:ext cx="468" cy="576"/>
                </a:xfrm>
                <a:prstGeom prst="rect">
                  <a:avLst/>
                </a:prstGeom>
                <a:noFill/>
                <a:ln w="9525">
                  <a:noFill/>
                  <a:miter/>
                </a:ln>
              </p:spPr>
              <p:txBody>
                <a:bodyPr wrap="none">
                  <a:spAutoFit/>
                </a:bodyPr>
                <a:p>
                  <a:pPr lvl="0" eaLnBrk="1" hangingPunct="1"/>
                  <a:r>
                    <a:rPr lang="zh-CN" altLang="en-US" dirty="0">
                      <a:latin typeface="Times New Roman" pitchFamily="18" charset="0"/>
                      <a:ea typeface="楷体_GB2312" pitchFamily="49" charset="-122"/>
                    </a:rPr>
                    <a:t>2</a:t>
                  </a:r>
                  <a:endParaRPr lang="zh-CN" altLang="en-US" dirty="0">
                    <a:latin typeface="Times New Roman" pitchFamily="18" charset="0"/>
                    <a:ea typeface="楷体_GB2312" pitchFamily="49" charset="-122"/>
                  </a:endParaRPr>
                </a:p>
              </p:txBody>
            </p:sp>
            <p:sp>
              <p:nvSpPr>
                <p:cNvPr id="19514" name="Text Box 8"/>
                <p:cNvSpPr txBox="1"/>
                <p:nvPr/>
              </p:nvSpPr>
              <p:spPr>
                <a:xfrm>
                  <a:off x="0" y="0"/>
                  <a:ext cx="1241" cy="486"/>
                </a:xfrm>
                <a:prstGeom prst="rect">
                  <a:avLst/>
                </a:prstGeom>
                <a:noFill/>
                <a:ln w="9525">
                  <a:noFill/>
                  <a:miter/>
                </a:ln>
              </p:spPr>
              <p:txBody>
                <a:bodyPr wrap="none">
                  <a:spAutoFit/>
                </a:bodyPr>
                <a:p>
                  <a:pPr lvl="0" eaLnBrk="1" hangingPunct="1"/>
                  <a:r>
                    <a:rPr lang="zh-CN" altLang="en-US" dirty="0">
                      <a:latin typeface="Arial" pitchFamily="34" charset="0"/>
                      <a:ea typeface="宋体" pitchFamily="2" charset="-122"/>
                    </a:rPr>
                    <a:t>  </a:t>
                  </a:r>
                  <a:r>
                    <a:rPr lang="zh-CN" altLang="en-US" i="1" dirty="0">
                      <a:latin typeface="Times New Roman" pitchFamily="18" charset="0"/>
                      <a:ea typeface="宋体" pitchFamily="2" charset="-122"/>
                    </a:rPr>
                    <a:t>x+y</a:t>
                  </a:r>
                  <a:r>
                    <a:rPr lang="zh-CN" altLang="en-US" dirty="0">
                      <a:latin typeface="Times New Roman" pitchFamily="18" charset="0"/>
                      <a:ea typeface="宋体" pitchFamily="2" charset="-122"/>
                    </a:rPr>
                    <a:t> </a:t>
                  </a:r>
                  <a:r>
                    <a:rPr lang="zh-CN" altLang="en-US" dirty="0">
                      <a:latin typeface="Arial" pitchFamily="34" charset="0"/>
                      <a:ea typeface="宋体" pitchFamily="2" charset="-122"/>
                    </a:rPr>
                    <a:t> </a:t>
                  </a:r>
                  <a:endParaRPr lang="zh-CN" altLang="en-US" dirty="0">
                    <a:latin typeface="Times New Roman" pitchFamily="18" charset="0"/>
                    <a:ea typeface="楷体_GB2312" pitchFamily="49" charset="-122"/>
                  </a:endParaRPr>
                </a:p>
              </p:txBody>
            </p:sp>
          </p:grpSp>
          <p:sp>
            <p:nvSpPr>
              <p:cNvPr id="19511" name="Text Box 9"/>
              <p:cNvSpPr txBox="1"/>
              <p:nvPr/>
            </p:nvSpPr>
            <p:spPr>
              <a:xfrm>
                <a:off x="0" y="480"/>
                <a:ext cx="838" cy="486"/>
              </a:xfrm>
              <a:prstGeom prst="rect">
                <a:avLst/>
              </a:prstGeom>
              <a:noFill/>
              <a:ln w="9525">
                <a:noFill/>
                <a:miter/>
              </a:ln>
            </p:spPr>
            <p:txBody>
              <a:bodyPr wrap="none">
                <a:spAutoFit/>
              </a:bodyPr>
              <a:p>
                <a:pPr lvl="0" eaLnBrk="1" hangingPunct="1"/>
                <a:r>
                  <a:rPr lang="zh-CN" altLang="en-US" dirty="0">
                    <a:solidFill>
                      <a:srgbClr val="000000"/>
                    </a:solidFill>
                    <a:latin typeface="Arial" pitchFamily="34" charset="0"/>
                    <a:ea typeface="宋体" pitchFamily="2" charset="-122"/>
                  </a:rPr>
                  <a:t> </a:t>
                </a:r>
                <a:r>
                  <a:rPr lang="zh-CN" altLang="en-US" dirty="0">
                    <a:latin typeface="Times New Roman" pitchFamily="18" charset="0"/>
                    <a:ea typeface="宋体" pitchFamily="2" charset="-122"/>
                  </a:rPr>
                  <a:t>A:</a:t>
                </a:r>
                <a:r>
                  <a:rPr lang="zh-CN" altLang="en-US" dirty="0">
                    <a:latin typeface="Arial" pitchFamily="34" charset="0"/>
                    <a:ea typeface="宋体" pitchFamily="2" charset="-122"/>
                  </a:rPr>
                  <a:t>  </a:t>
                </a:r>
                <a:endParaRPr lang="zh-CN" altLang="en-US" dirty="0">
                  <a:latin typeface="Times New Roman" pitchFamily="18" charset="0"/>
                  <a:ea typeface="楷体_GB2312" pitchFamily="49" charset="-122"/>
                </a:endParaRPr>
              </a:p>
            </p:txBody>
          </p:sp>
        </p:grpSp>
        <p:grpSp>
          <p:nvGrpSpPr>
            <p:cNvPr id="19495" name="Group 10"/>
            <p:cNvGrpSpPr/>
            <p:nvPr/>
          </p:nvGrpSpPr>
          <p:grpSpPr>
            <a:xfrm>
              <a:off x="3120" y="1320"/>
              <a:ext cx="2040" cy="1296"/>
              <a:chOff x="0" y="0"/>
              <a:chExt cx="2040" cy="1296"/>
            </a:xfrm>
          </p:grpSpPr>
          <p:sp>
            <p:nvSpPr>
              <p:cNvPr id="19506" name="Text Box 11"/>
              <p:cNvSpPr txBox="1"/>
              <p:nvPr/>
            </p:nvSpPr>
            <p:spPr>
              <a:xfrm>
                <a:off x="0" y="480"/>
                <a:ext cx="998" cy="576"/>
              </a:xfrm>
              <a:prstGeom prst="rect">
                <a:avLst/>
              </a:prstGeom>
              <a:noFill/>
              <a:ln w="9525">
                <a:noFill/>
                <a:miter/>
              </a:ln>
            </p:spPr>
            <p:txBody>
              <a:bodyPr wrap="none">
                <a:spAutoFit/>
              </a:bodyPr>
              <a:p>
                <a:pPr lvl="0" eaLnBrk="1" hangingPunct="1"/>
                <a:r>
                  <a:rPr lang="zh-CN" altLang="en-US" dirty="0">
                    <a:latin typeface="Times New Roman" pitchFamily="18" charset="0"/>
                    <a:ea typeface="宋体" pitchFamily="2" charset="-122"/>
                  </a:rPr>
                  <a:t>B:   </a:t>
                </a:r>
                <a:r>
                  <a:rPr lang="zh-CN" altLang="en-US" dirty="0">
                    <a:latin typeface="Arial" pitchFamily="34" charset="0"/>
                    <a:ea typeface="宋体" pitchFamily="2" charset="-122"/>
                  </a:rPr>
                  <a:t> </a:t>
                </a:r>
                <a:endParaRPr lang="zh-CN" altLang="en-US" dirty="0">
                  <a:latin typeface="Times New Roman" pitchFamily="18" charset="0"/>
                  <a:ea typeface="楷体_GB2312" pitchFamily="49" charset="-122"/>
                </a:endParaRPr>
              </a:p>
            </p:txBody>
          </p:sp>
          <p:sp>
            <p:nvSpPr>
              <p:cNvPr id="19507" name="Line 12"/>
              <p:cNvSpPr/>
              <p:nvPr/>
            </p:nvSpPr>
            <p:spPr>
              <a:xfrm flipH="1">
                <a:off x="960" y="841"/>
                <a:ext cx="1080" cy="1"/>
              </a:xfrm>
              <a:prstGeom prst="line">
                <a:avLst/>
              </a:prstGeom>
              <a:ln w="28575" cap="flat" cmpd="sng">
                <a:solidFill>
                  <a:srgbClr val="0000FF"/>
                </a:solidFill>
                <a:prstDash val="solid"/>
                <a:headEnd type="none" w="med" len="med"/>
                <a:tailEnd type="none" w="med" len="med"/>
              </a:ln>
            </p:spPr>
            <p:txBody>
              <a:bodyPr/>
              <a:p>
                <a:endParaRPr lang="zh-CN" altLang="en-US"/>
              </a:p>
            </p:txBody>
          </p:sp>
          <p:sp>
            <p:nvSpPr>
              <p:cNvPr id="19508" name="Text Box 13"/>
              <p:cNvSpPr txBox="1"/>
              <p:nvPr/>
            </p:nvSpPr>
            <p:spPr>
              <a:xfrm>
                <a:off x="960" y="0"/>
                <a:ext cx="851" cy="576"/>
              </a:xfrm>
              <a:prstGeom prst="rect">
                <a:avLst/>
              </a:prstGeom>
              <a:noFill/>
              <a:ln w="9525">
                <a:noFill/>
                <a:miter/>
              </a:ln>
            </p:spPr>
            <p:txBody>
              <a:bodyPr wrap="none">
                <a:spAutoFit/>
              </a:bodyPr>
              <a:p>
                <a:pPr lvl="0" eaLnBrk="1" hangingPunct="1"/>
                <a:r>
                  <a:rPr lang="en-US" altLang="zh-CN" i="1" dirty="0">
                    <a:latin typeface="Times New Roman" pitchFamily="18" charset="0"/>
                    <a:ea typeface="宋体" pitchFamily="2" charset="-122"/>
                  </a:rPr>
                  <a:t>x+y</a:t>
                </a:r>
                <a:endParaRPr lang="en-US" altLang="zh-CN" i="1" dirty="0">
                  <a:latin typeface="Times New Roman" pitchFamily="18" charset="0"/>
                  <a:ea typeface="楷体_GB2312" pitchFamily="49" charset="-122"/>
                </a:endParaRPr>
              </a:p>
            </p:txBody>
          </p:sp>
          <p:sp>
            <p:nvSpPr>
              <p:cNvPr id="19509" name="Text Box 14"/>
              <p:cNvSpPr txBox="1"/>
              <p:nvPr/>
            </p:nvSpPr>
            <p:spPr>
              <a:xfrm>
                <a:off x="840" y="720"/>
                <a:ext cx="971" cy="576"/>
              </a:xfrm>
              <a:prstGeom prst="rect">
                <a:avLst/>
              </a:prstGeom>
              <a:noFill/>
              <a:ln w="9525">
                <a:noFill/>
                <a:miter/>
              </a:ln>
            </p:spPr>
            <p:txBody>
              <a:bodyPr wrap="none">
                <a:spAutoFit/>
              </a:bodyPr>
              <a:p>
                <a:pPr lvl="0" eaLnBrk="1" hangingPunct="1"/>
                <a:r>
                  <a:rPr lang="zh-CN" altLang="en-US" i="1" dirty="0">
                    <a:latin typeface="Times New Roman" pitchFamily="18" charset="0"/>
                    <a:ea typeface="楷体_GB2312" pitchFamily="49" charset="-122"/>
                  </a:rPr>
                  <a:t>m+n</a:t>
                </a:r>
                <a:endParaRPr lang="zh-CN" altLang="en-US" i="1" dirty="0">
                  <a:latin typeface="Times New Roman" pitchFamily="18" charset="0"/>
                  <a:ea typeface="楷体_GB2312" pitchFamily="49" charset="-122"/>
                </a:endParaRPr>
              </a:p>
            </p:txBody>
          </p:sp>
        </p:grpSp>
        <p:grpSp>
          <p:nvGrpSpPr>
            <p:cNvPr id="19496" name="Group 15"/>
            <p:cNvGrpSpPr/>
            <p:nvPr/>
          </p:nvGrpSpPr>
          <p:grpSpPr>
            <a:xfrm>
              <a:off x="6240" y="1320"/>
              <a:ext cx="2520" cy="1176"/>
              <a:chOff x="0" y="0"/>
              <a:chExt cx="2520" cy="1176"/>
            </a:xfrm>
          </p:grpSpPr>
          <p:sp>
            <p:nvSpPr>
              <p:cNvPr id="19502" name="Text Box 16"/>
              <p:cNvSpPr txBox="1"/>
              <p:nvPr/>
            </p:nvSpPr>
            <p:spPr>
              <a:xfrm>
                <a:off x="0" y="480"/>
                <a:ext cx="628" cy="576"/>
              </a:xfrm>
              <a:prstGeom prst="rect">
                <a:avLst/>
              </a:prstGeom>
              <a:noFill/>
              <a:ln w="9525">
                <a:noFill/>
                <a:miter/>
              </a:ln>
            </p:spPr>
            <p:txBody>
              <a:bodyPr wrap="none">
                <a:spAutoFit/>
              </a:bodyPr>
              <a:p>
                <a:pPr lvl="0" eaLnBrk="1" hangingPunct="1"/>
                <a:r>
                  <a:rPr lang="en-US" altLang="zh-CN" dirty="0">
                    <a:latin typeface="Times New Roman" pitchFamily="18" charset="0"/>
                    <a:ea typeface="宋体" pitchFamily="2" charset="-122"/>
                  </a:rPr>
                  <a:t>C:</a:t>
                </a:r>
                <a:endParaRPr lang="en-US" altLang="zh-CN" dirty="0">
                  <a:latin typeface="Times New Roman" pitchFamily="18" charset="0"/>
                  <a:ea typeface="楷体_GB2312" pitchFamily="49" charset="-122"/>
                </a:endParaRPr>
              </a:p>
            </p:txBody>
          </p:sp>
          <p:sp>
            <p:nvSpPr>
              <p:cNvPr id="19503" name="Text Box 17"/>
              <p:cNvSpPr txBox="1"/>
              <p:nvPr/>
            </p:nvSpPr>
            <p:spPr>
              <a:xfrm>
                <a:off x="1104" y="600"/>
                <a:ext cx="851" cy="576"/>
              </a:xfrm>
              <a:prstGeom prst="rect">
                <a:avLst/>
              </a:prstGeom>
              <a:noFill/>
              <a:ln w="9525">
                <a:noFill/>
                <a:miter/>
              </a:ln>
            </p:spPr>
            <p:txBody>
              <a:bodyPr wrap="none">
                <a:spAutoFit/>
              </a:bodyPr>
              <a:p>
                <a:pPr lvl="0" eaLnBrk="1" hangingPunct="1"/>
                <a:r>
                  <a:rPr lang="en-US" altLang="zh-CN" i="1" dirty="0">
                    <a:latin typeface="Times New Roman" pitchFamily="18" charset="0"/>
                    <a:ea typeface="宋体" pitchFamily="2" charset="-122"/>
                  </a:rPr>
                  <a:t>x+y</a:t>
                </a:r>
                <a:endParaRPr lang="en-US" altLang="zh-CN" i="1" dirty="0">
                  <a:latin typeface="Times New Roman" pitchFamily="18" charset="0"/>
                  <a:ea typeface="楷体_GB2312" pitchFamily="49" charset="-122"/>
                </a:endParaRPr>
              </a:p>
            </p:txBody>
          </p:sp>
          <p:sp>
            <p:nvSpPr>
              <p:cNvPr id="19504" name="Line 18"/>
              <p:cNvSpPr/>
              <p:nvPr/>
            </p:nvSpPr>
            <p:spPr>
              <a:xfrm>
                <a:off x="1080" y="840"/>
                <a:ext cx="1440" cy="1"/>
              </a:xfrm>
              <a:prstGeom prst="line">
                <a:avLst/>
              </a:prstGeom>
              <a:ln w="28575" cap="flat" cmpd="sng">
                <a:solidFill>
                  <a:srgbClr val="0000FF"/>
                </a:solidFill>
                <a:prstDash val="solid"/>
                <a:headEnd type="none" w="med" len="med"/>
                <a:tailEnd type="none" w="med" len="med"/>
              </a:ln>
            </p:spPr>
            <p:txBody>
              <a:bodyPr/>
              <a:p>
                <a:endParaRPr lang="zh-CN" altLang="en-US"/>
              </a:p>
            </p:txBody>
          </p:sp>
          <p:sp>
            <p:nvSpPr>
              <p:cNvPr id="19505" name="Text Box 19"/>
              <p:cNvSpPr txBox="1"/>
              <p:nvPr/>
            </p:nvSpPr>
            <p:spPr>
              <a:xfrm>
                <a:off x="840" y="0"/>
                <a:ext cx="1291" cy="479"/>
              </a:xfrm>
              <a:prstGeom prst="rect">
                <a:avLst/>
              </a:prstGeom>
              <a:noFill/>
              <a:ln w="9525">
                <a:noFill/>
                <a:miter/>
              </a:ln>
            </p:spPr>
            <p:txBody>
              <a:bodyPr wrap="none">
                <a:spAutoFit/>
              </a:bodyPr>
              <a:p>
                <a:pPr lvl="0" eaLnBrk="1" hangingPunct="1"/>
                <a:r>
                  <a:rPr lang="en-US" altLang="zh-CN" i="1" dirty="0">
                    <a:latin typeface="Times New Roman" pitchFamily="18" charset="0"/>
                    <a:ea typeface="宋体" pitchFamily="2" charset="-122"/>
                  </a:rPr>
                  <a:t>mx+ny</a:t>
                </a:r>
                <a:endParaRPr lang="en-US" altLang="zh-CN" i="1" dirty="0">
                  <a:latin typeface="Times New Roman" pitchFamily="18" charset="0"/>
                  <a:ea typeface="楷体_GB2312" pitchFamily="49" charset="-122"/>
                </a:endParaRPr>
              </a:p>
            </p:txBody>
          </p:sp>
        </p:grpSp>
        <p:grpSp>
          <p:nvGrpSpPr>
            <p:cNvPr id="19497" name="Group 20"/>
            <p:cNvGrpSpPr/>
            <p:nvPr/>
          </p:nvGrpSpPr>
          <p:grpSpPr>
            <a:xfrm>
              <a:off x="9720" y="1320"/>
              <a:ext cx="2760" cy="1296"/>
              <a:chOff x="0" y="0"/>
              <a:chExt cx="2760" cy="1296"/>
            </a:xfrm>
          </p:grpSpPr>
          <p:sp>
            <p:nvSpPr>
              <p:cNvPr id="19498" name="Text Box 21"/>
              <p:cNvSpPr txBox="1"/>
              <p:nvPr/>
            </p:nvSpPr>
            <p:spPr>
              <a:xfrm>
                <a:off x="0" y="480"/>
                <a:ext cx="794" cy="576"/>
              </a:xfrm>
              <a:prstGeom prst="rect">
                <a:avLst/>
              </a:prstGeom>
              <a:noFill/>
              <a:ln w="9525">
                <a:noFill/>
                <a:miter/>
              </a:ln>
            </p:spPr>
            <p:txBody>
              <a:bodyPr>
                <a:spAutoFit/>
              </a:bodyPr>
              <a:p>
                <a:pPr lvl="0" eaLnBrk="1" hangingPunct="1">
                  <a:spcBef>
                    <a:spcPct val="50000"/>
                  </a:spcBef>
                </a:pPr>
                <a:r>
                  <a:rPr lang="en-US" altLang="zh-CN" dirty="0">
                    <a:latin typeface="Times New Roman" pitchFamily="18" charset="0"/>
                    <a:ea typeface="宋体" pitchFamily="2" charset="-122"/>
                  </a:rPr>
                  <a:t>D:</a:t>
                </a:r>
                <a:endParaRPr lang="en-US" altLang="zh-CN" dirty="0">
                  <a:latin typeface="Times New Roman" pitchFamily="18" charset="0"/>
                  <a:ea typeface="楷体_GB2312" pitchFamily="49" charset="-122"/>
                </a:endParaRPr>
              </a:p>
            </p:txBody>
          </p:sp>
          <p:sp>
            <p:nvSpPr>
              <p:cNvPr id="19499" name="Text Box 22"/>
              <p:cNvSpPr txBox="1"/>
              <p:nvPr/>
            </p:nvSpPr>
            <p:spPr>
              <a:xfrm>
                <a:off x="1200" y="720"/>
                <a:ext cx="971" cy="576"/>
              </a:xfrm>
              <a:prstGeom prst="rect">
                <a:avLst/>
              </a:prstGeom>
              <a:noFill/>
              <a:ln w="9525">
                <a:noFill/>
                <a:miter/>
              </a:ln>
            </p:spPr>
            <p:txBody>
              <a:bodyPr wrap="none">
                <a:spAutoFit/>
              </a:bodyPr>
              <a:p>
                <a:pPr lvl="0" eaLnBrk="1" hangingPunct="1"/>
                <a:r>
                  <a:rPr lang="en-US" altLang="zh-CN" i="1" dirty="0">
                    <a:latin typeface="Times New Roman" pitchFamily="18" charset="0"/>
                    <a:ea typeface="宋体" pitchFamily="2" charset="-122"/>
                  </a:rPr>
                  <a:t>m+n</a:t>
                </a:r>
                <a:endParaRPr lang="en-US" altLang="zh-CN" i="1" dirty="0">
                  <a:latin typeface="Times New Roman" pitchFamily="18" charset="0"/>
                  <a:ea typeface="楷体_GB2312" pitchFamily="49" charset="-122"/>
                </a:endParaRPr>
              </a:p>
            </p:txBody>
          </p:sp>
          <p:sp>
            <p:nvSpPr>
              <p:cNvPr id="19500" name="Line 23"/>
              <p:cNvSpPr/>
              <p:nvPr/>
            </p:nvSpPr>
            <p:spPr>
              <a:xfrm>
                <a:off x="1080" y="840"/>
                <a:ext cx="1680" cy="1"/>
              </a:xfrm>
              <a:prstGeom prst="line">
                <a:avLst/>
              </a:prstGeom>
              <a:ln w="28575" cap="flat" cmpd="sng">
                <a:solidFill>
                  <a:srgbClr val="0000FF"/>
                </a:solidFill>
                <a:prstDash val="solid"/>
                <a:headEnd type="none" w="med" len="med"/>
                <a:tailEnd type="none" w="med" len="med"/>
              </a:ln>
            </p:spPr>
            <p:txBody>
              <a:bodyPr/>
              <a:p>
                <a:endParaRPr lang="zh-CN" altLang="en-US"/>
              </a:p>
            </p:txBody>
          </p:sp>
          <p:sp>
            <p:nvSpPr>
              <p:cNvPr id="19501" name="Text Box 24"/>
              <p:cNvSpPr txBox="1"/>
              <p:nvPr/>
            </p:nvSpPr>
            <p:spPr>
              <a:xfrm>
                <a:off x="960" y="0"/>
                <a:ext cx="1291" cy="576"/>
              </a:xfrm>
              <a:prstGeom prst="rect">
                <a:avLst/>
              </a:prstGeom>
              <a:noFill/>
              <a:ln w="9525">
                <a:noFill/>
                <a:miter/>
              </a:ln>
            </p:spPr>
            <p:txBody>
              <a:bodyPr wrap="none">
                <a:spAutoFit/>
              </a:bodyPr>
              <a:p>
                <a:pPr lvl="0" eaLnBrk="1" hangingPunct="1"/>
                <a:r>
                  <a:rPr lang="en-US" altLang="zh-CN" i="1" dirty="0">
                    <a:latin typeface="Times New Roman" pitchFamily="18" charset="0"/>
                    <a:ea typeface="宋体" pitchFamily="2" charset="-122"/>
                  </a:rPr>
                  <a:t>mx+ny</a:t>
                </a:r>
                <a:endParaRPr lang="en-US" altLang="zh-CN" i="1" dirty="0">
                  <a:latin typeface="Times New Roman" pitchFamily="18" charset="0"/>
                  <a:ea typeface="楷体_GB2312" pitchFamily="49" charset="-122"/>
                </a:endParaRPr>
              </a:p>
            </p:txBody>
          </p:sp>
        </p:grpSp>
      </p:grpSp>
      <p:sp>
        <p:nvSpPr>
          <p:cNvPr id="25625" name="Text Box 25"/>
          <p:cNvSpPr txBox="1"/>
          <p:nvPr/>
        </p:nvSpPr>
        <p:spPr>
          <a:xfrm>
            <a:off x="5715000" y="762000"/>
            <a:ext cx="347980" cy="365760"/>
          </a:xfrm>
          <a:prstGeom prst="rect">
            <a:avLst/>
          </a:prstGeom>
          <a:noFill/>
          <a:ln w="9525">
            <a:noFill/>
            <a:miter/>
          </a:ln>
        </p:spPr>
        <p:txBody>
          <a:bodyPr wrap="none">
            <a:spAutoFit/>
          </a:bodyPr>
          <a:p>
            <a:pPr lvl="0" eaLnBrk="1" hangingPunct="1"/>
            <a:r>
              <a:rPr lang="zh-CN" altLang="en-US" dirty="0">
                <a:solidFill>
                  <a:srgbClr val="FF0000"/>
                </a:solidFill>
                <a:latin typeface="Times New Roman" pitchFamily="18" charset="0"/>
                <a:ea typeface="楷体_GB2312" pitchFamily="49" charset="-122"/>
              </a:rPr>
              <a:t>D</a:t>
            </a:r>
            <a:endParaRPr lang="zh-CN" altLang="en-US" dirty="0">
              <a:solidFill>
                <a:srgbClr val="FF0000"/>
              </a:solidFill>
              <a:latin typeface="Times New Roman" pitchFamily="18" charset="0"/>
              <a:ea typeface="楷体_GB2312" pitchFamily="49" charset="-122"/>
            </a:endParaRPr>
          </a:p>
        </p:txBody>
      </p:sp>
      <p:sp>
        <p:nvSpPr>
          <p:cNvPr id="25626" name="Text Box 26">
            <a:hlinkClick r:id="rId1" action="ppaction://hlinksldjump"/>
          </p:cNvPr>
          <p:cNvSpPr txBox="1"/>
          <p:nvPr/>
        </p:nvSpPr>
        <p:spPr>
          <a:xfrm>
            <a:off x="1676400" y="2133600"/>
            <a:ext cx="8569325" cy="883920"/>
          </a:xfrm>
          <a:prstGeom prst="rect">
            <a:avLst/>
          </a:prstGeom>
          <a:noFill/>
          <a:ln w="9525">
            <a:noFill/>
            <a:miter/>
          </a:ln>
        </p:spPr>
        <p:txBody>
          <a:bodyPr>
            <a:spAutoFit/>
          </a:bodyPr>
          <a:p>
            <a:pPr lvl="0" eaLnBrk="1" hangingPunct="1">
              <a:spcBef>
                <a:spcPct val="50000"/>
              </a:spcBef>
            </a:pPr>
            <a:r>
              <a:rPr lang="en-US" altLang="zh-CN" sz="2600" dirty="0">
                <a:latin typeface="Arial" pitchFamily="34" charset="0"/>
                <a:ea typeface="宋体" pitchFamily="2" charset="-122"/>
              </a:rPr>
              <a:t>5</a:t>
            </a:r>
            <a:r>
              <a:rPr lang="zh-CN" altLang="en-US" sz="2600" dirty="0">
                <a:latin typeface="Arial" pitchFamily="34" charset="0"/>
                <a:ea typeface="宋体" pitchFamily="2" charset="-122"/>
              </a:rPr>
              <a:t>.在某城市,80%的家庭收入不少于2.5万元,下面一定不少于2.5万元的是(       )</a:t>
            </a:r>
            <a:endParaRPr lang="zh-CN" altLang="en-US" sz="2600" dirty="0">
              <a:latin typeface="Arial" pitchFamily="34" charset="0"/>
              <a:ea typeface="宋体" pitchFamily="2" charset="-122"/>
            </a:endParaRPr>
          </a:p>
        </p:txBody>
      </p:sp>
      <p:sp>
        <p:nvSpPr>
          <p:cNvPr id="25627" name="Text Box 27"/>
          <p:cNvSpPr txBox="1"/>
          <p:nvPr/>
        </p:nvSpPr>
        <p:spPr>
          <a:xfrm>
            <a:off x="1828800" y="2971800"/>
            <a:ext cx="8496300" cy="923290"/>
          </a:xfrm>
          <a:prstGeom prst="rect">
            <a:avLst/>
          </a:prstGeom>
          <a:noFill/>
          <a:ln w="9525">
            <a:noFill/>
            <a:miter/>
          </a:ln>
        </p:spPr>
        <p:txBody>
          <a:bodyPr>
            <a:spAutoFit/>
          </a:bodyPr>
          <a:p>
            <a:pPr lvl="0" eaLnBrk="1" hangingPunct="1">
              <a:spcBef>
                <a:spcPct val="50000"/>
              </a:spcBef>
            </a:pPr>
            <a:r>
              <a:rPr lang="en-US" altLang="zh-CN" sz="2600" dirty="0">
                <a:latin typeface="Times New Roman" pitchFamily="18" charset="0"/>
                <a:ea typeface="宋体" pitchFamily="2" charset="-122"/>
              </a:rPr>
              <a:t>A.</a:t>
            </a:r>
            <a:r>
              <a:rPr lang="en-US" altLang="zh-CN" sz="2600" dirty="0">
                <a:latin typeface="Arial" pitchFamily="34" charset="0"/>
                <a:ea typeface="宋体" pitchFamily="2" charset="-122"/>
              </a:rPr>
              <a:t> </a:t>
            </a:r>
            <a:r>
              <a:rPr lang="zh-CN" altLang="en-US" sz="2600" dirty="0">
                <a:latin typeface="Arial" pitchFamily="34" charset="0"/>
                <a:ea typeface="宋体" pitchFamily="2" charset="-122"/>
              </a:rPr>
              <a:t>年收入的平均数     </a:t>
            </a:r>
            <a:r>
              <a:rPr lang="zh-CN" altLang="en-US" sz="2600" dirty="0">
                <a:latin typeface="Times New Roman" pitchFamily="18" charset="0"/>
                <a:ea typeface="宋体" pitchFamily="2" charset="-122"/>
              </a:rPr>
              <a:t> </a:t>
            </a:r>
            <a:r>
              <a:rPr lang="en-US" altLang="zh-CN" sz="2600" dirty="0">
                <a:latin typeface="Times New Roman" pitchFamily="18" charset="0"/>
                <a:ea typeface="宋体" pitchFamily="2" charset="-122"/>
              </a:rPr>
              <a:t>B.</a:t>
            </a:r>
            <a:r>
              <a:rPr lang="en-US" altLang="zh-CN" sz="2600" dirty="0">
                <a:latin typeface="Arial" pitchFamily="34" charset="0"/>
                <a:ea typeface="宋体" pitchFamily="2" charset="-122"/>
              </a:rPr>
              <a:t> </a:t>
            </a:r>
            <a:r>
              <a:rPr lang="zh-CN" altLang="en-US" sz="2600" dirty="0">
                <a:latin typeface="Arial" pitchFamily="34" charset="0"/>
                <a:ea typeface="宋体" pitchFamily="2" charset="-122"/>
              </a:rPr>
              <a:t>年收入的众数</a:t>
            </a:r>
            <a:endParaRPr lang="zh-CN" altLang="en-US" sz="2600" dirty="0">
              <a:latin typeface="Arial" pitchFamily="34" charset="0"/>
              <a:ea typeface="宋体" pitchFamily="2" charset="-122"/>
            </a:endParaRPr>
          </a:p>
          <a:p>
            <a:pPr lvl="0" eaLnBrk="1" hangingPunct="1">
              <a:lnSpc>
                <a:spcPct val="60000"/>
              </a:lnSpc>
              <a:spcBef>
                <a:spcPct val="50000"/>
              </a:spcBef>
            </a:pPr>
            <a:r>
              <a:rPr lang="en-US" altLang="zh-CN" sz="2600" dirty="0">
                <a:latin typeface="Times New Roman" pitchFamily="18" charset="0"/>
                <a:ea typeface="宋体" pitchFamily="2" charset="-122"/>
              </a:rPr>
              <a:t>C.</a:t>
            </a:r>
            <a:r>
              <a:rPr lang="en-US" altLang="zh-CN" sz="2600" dirty="0">
                <a:latin typeface="Arial" pitchFamily="34" charset="0"/>
                <a:ea typeface="宋体" pitchFamily="2" charset="-122"/>
              </a:rPr>
              <a:t> </a:t>
            </a:r>
            <a:r>
              <a:rPr lang="zh-CN" altLang="en-US" sz="2600" dirty="0">
                <a:latin typeface="Arial" pitchFamily="34" charset="0"/>
                <a:ea typeface="宋体" pitchFamily="2" charset="-122"/>
              </a:rPr>
              <a:t>年收入的中位数      </a:t>
            </a:r>
            <a:r>
              <a:rPr lang="en-US" altLang="zh-CN" sz="2600" dirty="0">
                <a:latin typeface="Times New Roman" pitchFamily="18" charset="0"/>
                <a:ea typeface="宋体" pitchFamily="2" charset="-122"/>
              </a:rPr>
              <a:t>D.</a:t>
            </a:r>
            <a:r>
              <a:rPr lang="en-US" altLang="zh-CN" sz="2600" dirty="0">
                <a:latin typeface="Arial" pitchFamily="34" charset="0"/>
                <a:ea typeface="宋体" pitchFamily="2" charset="-122"/>
              </a:rPr>
              <a:t> </a:t>
            </a:r>
            <a:r>
              <a:rPr lang="zh-CN" altLang="en-US" sz="2600" dirty="0">
                <a:latin typeface="Arial" pitchFamily="34" charset="0"/>
                <a:ea typeface="宋体" pitchFamily="2" charset="-122"/>
              </a:rPr>
              <a:t>年收入的平均数和众数</a:t>
            </a:r>
            <a:endParaRPr lang="zh-CN" altLang="en-US" sz="2600" dirty="0">
              <a:latin typeface="Arial" pitchFamily="34" charset="0"/>
              <a:ea typeface="宋体" pitchFamily="2" charset="-122"/>
            </a:endParaRPr>
          </a:p>
        </p:txBody>
      </p:sp>
      <p:sp>
        <p:nvSpPr>
          <p:cNvPr id="25628" name="Text Box 28"/>
          <p:cNvSpPr txBox="1"/>
          <p:nvPr/>
        </p:nvSpPr>
        <p:spPr>
          <a:xfrm>
            <a:off x="4038600" y="2438400"/>
            <a:ext cx="609600" cy="365760"/>
          </a:xfrm>
          <a:prstGeom prst="rect">
            <a:avLst/>
          </a:prstGeom>
          <a:noFill/>
          <a:ln w="9525">
            <a:noFill/>
            <a:miter/>
          </a:ln>
        </p:spPr>
        <p:txBody>
          <a:bodyPr>
            <a:spAutoFit/>
          </a:bodyPr>
          <a:p>
            <a:pPr lvl="0" eaLnBrk="1" hangingPunct="1">
              <a:spcBef>
                <a:spcPct val="50000"/>
              </a:spcBef>
            </a:pPr>
            <a:r>
              <a:rPr lang="en-US" altLang="zh-CN" dirty="0">
                <a:solidFill>
                  <a:srgbClr val="FF0000"/>
                </a:solidFill>
                <a:latin typeface="Times New Roman" pitchFamily="18" charset="0"/>
                <a:ea typeface="宋体" pitchFamily="2" charset="-122"/>
              </a:rPr>
              <a:t>C</a:t>
            </a:r>
            <a:endParaRPr lang="en-US" altLang="zh-CN" dirty="0">
              <a:solidFill>
                <a:srgbClr val="FF0000"/>
              </a:solidFill>
              <a:latin typeface="Times New Roman" pitchFamily="18" charset="0"/>
              <a:ea typeface="宋体" pitchFamily="2" charset="-122"/>
            </a:endParaRPr>
          </a:p>
        </p:txBody>
      </p:sp>
      <p:sp>
        <p:nvSpPr>
          <p:cNvPr id="25629" name="Text Box 29"/>
          <p:cNvSpPr txBox="1"/>
          <p:nvPr/>
        </p:nvSpPr>
        <p:spPr>
          <a:xfrm>
            <a:off x="1752600" y="3886200"/>
            <a:ext cx="8274050" cy="487680"/>
          </a:xfrm>
          <a:prstGeom prst="rect">
            <a:avLst/>
          </a:prstGeom>
          <a:noFill/>
          <a:ln w="9525">
            <a:noFill/>
            <a:miter/>
          </a:ln>
        </p:spPr>
        <p:txBody>
          <a:bodyPr>
            <a:spAutoFit/>
          </a:bodyPr>
          <a:p>
            <a:pPr lvl="0" eaLnBrk="1" hangingPunct="1">
              <a:spcBef>
                <a:spcPct val="50000"/>
              </a:spcBef>
            </a:pPr>
            <a:r>
              <a:rPr lang="en-US" altLang="zh-CN" sz="2600" dirty="0">
                <a:solidFill>
                  <a:srgbClr val="000066"/>
                </a:solidFill>
                <a:latin typeface="黑体" pitchFamily="2" charset="-122"/>
                <a:ea typeface="楷体_GB2312" pitchFamily="49" charset="-122"/>
              </a:rPr>
              <a:t>6</a:t>
            </a:r>
            <a:r>
              <a:rPr lang="zh-CN" altLang="en-US" sz="2600" dirty="0">
                <a:solidFill>
                  <a:srgbClr val="000066"/>
                </a:solidFill>
                <a:latin typeface="黑体" pitchFamily="2" charset="-122"/>
                <a:ea typeface="楷体_GB2312" pitchFamily="49" charset="-122"/>
              </a:rPr>
              <a:t>. 某班在一次数学测试后,成绩统计如下表:</a:t>
            </a:r>
            <a:endParaRPr lang="zh-CN" altLang="en-US" sz="2600" dirty="0">
              <a:solidFill>
                <a:srgbClr val="000066"/>
              </a:solidFill>
              <a:latin typeface="黑体" pitchFamily="2" charset="-122"/>
              <a:ea typeface="楷体_GB2312" pitchFamily="49" charset="-122"/>
            </a:endParaRPr>
          </a:p>
        </p:txBody>
      </p:sp>
      <p:sp>
        <p:nvSpPr>
          <p:cNvPr id="25630" name="Text Box 30"/>
          <p:cNvSpPr txBox="1"/>
          <p:nvPr/>
        </p:nvSpPr>
        <p:spPr>
          <a:xfrm>
            <a:off x="1676400" y="5486400"/>
            <a:ext cx="7345363" cy="487680"/>
          </a:xfrm>
          <a:prstGeom prst="rect">
            <a:avLst/>
          </a:prstGeom>
          <a:noFill/>
          <a:ln w="9525">
            <a:noFill/>
            <a:miter/>
          </a:ln>
        </p:spPr>
        <p:txBody>
          <a:bodyPr>
            <a:spAutoFit/>
          </a:bodyPr>
          <a:p>
            <a:pPr lvl="0" eaLnBrk="1" hangingPunct="1">
              <a:spcBef>
                <a:spcPct val="50000"/>
              </a:spcBef>
            </a:pPr>
            <a:r>
              <a:rPr lang="zh-CN" altLang="en-US" sz="2600" dirty="0">
                <a:solidFill>
                  <a:srgbClr val="000066"/>
                </a:solidFill>
                <a:latin typeface="黑体" pitchFamily="2" charset="-122"/>
                <a:ea typeface="楷体_GB2312" pitchFamily="49" charset="-122"/>
              </a:rPr>
              <a:t>该班这次数学测试的平均成绩是</a:t>
            </a:r>
            <a:r>
              <a:rPr lang="en-US" altLang="zh-CN" sz="2600" dirty="0">
                <a:solidFill>
                  <a:srgbClr val="000066"/>
                </a:solidFill>
                <a:latin typeface="黑体" pitchFamily="2" charset="-122"/>
                <a:ea typeface="楷体_GB2312" pitchFamily="49" charset="-122"/>
              </a:rPr>
              <a:t>:  (      )</a:t>
            </a:r>
            <a:endParaRPr lang="en-US" altLang="zh-CN" sz="2600" dirty="0">
              <a:solidFill>
                <a:srgbClr val="000066"/>
              </a:solidFill>
              <a:latin typeface="黑体" pitchFamily="2" charset="-122"/>
              <a:ea typeface="楷体_GB2312" pitchFamily="49" charset="-122"/>
            </a:endParaRPr>
          </a:p>
        </p:txBody>
      </p:sp>
      <p:graphicFrame>
        <p:nvGraphicFramePr>
          <p:cNvPr id="25631" name="Group 31"/>
          <p:cNvGraphicFramePr>
            <a:graphicFrameLocks noGrp="1"/>
          </p:cNvGraphicFramePr>
          <p:nvPr/>
        </p:nvGraphicFramePr>
        <p:xfrm>
          <a:off x="1752600" y="4419600"/>
          <a:ext cx="8040370" cy="1038225"/>
        </p:xfrm>
        <a:graphic>
          <a:graphicData uri="http://schemas.openxmlformats.org/drawingml/2006/table">
            <a:tbl>
              <a:tblPr/>
              <a:tblGrid>
                <a:gridCol w="1519555"/>
                <a:gridCol w="1158875"/>
                <a:gridCol w="1014095"/>
                <a:gridCol w="1087120"/>
                <a:gridCol w="1087120"/>
                <a:gridCol w="1085850"/>
                <a:gridCol w="1087755"/>
              </a:tblGrid>
              <a:tr h="517525">
                <a:tc>
                  <a:txBody>
                    <a:bodyPr/>
                    <a:lstStyle/>
                    <a:p>
                      <a:pPr marL="0" marR="0" lvl="0" indent="0" algn="ctr" defTabSz="914400" rtl="0" eaLnBrk="1" fontAlgn="base" latinLnBrk="0" hangingPunct="1">
                        <a:spcBef>
                          <a:spcPct val="20000"/>
                        </a:spcBef>
                        <a:spcAft>
                          <a:spcPct val="0"/>
                        </a:spcAft>
                        <a:buClr>
                          <a:schemeClr val="hlink"/>
                        </a:buClr>
                        <a:buSzPct val="70000"/>
                        <a:buFont typeface="Wingdings" pitchFamily="2" charset="2"/>
                        <a:buNone/>
                      </a:pPr>
                      <a:r>
                        <a:rPr kumimoji="0" lang="zh-CN" altLang="en-US" sz="2600" b="1" i="0" u="none" strike="noStrike" cap="none" normalizeH="0" baseline="0" smtClean="0">
                          <a:ln>
                            <a:noFill/>
                          </a:ln>
                          <a:solidFill>
                            <a:srgbClr val="000066"/>
                          </a:solidFill>
                          <a:effectLst/>
                          <a:latin typeface="Arial" pitchFamily="34" charset="0"/>
                          <a:ea typeface="宋体" pitchFamily="2" charset="-122"/>
                        </a:rPr>
                        <a:t>分数</a:t>
                      </a:r>
                      <a:endParaRPr kumimoji="0" lang="zh-CN" altLang="en-US" sz="2600" b="1" i="0" u="none" strike="noStrike" cap="none" normalizeH="0" baseline="0" smtClean="0">
                        <a:ln>
                          <a:noFill/>
                        </a:ln>
                        <a:solidFill>
                          <a:srgbClr val="000066"/>
                        </a:solidFill>
                        <a:effectLst/>
                        <a:latin typeface="Arial" pitchFamily="34" charset="0"/>
                        <a:ea typeface="宋体" pitchFamily="2"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spcBef>
                          <a:spcPct val="20000"/>
                        </a:spcBef>
                        <a:spcAft>
                          <a:spcPct val="0"/>
                        </a:spcAft>
                        <a:buClr>
                          <a:schemeClr val="hlink"/>
                        </a:buClr>
                        <a:buSzPct val="70000"/>
                        <a:buFont typeface="Wingdings" pitchFamily="2" charset="2"/>
                        <a:buNone/>
                      </a:pPr>
                      <a:r>
                        <a:rPr kumimoji="0" lang="en-US" altLang="zh-CN" sz="2600" b="1" i="0" u="none" strike="noStrike" cap="none" normalizeH="0" baseline="0" smtClean="0">
                          <a:ln>
                            <a:noFill/>
                          </a:ln>
                          <a:solidFill>
                            <a:srgbClr val="000066"/>
                          </a:solidFill>
                          <a:effectLst/>
                          <a:latin typeface="Arial" pitchFamily="34" charset="0"/>
                          <a:ea typeface="宋体" pitchFamily="2" charset="-122"/>
                        </a:rPr>
                        <a:t>100</a:t>
                      </a:r>
                      <a:endParaRPr kumimoji="0" lang="en-US" altLang="zh-CN" sz="2600" b="1" i="0" u="none" strike="noStrike" cap="none" normalizeH="0" baseline="0" smtClean="0">
                        <a:ln>
                          <a:noFill/>
                        </a:ln>
                        <a:solidFill>
                          <a:srgbClr val="000066"/>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spcBef>
                          <a:spcPct val="20000"/>
                        </a:spcBef>
                        <a:spcAft>
                          <a:spcPct val="0"/>
                        </a:spcAft>
                        <a:buClr>
                          <a:schemeClr val="hlink"/>
                        </a:buClr>
                        <a:buSzPct val="70000"/>
                        <a:buFont typeface="Wingdings" pitchFamily="2" charset="2"/>
                        <a:buNone/>
                      </a:pPr>
                      <a:r>
                        <a:rPr kumimoji="0" lang="en-US" altLang="zh-CN" sz="2600" b="1" i="0" u="none" strike="noStrike" cap="none" normalizeH="0" baseline="0" smtClean="0">
                          <a:ln>
                            <a:noFill/>
                          </a:ln>
                          <a:solidFill>
                            <a:srgbClr val="000066"/>
                          </a:solidFill>
                          <a:effectLst/>
                          <a:latin typeface="Arial" pitchFamily="34" charset="0"/>
                          <a:ea typeface="宋体" pitchFamily="2" charset="-122"/>
                        </a:rPr>
                        <a:t>90</a:t>
                      </a:r>
                      <a:endParaRPr kumimoji="0" lang="en-US" altLang="zh-CN" sz="2600" b="1" i="0" u="none" strike="noStrike" cap="none" normalizeH="0" baseline="0" smtClean="0">
                        <a:ln>
                          <a:noFill/>
                        </a:ln>
                        <a:solidFill>
                          <a:srgbClr val="000066"/>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spcBef>
                          <a:spcPct val="20000"/>
                        </a:spcBef>
                        <a:spcAft>
                          <a:spcPct val="0"/>
                        </a:spcAft>
                        <a:buClr>
                          <a:schemeClr val="hlink"/>
                        </a:buClr>
                        <a:buSzPct val="70000"/>
                        <a:buFont typeface="Wingdings" pitchFamily="2" charset="2"/>
                        <a:buNone/>
                      </a:pPr>
                      <a:r>
                        <a:rPr kumimoji="0" lang="en-US" altLang="zh-CN" sz="2600" b="1" i="0" u="none" strike="noStrike" cap="none" normalizeH="0" baseline="0" smtClean="0">
                          <a:ln>
                            <a:noFill/>
                          </a:ln>
                          <a:solidFill>
                            <a:srgbClr val="000066"/>
                          </a:solidFill>
                          <a:effectLst/>
                          <a:latin typeface="Arial" pitchFamily="34" charset="0"/>
                          <a:ea typeface="宋体" pitchFamily="2" charset="-122"/>
                        </a:rPr>
                        <a:t>80</a:t>
                      </a:r>
                      <a:endParaRPr kumimoji="0" lang="en-US" altLang="zh-CN" sz="2600" b="1" i="0" u="none" strike="noStrike" cap="none" normalizeH="0" baseline="0" smtClean="0">
                        <a:ln>
                          <a:noFill/>
                        </a:ln>
                        <a:solidFill>
                          <a:srgbClr val="000066"/>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spcBef>
                          <a:spcPct val="20000"/>
                        </a:spcBef>
                        <a:spcAft>
                          <a:spcPct val="0"/>
                        </a:spcAft>
                        <a:buClr>
                          <a:schemeClr val="hlink"/>
                        </a:buClr>
                        <a:buSzPct val="70000"/>
                        <a:buFont typeface="Wingdings" pitchFamily="2" charset="2"/>
                        <a:buNone/>
                      </a:pPr>
                      <a:r>
                        <a:rPr kumimoji="0" lang="en-US" altLang="zh-CN" sz="2600" b="1" i="0" u="none" strike="noStrike" cap="none" normalizeH="0" baseline="0" smtClean="0">
                          <a:ln>
                            <a:noFill/>
                          </a:ln>
                          <a:solidFill>
                            <a:srgbClr val="000066"/>
                          </a:solidFill>
                          <a:effectLst/>
                          <a:latin typeface="Arial" pitchFamily="34" charset="0"/>
                          <a:ea typeface="宋体" pitchFamily="2" charset="-122"/>
                        </a:rPr>
                        <a:t>70</a:t>
                      </a:r>
                      <a:endParaRPr kumimoji="0" lang="en-US" altLang="zh-CN" sz="2600" b="1" i="0" u="none" strike="noStrike" cap="none" normalizeH="0" baseline="0" smtClean="0">
                        <a:ln>
                          <a:noFill/>
                        </a:ln>
                        <a:solidFill>
                          <a:srgbClr val="000066"/>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spcBef>
                          <a:spcPct val="20000"/>
                        </a:spcBef>
                        <a:spcAft>
                          <a:spcPct val="0"/>
                        </a:spcAft>
                        <a:buClr>
                          <a:schemeClr val="hlink"/>
                        </a:buClr>
                        <a:buSzPct val="70000"/>
                        <a:buFont typeface="Wingdings" pitchFamily="2" charset="2"/>
                        <a:buNone/>
                      </a:pPr>
                      <a:r>
                        <a:rPr kumimoji="0" lang="en-US" altLang="zh-CN" sz="2600" b="1" i="0" u="none" strike="noStrike" cap="none" normalizeH="0" baseline="0" smtClean="0">
                          <a:ln>
                            <a:noFill/>
                          </a:ln>
                          <a:solidFill>
                            <a:srgbClr val="000066"/>
                          </a:solidFill>
                          <a:effectLst/>
                          <a:latin typeface="Arial" pitchFamily="34" charset="0"/>
                          <a:ea typeface="宋体" pitchFamily="2" charset="-122"/>
                        </a:rPr>
                        <a:t>60</a:t>
                      </a:r>
                      <a:endParaRPr kumimoji="0" lang="en-US" altLang="zh-CN" sz="2600" b="1" i="0" u="none" strike="noStrike" cap="none" normalizeH="0" baseline="0" smtClean="0">
                        <a:ln>
                          <a:noFill/>
                        </a:ln>
                        <a:solidFill>
                          <a:srgbClr val="000066"/>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spcBef>
                          <a:spcPct val="20000"/>
                        </a:spcBef>
                        <a:spcAft>
                          <a:spcPct val="0"/>
                        </a:spcAft>
                        <a:buClr>
                          <a:schemeClr val="hlink"/>
                        </a:buClr>
                        <a:buSzPct val="70000"/>
                        <a:buFont typeface="Wingdings" pitchFamily="2" charset="2"/>
                        <a:buNone/>
                      </a:pPr>
                      <a:r>
                        <a:rPr kumimoji="0" lang="en-US" altLang="zh-CN" sz="2600" b="1" i="0" u="none" strike="noStrike" cap="none" normalizeH="0" baseline="0" smtClean="0">
                          <a:ln>
                            <a:noFill/>
                          </a:ln>
                          <a:solidFill>
                            <a:srgbClr val="000066"/>
                          </a:solidFill>
                          <a:effectLst/>
                          <a:latin typeface="Arial" pitchFamily="34" charset="0"/>
                          <a:ea typeface="宋体" pitchFamily="2" charset="-122"/>
                        </a:rPr>
                        <a:t>50</a:t>
                      </a:r>
                      <a:endParaRPr kumimoji="0" lang="en-US" altLang="zh-CN" sz="2600" b="1" i="0" u="none" strike="noStrike" cap="none" normalizeH="0" baseline="0" smtClean="0">
                        <a:ln>
                          <a:noFill/>
                        </a:ln>
                        <a:solidFill>
                          <a:srgbClr val="000066"/>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20700">
                <a:tc>
                  <a:txBody>
                    <a:bodyPr/>
                    <a:lstStyle/>
                    <a:p>
                      <a:pPr marL="0" marR="0" lvl="0" indent="0" algn="ctr" defTabSz="914400" rtl="0" eaLnBrk="1" fontAlgn="base" latinLnBrk="0" hangingPunct="1">
                        <a:spcBef>
                          <a:spcPct val="20000"/>
                        </a:spcBef>
                        <a:spcAft>
                          <a:spcPct val="0"/>
                        </a:spcAft>
                        <a:buClr>
                          <a:schemeClr val="hlink"/>
                        </a:buClr>
                        <a:buSzPct val="70000"/>
                        <a:buFont typeface="Wingdings" pitchFamily="2" charset="2"/>
                        <a:buNone/>
                      </a:pPr>
                      <a:r>
                        <a:rPr kumimoji="0" lang="zh-CN" altLang="en-US" sz="2600" b="1" i="0" u="none" strike="noStrike" cap="none" normalizeH="0" baseline="0" smtClean="0">
                          <a:ln>
                            <a:noFill/>
                          </a:ln>
                          <a:solidFill>
                            <a:srgbClr val="000066"/>
                          </a:solidFill>
                          <a:effectLst/>
                          <a:latin typeface="Arial" pitchFamily="34" charset="0"/>
                          <a:ea typeface="宋体" pitchFamily="2" charset="-122"/>
                        </a:rPr>
                        <a:t>人数</a:t>
                      </a:r>
                      <a:endParaRPr kumimoji="0" lang="zh-CN" altLang="en-US" sz="2600" b="1" i="0" u="none" strike="noStrike" cap="none" normalizeH="0" baseline="0" smtClean="0">
                        <a:ln>
                          <a:noFill/>
                        </a:ln>
                        <a:solidFill>
                          <a:srgbClr val="000066"/>
                        </a:solidFill>
                        <a:effectLst/>
                        <a:latin typeface="Arial" pitchFamily="34" charset="0"/>
                        <a:ea typeface="宋体" pitchFamily="2"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spcBef>
                          <a:spcPct val="20000"/>
                        </a:spcBef>
                        <a:spcAft>
                          <a:spcPct val="0"/>
                        </a:spcAft>
                        <a:buClr>
                          <a:schemeClr val="hlink"/>
                        </a:buClr>
                        <a:buSzPct val="70000"/>
                        <a:buFont typeface="Wingdings" pitchFamily="2" charset="2"/>
                        <a:buNone/>
                      </a:pPr>
                      <a:r>
                        <a:rPr kumimoji="0" lang="en-US" altLang="zh-CN" sz="2600" b="1" i="0" u="none" strike="noStrike" cap="none" normalizeH="0" baseline="0" smtClean="0">
                          <a:ln>
                            <a:noFill/>
                          </a:ln>
                          <a:solidFill>
                            <a:srgbClr val="000066"/>
                          </a:solidFill>
                          <a:effectLst/>
                          <a:latin typeface="Arial" pitchFamily="34" charset="0"/>
                          <a:ea typeface="宋体" pitchFamily="2" charset="-122"/>
                        </a:rPr>
                        <a:t>7</a:t>
                      </a:r>
                      <a:endParaRPr kumimoji="0" lang="en-US" altLang="zh-CN" sz="2600" b="1" i="0" u="none" strike="noStrike" cap="none" normalizeH="0" baseline="0" smtClean="0">
                        <a:ln>
                          <a:noFill/>
                        </a:ln>
                        <a:solidFill>
                          <a:srgbClr val="000066"/>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spcBef>
                          <a:spcPct val="20000"/>
                        </a:spcBef>
                        <a:spcAft>
                          <a:spcPct val="0"/>
                        </a:spcAft>
                        <a:buClr>
                          <a:schemeClr val="hlink"/>
                        </a:buClr>
                        <a:buSzPct val="70000"/>
                        <a:buFont typeface="Wingdings" pitchFamily="2" charset="2"/>
                        <a:buNone/>
                      </a:pPr>
                      <a:r>
                        <a:rPr kumimoji="0" lang="en-US" altLang="zh-CN" sz="2600" b="1" i="0" u="none" strike="noStrike" cap="none" normalizeH="0" baseline="0" smtClean="0">
                          <a:ln>
                            <a:noFill/>
                          </a:ln>
                          <a:solidFill>
                            <a:srgbClr val="000066"/>
                          </a:solidFill>
                          <a:effectLst/>
                          <a:latin typeface="Arial" pitchFamily="34" charset="0"/>
                          <a:ea typeface="宋体" pitchFamily="2" charset="-122"/>
                        </a:rPr>
                        <a:t>14</a:t>
                      </a:r>
                      <a:endParaRPr kumimoji="0" lang="en-US" altLang="zh-CN" sz="2600" b="1" i="0" u="none" strike="noStrike" cap="none" normalizeH="0" baseline="0" smtClean="0">
                        <a:ln>
                          <a:noFill/>
                        </a:ln>
                        <a:solidFill>
                          <a:srgbClr val="000066"/>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spcBef>
                          <a:spcPct val="20000"/>
                        </a:spcBef>
                        <a:spcAft>
                          <a:spcPct val="0"/>
                        </a:spcAft>
                        <a:buClr>
                          <a:schemeClr val="hlink"/>
                        </a:buClr>
                        <a:buSzPct val="70000"/>
                        <a:buFont typeface="Wingdings" pitchFamily="2" charset="2"/>
                        <a:buNone/>
                      </a:pPr>
                      <a:r>
                        <a:rPr kumimoji="0" lang="en-US" altLang="zh-CN" sz="2600" b="1" i="0" u="none" strike="noStrike" cap="none" normalizeH="0" baseline="0" smtClean="0">
                          <a:ln>
                            <a:noFill/>
                          </a:ln>
                          <a:solidFill>
                            <a:srgbClr val="000066"/>
                          </a:solidFill>
                          <a:effectLst/>
                          <a:latin typeface="Arial" pitchFamily="34" charset="0"/>
                          <a:ea typeface="宋体" pitchFamily="2" charset="-122"/>
                        </a:rPr>
                        <a:t>17</a:t>
                      </a:r>
                      <a:endParaRPr kumimoji="0" lang="en-US" altLang="zh-CN" sz="2600" b="1" i="0" u="none" strike="noStrike" cap="none" normalizeH="0" baseline="0" smtClean="0">
                        <a:ln>
                          <a:noFill/>
                        </a:ln>
                        <a:solidFill>
                          <a:srgbClr val="000066"/>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spcBef>
                          <a:spcPct val="20000"/>
                        </a:spcBef>
                        <a:spcAft>
                          <a:spcPct val="0"/>
                        </a:spcAft>
                        <a:buClr>
                          <a:schemeClr val="hlink"/>
                        </a:buClr>
                        <a:buSzPct val="70000"/>
                        <a:buFont typeface="Wingdings" pitchFamily="2" charset="2"/>
                        <a:buNone/>
                      </a:pPr>
                      <a:r>
                        <a:rPr kumimoji="0" lang="en-US" altLang="zh-CN" sz="2600" b="1" i="0" u="none" strike="noStrike" cap="none" normalizeH="0" baseline="0" smtClean="0">
                          <a:ln>
                            <a:noFill/>
                          </a:ln>
                          <a:solidFill>
                            <a:srgbClr val="000066"/>
                          </a:solidFill>
                          <a:effectLst/>
                          <a:latin typeface="Arial" pitchFamily="34" charset="0"/>
                          <a:ea typeface="宋体" pitchFamily="2" charset="-122"/>
                        </a:rPr>
                        <a:t>8</a:t>
                      </a:r>
                      <a:endParaRPr kumimoji="0" lang="en-US" altLang="zh-CN" sz="2600" b="1" i="0" u="none" strike="noStrike" cap="none" normalizeH="0" baseline="0" smtClean="0">
                        <a:ln>
                          <a:noFill/>
                        </a:ln>
                        <a:solidFill>
                          <a:srgbClr val="000066"/>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spcBef>
                          <a:spcPct val="20000"/>
                        </a:spcBef>
                        <a:spcAft>
                          <a:spcPct val="0"/>
                        </a:spcAft>
                        <a:buClr>
                          <a:schemeClr val="hlink"/>
                        </a:buClr>
                        <a:buSzPct val="70000"/>
                        <a:buFont typeface="Wingdings" pitchFamily="2" charset="2"/>
                        <a:buNone/>
                      </a:pPr>
                      <a:r>
                        <a:rPr kumimoji="0" lang="en-US" altLang="zh-CN" sz="2600" b="1" i="0" u="none" strike="noStrike" cap="none" normalizeH="0" baseline="0" smtClean="0">
                          <a:ln>
                            <a:noFill/>
                          </a:ln>
                          <a:solidFill>
                            <a:srgbClr val="000066"/>
                          </a:solidFill>
                          <a:effectLst/>
                          <a:latin typeface="Arial" pitchFamily="34" charset="0"/>
                          <a:ea typeface="宋体" pitchFamily="2" charset="-122"/>
                        </a:rPr>
                        <a:t>2</a:t>
                      </a:r>
                      <a:endParaRPr kumimoji="0" lang="en-US" altLang="zh-CN" sz="2600" b="1" i="0" u="none" strike="noStrike" cap="none" normalizeH="0" baseline="0" smtClean="0">
                        <a:ln>
                          <a:noFill/>
                        </a:ln>
                        <a:solidFill>
                          <a:srgbClr val="000066"/>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spcBef>
                          <a:spcPct val="20000"/>
                        </a:spcBef>
                        <a:spcAft>
                          <a:spcPct val="0"/>
                        </a:spcAft>
                        <a:buClr>
                          <a:schemeClr val="hlink"/>
                        </a:buClr>
                        <a:buSzPct val="70000"/>
                        <a:buFont typeface="Wingdings" pitchFamily="2" charset="2"/>
                        <a:buNone/>
                      </a:pPr>
                      <a:r>
                        <a:rPr kumimoji="0" lang="en-US" altLang="zh-CN" sz="2600" b="1" i="0" u="none" strike="noStrike" cap="none" normalizeH="0" baseline="0" smtClean="0">
                          <a:ln>
                            <a:noFill/>
                          </a:ln>
                          <a:solidFill>
                            <a:srgbClr val="000066"/>
                          </a:solidFill>
                          <a:effectLst/>
                          <a:latin typeface="Arial" pitchFamily="34" charset="0"/>
                          <a:ea typeface="宋体" pitchFamily="2" charset="-122"/>
                        </a:rPr>
                        <a:t>2</a:t>
                      </a:r>
                      <a:endParaRPr kumimoji="0" lang="en-US" altLang="zh-CN" sz="2600" b="1" i="0" u="none" strike="noStrike" cap="none" normalizeH="0" baseline="0" smtClean="0">
                        <a:ln>
                          <a:noFill/>
                        </a:ln>
                        <a:solidFill>
                          <a:srgbClr val="000066"/>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5657" name="Text Box 57"/>
          <p:cNvSpPr txBox="1"/>
          <p:nvPr/>
        </p:nvSpPr>
        <p:spPr>
          <a:xfrm>
            <a:off x="1676400" y="6019800"/>
            <a:ext cx="8542338" cy="487680"/>
          </a:xfrm>
          <a:prstGeom prst="rect">
            <a:avLst/>
          </a:prstGeom>
          <a:noFill/>
          <a:ln w="9525">
            <a:noFill/>
            <a:miter/>
          </a:ln>
        </p:spPr>
        <p:txBody>
          <a:bodyPr>
            <a:spAutoFit/>
          </a:bodyPr>
          <a:p>
            <a:pPr lvl="0" eaLnBrk="1" hangingPunct="1">
              <a:spcBef>
                <a:spcPct val="50000"/>
              </a:spcBef>
            </a:pPr>
            <a:r>
              <a:rPr lang="en-US" altLang="zh-CN" sz="2600" dirty="0">
                <a:solidFill>
                  <a:srgbClr val="000066"/>
                </a:solidFill>
                <a:latin typeface="Times New Roman" pitchFamily="18" charset="0"/>
                <a:ea typeface="楷体_GB2312" pitchFamily="49" charset="-122"/>
              </a:rPr>
              <a:t>A.</a:t>
            </a:r>
            <a:r>
              <a:rPr lang="en-US" altLang="zh-CN" sz="2600" dirty="0">
                <a:solidFill>
                  <a:srgbClr val="000066"/>
                </a:solidFill>
                <a:latin typeface="黑体" pitchFamily="2" charset="-122"/>
                <a:ea typeface="楷体_GB2312" pitchFamily="49" charset="-122"/>
              </a:rPr>
              <a:t> 82</a:t>
            </a:r>
            <a:r>
              <a:rPr lang="zh-CN" altLang="en-US" sz="2600" dirty="0">
                <a:solidFill>
                  <a:srgbClr val="000066"/>
                </a:solidFill>
                <a:latin typeface="黑体" pitchFamily="2" charset="-122"/>
                <a:ea typeface="楷体_GB2312" pitchFamily="49" charset="-122"/>
              </a:rPr>
              <a:t>分    </a:t>
            </a:r>
            <a:r>
              <a:rPr lang="zh-CN" altLang="en-US" sz="2600" dirty="0">
                <a:solidFill>
                  <a:srgbClr val="000066"/>
                </a:solidFill>
                <a:latin typeface="Times New Roman" pitchFamily="18" charset="0"/>
                <a:ea typeface="楷体_GB2312" pitchFamily="49" charset="-122"/>
              </a:rPr>
              <a:t> </a:t>
            </a:r>
            <a:r>
              <a:rPr lang="en-US" altLang="zh-CN" sz="2600" dirty="0">
                <a:solidFill>
                  <a:srgbClr val="000066"/>
                </a:solidFill>
                <a:latin typeface="Times New Roman" pitchFamily="18" charset="0"/>
                <a:ea typeface="楷体_GB2312" pitchFamily="49" charset="-122"/>
              </a:rPr>
              <a:t>B.</a:t>
            </a:r>
            <a:r>
              <a:rPr lang="en-US" altLang="zh-CN" sz="2600" dirty="0">
                <a:solidFill>
                  <a:srgbClr val="000066"/>
                </a:solidFill>
                <a:latin typeface="黑体" pitchFamily="2" charset="-122"/>
                <a:ea typeface="楷体_GB2312" pitchFamily="49" charset="-122"/>
              </a:rPr>
              <a:t>75 </a:t>
            </a:r>
            <a:r>
              <a:rPr lang="zh-CN" altLang="en-US" sz="2600" dirty="0">
                <a:solidFill>
                  <a:srgbClr val="000066"/>
                </a:solidFill>
                <a:latin typeface="黑体" pitchFamily="2" charset="-122"/>
                <a:ea typeface="楷体_GB2312" pitchFamily="49" charset="-122"/>
              </a:rPr>
              <a:t>分       </a:t>
            </a:r>
            <a:r>
              <a:rPr lang="en-US" altLang="zh-CN" sz="2600" dirty="0">
                <a:solidFill>
                  <a:srgbClr val="000066"/>
                </a:solidFill>
                <a:latin typeface="Times New Roman" pitchFamily="18" charset="0"/>
                <a:ea typeface="楷体_GB2312" pitchFamily="49" charset="-122"/>
              </a:rPr>
              <a:t>C.</a:t>
            </a:r>
            <a:r>
              <a:rPr lang="en-US" altLang="zh-CN" sz="2600" dirty="0">
                <a:solidFill>
                  <a:srgbClr val="000066"/>
                </a:solidFill>
                <a:latin typeface="黑体" pitchFamily="2" charset="-122"/>
                <a:ea typeface="楷体_GB2312" pitchFamily="49" charset="-122"/>
              </a:rPr>
              <a:t>65 </a:t>
            </a:r>
            <a:r>
              <a:rPr lang="zh-CN" altLang="en-US" sz="2600" dirty="0">
                <a:solidFill>
                  <a:srgbClr val="000066"/>
                </a:solidFill>
                <a:latin typeface="黑体" pitchFamily="2" charset="-122"/>
                <a:ea typeface="楷体_GB2312" pitchFamily="49" charset="-122"/>
              </a:rPr>
              <a:t>分      </a:t>
            </a:r>
            <a:r>
              <a:rPr lang="en-US" altLang="zh-CN" sz="2600" dirty="0">
                <a:solidFill>
                  <a:srgbClr val="000066"/>
                </a:solidFill>
                <a:latin typeface="Times New Roman" pitchFamily="18" charset="0"/>
                <a:ea typeface="楷体_GB2312" pitchFamily="49" charset="-122"/>
              </a:rPr>
              <a:t>D.</a:t>
            </a:r>
            <a:r>
              <a:rPr lang="en-US" altLang="zh-CN" sz="2600" dirty="0">
                <a:solidFill>
                  <a:srgbClr val="000066"/>
                </a:solidFill>
                <a:latin typeface="黑体" pitchFamily="2" charset="-122"/>
                <a:ea typeface="楷体_GB2312" pitchFamily="49" charset="-122"/>
              </a:rPr>
              <a:t>62</a:t>
            </a:r>
            <a:r>
              <a:rPr lang="zh-CN" altLang="en-US" sz="2600" dirty="0">
                <a:solidFill>
                  <a:srgbClr val="000066"/>
                </a:solidFill>
                <a:latin typeface="黑体" pitchFamily="2" charset="-122"/>
                <a:ea typeface="楷体_GB2312" pitchFamily="49" charset="-122"/>
              </a:rPr>
              <a:t>分</a:t>
            </a:r>
            <a:endParaRPr lang="zh-CN" altLang="en-US" sz="2600" dirty="0">
              <a:solidFill>
                <a:srgbClr val="000066"/>
              </a:solidFill>
              <a:latin typeface="黑体" pitchFamily="2" charset="-122"/>
              <a:ea typeface="楷体_GB2312" pitchFamily="49" charset="-122"/>
            </a:endParaRPr>
          </a:p>
        </p:txBody>
      </p:sp>
      <p:sp>
        <p:nvSpPr>
          <p:cNvPr id="25658" name="Text Box 58"/>
          <p:cNvSpPr txBox="1"/>
          <p:nvPr/>
        </p:nvSpPr>
        <p:spPr>
          <a:xfrm>
            <a:off x="7315200" y="5486400"/>
            <a:ext cx="609600" cy="365760"/>
          </a:xfrm>
          <a:prstGeom prst="rect">
            <a:avLst/>
          </a:prstGeom>
          <a:noFill/>
          <a:ln w="9525">
            <a:noFill/>
            <a:miter/>
          </a:ln>
        </p:spPr>
        <p:txBody>
          <a:bodyPr>
            <a:spAutoFit/>
          </a:bodyPr>
          <a:p>
            <a:pPr lvl="0" eaLnBrk="1" hangingPunct="1">
              <a:spcBef>
                <a:spcPct val="50000"/>
              </a:spcBef>
            </a:pPr>
            <a:r>
              <a:rPr lang="en-US" altLang="zh-CN" dirty="0">
                <a:solidFill>
                  <a:srgbClr val="FF0000"/>
                </a:solidFill>
                <a:latin typeface="Times New Roman" pitchFamily="18" charset="0"/>
                <a:ea typeface="宋体" pitchFamily="2" charset="-122"/>
              </a:rPr>
              <a:t>A</a:t>
            </a:r>
            <a:endParaRPr lang="en-US" altLang="zh-CN" dirty="0">
              <a:solidFill>
                <a:srgbClr val="FF0000"/>
              </a:solidFill>
              <a:latin typeface="Times New Roman" pitchFamily="18" charset="0"/>
              <a:ea typeface="宋体"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1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5625"/>
                                        </p:tgtEl>
                                        <p:attrNameLst>
                                          <p:attrName>style.visibility</p:attrName>
                                        </p:attrNameLst>
                                      </p:cBhvr>
                                      <p:to>
                                        <p:strVal val="visible"/>
                                      </p:to>
                                    </p:set>
                                    <p:anim calcmode="lin" valueType="num">
                                      <p:cBhvr additive="base">
                                        <p:cTn id="12" dur="500" fill="hold"/>
                                        <p:tgtEl>
                                          <p:spTgt spid="25625"/>
                                        </p:tgtEl>
                                        <p:attrNameLst>
                                          <p:attrName>ppt_x</p:attrName>
                                        </p:attrNameLst>
                                      </p:cBhvr>
                                      <p:tavLst>
                                        <p:tav tm="0">
                                          <p:val>
                                            <p:strVal val="#ppt_x"/>
                                          </p:val>
                                        </p:tav>
                                        <p:tav tm="100000">
                                          <p:val>
                                            <p:strVal val="#ppt_x"/>
                                          </p:val>
                                        </p:tav>
                                      </p:tavLst>
                                    </p:anim>
                                    <p:anim calcmode="lin" valueType="num">
                                      <p:cBhvr additive="base">
                                        <p:cTn id="13" dur="500" fill="hold"/>
                                        <p:tgtEl>
                                          <p:spTgt spid="25625"/>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grpId="0" nodeType="clickEffect">
                                  <p:stCondLst>
                                    <p:cond delay="0"/>
                                  </p:stCondLst>
                                  <p:childTnLst>
                                    <p:set>
                                      <p:cBhvr>
                                        <p:cTn id="17" dur="1" fill="hold">
                                          <p:stCondLst>
                                            <p:cond delay="0"/>
                                          </p:stCondLst>
                                        </p:cTn>
                                        <p:tgtEl>
                                          <p:spTgt spid="25626"/>
                                        </p:tgtEl>
                                        <p:attrNameLst>
                                          <p:attrName>style.visibility</p:attrName>
                                        </p:attrNameLst>
                                      </p:cBhvr>
                                      <p:to>
                                        <p:strVal val="visible"/>
                                      </p:to>
                                    </p:set>
                                    <p:animEffect transition="in" filter="dissolve">
                                      <p:cBhvr>
                                        <p:cTn id="18" dur="500"/>
                                        <p:tgtEl>
                                          <p:spTgt spid="25626"/>
                                        </p:tgtEl>
                                      </p:cBhvr>
                                    </p:animEffect>
                                  </p:childTnLst>
                                </p:cTn>
                              </p:par>
                              <p:par>
                                <p:cTn id="19" presetID="9" presetClass="entr" presetSubtype="0" fill="hold" grpId="0" nodeType="withEffect">
                                  <p:stCondLst>
                                    <p:cond delay="0"/>
                                  </p:stCondLst>
                                  <p:childTnLst>
                                    <p:set>
                                      <p:cBhvr>
                                        <p:cTn id="20" dur="1" fill="hold">
                                          <p:stCondLst>
                                            <p:cond delay="0"/>
                                          </p:stCondLst>
                                        </p:cTn>
                                        <p:tgtEl>
                                          <p:spTgt spid="25627"/>
                                        </p:tgtEl>
                                        <p:attrNameLst>
                                          <p:attrName>style.visibility</p:attrName>
                                        </p:attrNameLst>
                                      </p:cBhvr>
                                      <p:to>
                                        <p:strVal val="visible"/>
                                      </p:to>
                                    </p:set>
                                    <p:animEffect transition="in" filter="dissolve">
                                      <p:cBhvr>
                                        <p:cTn id="21" dur="500"/>
                                        <p:tgtEl>
                                          <p:spTgt spid="25627"/>
                                        </p:tgtEl>
                                      </p:cBhvr>
                                    </p:animEffect>
                                  </p:childTnLst>
                                </p:cTn>
                              </p:par>
                            </p:childTnLst>
                          </p:cTn>
                        </p:par>
                      </p:childTnLst>
                    </p:cTn>
                  </p:par>
                  <p:par>
                    <p:cTn id="22" fill="hold">
                      <p:stCondLst>
                        <p:cond delay="indefinite"/>
                      </p:stCondLst>
                      <p:childTnLst>
                        <p:par>
                          <p:cTn id="23" fill="hold">
                            <p:stCondLst>
                              <p:cond delay="0"/>
                            </p:stCondLst>
                            <p:childTnLst>
                              <p:par>
                                <p:cTn id="24" presetID="3" presetClass="entr" presetSubtype="10" fill="hold" grpId="0" nodeType="clickEffect">
                                  <p:stCondLst>
                                    <p:cond delay="0"/>
                                  </p:stCondLst>
                                  <p:childTnLst>
                                    <p:set>
                                      <p:cBhvr>
                                        <p:cTn id="25" dur="1" fill="hold">
                                          <p:stCondLst>
                                            <p:cond delay="0"/>
                                          </p:stCondLst>
                                        </p:cTn>
                                        <p:tgtEl>
                                          <p:spTgt spid="25628"/>
                                        </p:tgtEl>
                                        <p:attrNameLst>
                                          <p:attrName>style.visibility</p:attrName>
                                        </p:attrNameLst>
                                      </p:cBhvr>
                                      <p:to>
                                        <p:strVal val="visible"/>
                                      </p:to>
                                    </p:set>
                                    <p:animEffect transition="in" filter="blinds(horizontal)">
                                      <p:cBhvr>
                                        <p:cTn id="26" dur="500"/>
                                        <p:tgtEl>
                                          <p:spTgt spid="25628"/>
                                        </p:tgtEl>
                                      </p:cBhvr>
                                    </p:animEffect>
                                  </p:childTnLst>
                                </p:cTn>
                              </p:par>
                            </p:childTnLst>
                          </p:cTn>
                        </p:par>
                      </p:childTnLst>
                    </p:cTn>
                  </p:par>
                  <p:par>
                    <p:cTn id="27" fill="hold">
                      <p:stCondLst>
                        <p:cond delay="indefinite"/>
                      </p:stCondLst>
                      <p:childTnLst>
                        <p:par>
                          <p:cTn id="28" fill="hold">
                            <p:stCondLst>
                              <p:cond delay="0"/>
                            </p:stCondLst>
                            <p:childTnLst>
                              <p:par>
                                <p:cTn id="29" presetID="53" presetClass="entr" presetSubtype="0" fill="hold" grpId="0" nodeType="clickEffect">
                                  <p:stCondLst>
                                    <p:cond delay="0"/>
                                  </p:stCondLst>
                                  <p:childTnLst>
                                    <p:set>
                                      <p:cBhvr>
                                        <p:cTn id="30" dur="1" fill="hold">
                                          <p:stCondLst>
                                            <p:cond delay="0"/>
                                          </p:stCondLst>
                                        </p:cTn>
                                        <p:tgtEl>
                                          <p:spTgt spid="25629"/>
                                        </p:tgtEl>
                                        <p:attrNameLst>
                                          <p:attrName>style.visibility</p:attrName>
                                        </p:attrNameLst>
                                      </p:cBhvr>
                                      <p:to>
                                        <p:strVal val="visible"/>
                                      </p:to>
                                    </p:set>
                                    <p:anim calcmode="lin" valueType="num">
                                      <p:cBhvr>
                                        <p:cTn id="31" dur="500" fill="hold"/>
                                        <p:tgtEl>
                                          <p:spTgt spid="25629"/>
                                        </p:tgtEl>
                                        <p:attrNameLst>
                                          <p:attrName>ppt_w</p:attrName>
                                        </p:attrNameLst>
                                      </p:cBhvr>
                                      <p:tavLst>
                                        <p:tav tm="0">
                                          <p:val>
                                            <p:fltVal val="0.000000"/>
                                          </p:val>
                                        </p:tav>
                                        <p:tav tm="100000">
                                          <p:val>
                                            <p:strVal val="#ppt_w"/>
                                          </p:val>
                                        </p:tav>
                                      </p:tavLst>
                                    </p:anim>
                                    <p:anim calcmode="lin" valueType="num">
                                      <p:cBhvr>
                                        <p:cTn id="32" dur="500" fill="hold"/>
                                        <p:tgtEl>
                                          <p:spTgt spid="25629"/>
                                        </p:tgtEl>
                                        <p:attrNameLst>
                                          <p:attrName>ppt_h</p:attrName>
                                        </p:attrNameLst>
                                      </p:cBhvr>
                                      <p:tavLst>
                                        <p:tav tm="0">
                                          <p:val>
                                            <p:fltVal val="0.000000"/>
                                          </p:val>
                                        </p:tav>
                                        <p:tav tm="100000">
                                          <p:val>
                                            <p:strVal val="#ppt_h"/>
                                          </p:val>
                                        </p:tav>
                                      </p:tavLst>
                                    </p:anim>
                                    <p:animEffect transition="in" filter="fade">
                                      <p:cBhvr>
                                        <p:cTn id="33" dur="500"/>
                                        <p:tgtEl>
                                          <p:spTgt spid="25629"/>
                                        </p:tgtEl>
                                      </p:cBhvr>
                                    </p:animEffect>
                                  </p:childTnLst>
                                </p:cTn>
                              </p:par>
                              <p:par>
                                <p:cTn id="34" presetID="53" presetClass="entr" presetSubtype="0" fill="hold" grpId="0" nodeType="withEffect">
                                  <p:stCondLst>
                                    <p:cond delay="0"/>
                                  </p:stCondLst>
                                  <p:childTnLst>
                                    <p:set>
                                      <p:cBhvr>
                                        <p:cTn id="35" dur="1" fill="hold">
                                          <p:stCondLst>
                                            <p:cond delay="0"/>
                                          </p:stCondLst>
                                        </p:cTn>
                                        <p:tgtEl>
                                          <p:spTgt spid="25630"/>
                                        </p:tgtEl>
                                        <p:attrNameLst>
                                          <p:attrName>style.visibility</p:attrName>
                                        </p:attrNameLst>
                                      </p:cBhvr>
                                      <p:to>
                                        <p:strVal val="visible"/>
                                      </p:to>
                                    </p:set>
                                    <p:anim calcmode="lin" valueType="num">
                                      <p:cBhvr>
                                        <p:cTn id="36" dur="500" fill="hold"/>
                                        <p:tgtEl>
                                          <p:spTgt spid="25630"/>
                                        </p:tgtEl>
                                        <p:attrNameLst>
                                          <p:attrName>ppt_w</p:attrName>
                                        </p:attrNameLst>
                                      </p:cBhvr>
                                      <p:tavLst>
                                        <p:tav tm="0">
                                          <p:val>
                                            <p:fltVal val="0.000000"/>
                                          </p:val>
                                        </p:tav>
                                        <p:tav tm="100000">
                                          <p:val>
                                            <p:strVal val="#ppt_w"/>
                                          </p:val>
                                        </p:tav>
                                      </p:tavLst>
                                    </p:anim>
                                    <p:anim calcmode="lin" valueType="num">
                                      <p:cBhvr>
                                        <p:cTn id="37" dur="500" fill="hold"/>
                                        <p:tgtEl>
                                          <p:spTgt spid="25630"/>
                                        </p:tgtEl>
                                        <p:attrNameLst>
                                          <p:attrName>ppt_h</p:attrName>
                                        </p:attrNameLst>
                                      </p:cBhvr>
                                      <p:tavLst>
                                        <p:tav tm="0">
                                          <p:val>
                                            <p:fltVal val="0.000000"/>
                                          </p:val>
                                        </p:tav>
                                        <p:tav tm="100000">
                                          <p:val>
                                            <p:strVal val="#ppt_h"/>
                                          </p:val>
                                        </p:tav>
                                      </p:tavLst>
                                    </p:anim>
                                    <p:animEffect transition="in" filter="fade">
                                      <p:cBhvr>
                                        <p:cTn id="38" dur="500"/>
                                        <p:tgtEl>
                                          <p:spTgt spid="25630"/>
                                        </p:tgtEl>
                                      </p:cBhvr>
                                    </p:animEffect>
                                  </p:childTnLst>
                                </p:cTn>
                              </p:par>
                              <p:par>
                                <p:cTn id="39" presetID="53" presetClass="entr" presetSubtype="0" fill="hold" nodeType="withEffect">
                                  <p:stCondLst>
                                    <p:cond delay="0"/>
                                  </p:stCondLst>
                                  <p:childTnLst>
                                    <p:set>
                                      <p:cBhvr>
                                        <p:cTn id="40" dur="1" fill="hold">
                                          <p:stCondLst>
                                            <p:cond delay="0"/>
                                          </p:stCondLst>
                                        </p:cTn>
                                        <p:tgtEl>
                                          <p:spTgt spid="25631"/>
                                        </p:tgtEl>
                                        <p:attrNameLst>
                                          <p:attrName>style.visibility</p:attrName>
                                        </p:attrNameLst>
                                      </p:cBhvr>
                                      <p:to>
                                        <p:strVal val="visible"/>
                                      </p:to>
                                    </p:set>
                                    <p:anim calcmode="lin" valueType="num">
                                      <p:cBhvr>
                                        <p:cTn id="41" dur="500" fill="hold"/>
                                        <p:tgtEl>
                                          <p:spTgt spid="25631"/>
                                        </p:tgtEl>
                                        <p:attrNameLst>
                                          <p:attrName>ppt_w</p:attrName>
                                        </p:attrNameLst>
                                      </p:cBhvr>
                                      <p:tavLst>
                                        <p:tav tm="0">
                                          <p:val>
                                            <p:fltVal val="0.000000"/>
                                          </p:val>
                                        </p:tav>
                                        <p:tav tm="100000">
                                          <p:val>
                                            <p:strVal val="#ppt_w"/>
                                          </p:val>
                                        </p:tav>
                                      </p:tavLst>
                                    </p:anim>
                                    <p:anim calcmode="lin" valueType="num">
                                      <p:cBhvr>
                                        <p:cTn id="42" dur="500" fill="hold"/>
                                        <p:tgtEl>
                                          <p:spTgt spid="25631"/>
                                        </p:tgtEl>
                                        <p:attrNameLst>
                                          <p:attrName>ppt_h</p:attrName>
                                        </p:attrNameLst>
                                      </p:cBhvr>
                                      <p:tavLst>
                                        <p:tav tm="0">
                                          <p:val>
                                            <p:fltVal val="0.000000"/>
                                          </p:val>
                                        </p:tav>
                                        <p:tav tm="100000">
                                          <p:val>
                                            <p:strVal val="#ppt_h"/>
                                          </p:val>
                                        </p:tav>
                                      </p:tavLst>
                                    </p:anim>
                                    <p:animEffect transition="in" filter="fade">
                                      <p:cBhvr>
                                        <p:cTn id="43" dur="500"/>
                                        <p:tgtEl>
                                          <p:spTgt spid="25631"/>
                                        </p:tgtEl>
                                      </p:cBhvr>
                                    </p:animEffect>
                                  </p:childTnLst>
                                </p:cTn>
                              </p:par>
                              <p:par>
                                <p:cTn id="44" presetID="53" presetClass="entr" presetSubtype="0" fill="hold" grpId="0" nodeType="withEffect">
                                  <p:stCondLst>
                                    <p:cond delay="0"/>
                                  </p:stCondLst>
                                  <p:childTnLst>
                                    <p:set>
                                      <p:cBhvr>
                                        <p:cTn id="45" dur="1" fill="hold">
                                          <p:stCondLst>
                                            <p:cond delay="0"/>
                                          </p:stCondLst>
                                        </p:cTn>
                                        <p:tgtEl>
                                          <p:spTgt spid="25657"/>
                                        </p:tgtEl>
                                        <p:attrNameLst>
                                          <p:attrName>style.visibility</p:attrName>
                                        </p:attrNameLst>
                                      </p:cBhvr>
                                      <p:to>
                                        <p:strVal val="visible"/>
                                      </p:to>
                                    </p:set>
                                    <p:anim calcmode="lin" valueType="num">
                                      <p:cBhvr>
                                        <p:cTn id="46" dur="500" fill="hold"/>
                                        <p:tgtEl>
                                          <p:spTgt spid="25657"/>
                                        </p:tgtEl>
                                        <p:attrNameLst>
                                          <p:attrName>ppt_w</p:attrName>
                                        </p:attrNameLst>
                                      </p:cBhvr>
                                      <p:tavLst>
                                        <p:tav tm="0">
                                          <p:val>
                                            <p:fltVal val="0.000000"/>
                                          </p:val>
                                        </p:tav>
                                        <p:tav tm="100000">
                                          <p:val>
                                            <p:strVal val="#ppt_w"/>
                                          </p:val>
                                        </p:tav>
                                      </p:tavLst>
                                    </p:anim>
                                    <p:anim calcmode="lin" valueType="num">
                                      <p:cBhvr>
                                        <p:cTn id="47" dur="500" fill="hold"/>
                                        <p:tgtEl>
                                          <p:spTgt spid="25657"/>
                                        </p:tgtEl>
                                        <p:attrNameLst>
                                          <p:attrName>ppt_h</p:attrName>
                                        </p:attrNameLst>
                                      </p:cBhvr>
                                      <p:tavLst>
                                        <p:tav tm="0">
                                          <p:val>
                                            <p:fltVal val="0.000000"/>
                                          </p:val>
                                        </p:tav>
                                        <p:tav tm="100000">
                                          <p:val>
                                            <p:strVal val="#ppt_h"/>
                                          </p:val>
                                        </p:tav>
                                      </p:tavLst>
                                    </p:anim>
                                    <p:animEffect transition="in" filter="fade">
                                      <p:cBhvr>
                                        <p:cTn id="48" dur="500"/>
                                        <p:tgtEl>
                                          <p:spTgt spid="25657"/>
                                        </p:tgtEl>
                                      </p:cBhvr>
                                    </p:animEffect>
                                  </p:childTnLst>
                                </p:cTn>
                              </p:par>
                            </p:childTnLst>
                          </p:cTn>
                        </p:par>
                      </p:childTnLst>
                    </p:cTn>
                  </p:par>
                  <p:par>
                    <p:cTn id="49" fill="hold">
                      <p:stCondLst>
                        <p:cond delay="indefinite"/>
                      </p:stCondLst>
                      <p:childTnLst>
                        <p:par>
                          <p:cTn id="50" fill="hold">
                            <p:stCondLst>
                              <p:cond delay="0"/>
                            </p:stCondLst>
                            <p:childTnLst>
                              <p:par>
                                <p:cTn id="51" presetID="3" presetClass="entr" presetSubtype="10" fill="hold" grpId="0" nodeType="clickEffect">
                                  <p:stCondLst>
                                    <p:cond delay="0"/>
                                  </p:stCondLst>
                                  <p:childTnLst>
                                    <p:set>
                                      <p:cBhvr>
                                        <p:cTn id="52" dur="1" fill="hold">
                                          <p:stCondLst>
                                            <p:cond delay="0"/>
                                          </p:stCondLst>
                                        </p:cTn>
                                        <p:tgtEl>
                                          <p:spTgt spid="25658"/>
                                        </p:tgtEl>
                                        <p:attrNameLst>
                                          <p:attrName>style.visibility</p:attrName>
                                        </p:attrNameLst>
                                      </p:cBhvr>
                                      <p:to>
                                        <p:strVal val="visible"/>
                                      </p:to>
                                    </p:set>
                                    <p:animEffect transition="in" filter="blinds(horizontal)">
                                      <p:cBhvr>
                                        <p:cTn id="53" dur="500"/>
                                        <p:tgtEl>
                                          <p:spTgt spid="256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25" grpId="0" bldLvl="0"/>
      <p:bldP spid="25626" grpId="0" bldLvl="0"/>
      <p:bldP spid="25627" grpId="0" bldLvl="0"/>
      <p:bldP spid="25628" grpId="0"/>
      <p:bldP spid="25629" grpId="0" bldLvl="0"/>
      <p:bldP spid="25630" grpId="0" bldLvl="0"/>
      <p:bldP spid="25657" grpId="0" bldLvl="0"/>
      <p:bldP spid="2565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6" name="Text Box 2"/>
          <p:cNvSpPr txBox="1"/>
          <p:nvPr/>
        </p:nvSpPr>
        <p:spPr>
          <a:xfrm>
            <a:off x="1752600" y="228600"/>
            <a:ext cx="8667750" cy="883920"/>
          </a:xfrm>
          <a:prstGeom prst="rect">
            <a:avLst/>
          </a:prstGeom>
          <a:noFill/>
          <a:ln w="9525">
            <a:noFill/>
            <a:miter/>
          </a:ln>
        </p:spPr>
        <p:txBody>
          <a:bodyPr>
            <a:spAutoFit/>
          </a:bodyPr>
          <a:p>
            <a:pPr lvl="0" eaLnBrk="1" hangingPunct="1">
              <a:spcBef>
                <a:spcPct val="50000"/>
              </a:spcBef>
            </a:pPr>
            <a:r>
              <a:rPr lang="en-US" altLang="zh-CN" sz="2600" dirty="0">
                <a:latin typeface="Arial" pitchFamily="34" charset="0"/>
                <a:ea typeface="宋体" pitchFamily="2" charset="-122"/>
              </a:rPr>
              <a:t>7</a:t>
            </a:r>
            <a:r>
              <a:rPr lang="zh-CN" altLang="en-US" sz="2600" dirty="0">
                <a:latin typeface="Arial" pitchFamily="34" charset="0"/>
                <a:ea typeface="宋体" pitchFamily="2" charset="-122"/>
              </a:rPr>
              <a:t>. 某人旅行100千米,前50千米的速度为100千米/时,后50千米的速度为120千米/时,则此人的平均速度估计为(        )</a:t>
            </a:r>
            <a:endParaRPr lang="zh-CN" altLang="en-US" sz="2600" dirty="0">
              <a:latin typeface="Arial" pitchFamily="34" charset="0"/>
              <a:ea typeface="宋体" pitchFamily="2" charset="-122"/>
            </a:endParaRPr>
          </a:p>
        </p:txBody>
      </p:sp>
      <p:sp>
        <p:nvSpPr>
          <p:cNvPr id="26627" name="Text Box 3"/>
          <p:cNvSpPr txBox="1"/>
          <p:nvPr/>
        </p:nvSpPr>
        <p:spPr>
          <a:xfrm>
            <a:off x="1600200" y="1143000"/>
            <a:ext cx="9069388" cy="487680"/>
          </a:xfrm>
          <a:prstGeom prst="rect">
            <a:avLst/>
          </a:prstGeom>
          <a:noFill/>
          <a:ln w="9525">
            <a:noFill/>
            <a:miter/>
          </a:ln>
        </p:spPr>
        <p:txBody>
          <a:bodyPr>
            <a:spAutoFit/>
          </a:bodyPr>
          <a:p>
            <a:pPr lvl="0" eaLnBrk="1" hangingPunct="1">
              <a:spcBef>
                <a:spcPct val="50000"/>
              </a:spcBef>
            </a:pPr>
            <a:r>
              <a:rPr lang="zh-CN" altLang="en-US" sz="2600" dirty="0">
                <a:latin typeface="Times New Roman" pitchFamily="18" charset="0"/>
                <a:ea typeface="宋体" pitchFamily="2" charset="-122"/>
              </a:rPr>
              <a:t>A</a:t>
            </a:r>
            <a:r>
              <a:rPr lang="zh-CN" altLang="en-US" sz="2600" dirty="0">
                <a:latin typeface="Arial" pitchFamily="34" charset="0"/>
                <a:ea typeface="宋体" pitchFamily="2" charset="-122"/>
              </a:rPr>
              <a:t>. 100千米/时   </a:t>
            </a:r>
            <a:r>
              <a:rPr lang="zh-CN" altLang="en-US" sz="2600" dirty="0">
                <a:latin typeface="Times New Roman" pitchFamily="18" charset="0"/>
                <a:ea typeface="宋体" pitchFamily="2" charset="-122"/>
              </a:rPr>
              <a:t>B.</a:t>
            </a:r>
            <a:r>
              <a:rPr lang="zh-CN" altLang="en-US" sz="2600" dirty="0">
                <a:latin typeface="Arial" pitchFamily="34" charset="0"/>
                <a:ea typeface="宋体" pitchFamily="2" charset="-122"/>
              </a:rPr>
              <a:t>109千米/时   </a:t>
            </a:r>
            <a:r>
              <a:rPr lang="zh-CN" altLang="en-US" sz="2600" dirty="0">
                <a:latin typeface="Times New Roman" pitchFamily="18" charset="0"/>
                <a:ea typeface="宋体" pitchFamily="2" charset="-122"/>
              </a:rPr>
              <a:t>C.</a:t>
            </a:r>
            <a:r>
              <a:rPr lang="zh-CN" altLang="en-US" sz="2600" dirty="0">
                <a:latin typeface="Arial" pitchFamily="34" charset="0"/>
                <a:ea typeface="宋体" pitchFamily="2" charset="-122"/>
              </a:rPr>
              <a:t>110千米/时   </a:t>
            </a:r>
            <a:r>
              <a:rPr lang="zh-CN" altLang="en-US" sz="2600" dirty="0">
                <a:latin typeface="Times New Roman" pitchFamily="18" charset="0"/>
                <a:ea typeface="宋体" pitchFamily="2" charset="-122"/>
              </a:rPr>
              <a:t>D.</a:t>
            </a:r>
            <a:r>
              <a:rPr lang="zh-CN" altLang="en-US" sz="2600" dirty="0">
                <a:latin typeface="Arial" pitchFamily="34" charset="0"/>
                <a:ea typeface="宋体" pitchFamily="2" charset="-122"/>
              </a:rPr>
              <a:t>115千米/时</a:t>
            </a:r>
            <a:endParaRPr lang="zh-CN" altLang="en-US" sz="2600" dirty="0">
              <a:latin typeface="Arial" pitchFamily="34" charset="0"/>
              <a:ea typeface="宋体" pitchFamily="2" charset="-122"/>
            </a:endParaRPr>
          </a:p>
        </p:txBody>
      </p:sp>
      <p:sp>
        <p:nvSpPr>
          <p:cNvPr id="26628" name="Text Box 4"/>
          <p:cNvSpPr txBox="1"/>
          <p:nvPr/>
        </p:nvSpPr>
        <p:spPr>
          <a:xfrm>
            <a:off x="8991600" y="609600"/>
            <a:ext cx="573088" cy="365760"/>
          </a:xfrm>
          <a:prstGeom prst="rect">
            <a:avLst/>
          </a:prstGeom>
          <a:noFill/>
          <a:ln w="9525">
            <a:noFill/>
            <a:miter/>
          </a:ln>
        </p:spPr>
        <p:txBody>
          <a:bodyPr>
            <a:spAutoFit/>
          </a:bodyPr>
          <a:p>
            <a:pPr lvl="0" eaLnBrk="1" hangingPunct="1">
              <a:spcBef>
                <a:spcPct val="50000"/>
              </a:spcBef>
            </a:pPr>
            <a:r>
              <a:rPr lang="en-US" altLang="zh-CN" dirty="0">
                <a:solidFill>
                  <a:srgbClr val="FF0000"/>
                </a:solidFill>
                <a:latin typeface="Times New Roman" pitchFamily="18" charset="0"/>
                <a:ea typeface="宋体" pitchFamily="2" charset="-122"/>
              </a:rPr>
              <a:t>B</a:t>
            </a:r>
            <a:endParaRPr lang="en-US" altLang="zh-CN" dirty="0">
              <a:solidFill>
                <a:srgbClr val="FF0000"/>
              </a:solidFill>
              <a:latin typeface="Times New Roman" pitchFamily="18" charset="0"/>
              <a:ea typeface="宋体" pitchFamily="2" charset="-122"/>
            </a:endParaRPr>
          </a:p>
        </p:txBody>
      </p:sp>
      <p:sp>
        <p:nvSpPr>
          <p:cNvPr id="26629" name="Rectangle 1"/>
          <p:cNvSpPr/>
          <p:nvPr/>
        </p:nvSpPr>
        <p:spPr>
          <a:xfrm>
            <a:off x="1524000" y="1600518"/>
            <a:ext cx="8991600" cy="2072640"/>
          </a:xfrm>
          <a:prstGeom prst="rect">
            <a:avLst/>
          </a:prstGeom>
          <a:noFill/>
          <a:ln w="9525">
            <a:noFill/>
            <a:miter/>
          </a:ln>
        </p:spPr>
        <p:txBody>
          <a:bodyPr anchor="ctr">
            <a:spAutoFit/>
          </a:bodyPr>
          <a:p>
            <a:pPr lvl="0" indent="266700" eaLnBrk="1" hangingPunct="1"/>
            <a:r>
              <a:rPr lang="en-US" altLang="zh-CN" sz="2600" dirty="0">
                <a:solidFill>
                  <a:srgbClr val="000066"/>
                </a:solidFill>
                <a:latin typeface="华文中宋" pitchFamily="2" charset="-122"/>
                <a:ea typeface="华文中宋" pitchFamily="2" charset="-122"/>
              </a:rPr>
              <a:t>8</a:t>
            </a:r>
            <a:r>
              <a:rPr lang="zh-CN" altLang="en-US" sz="2600" dirty="0">
                <a:solidFill>
                  <a:srgbClr val="000066"/>
                </a:solidFill>
                <a:latin typeface="华文中宋" pitchFamily="2" charset="-122"/>
                <a:ea typeface="华文中宋" pitchFamily="2" charset="-122"/>
              </a:rPr>
              <a:t>.甲、乙两人在相同的条件下，各射靶</a:t>
            </a:r>
            <a:r>
              <a:rPr lang="en-US" altLang="zh-CN" sz="2600" dirty="0">
                <a:solidFill>
                  <a:srgbClr val="000066"/>
                </a:solidFill>
                <a:latin typeface="华文中宋" pitchFamily="2" charset="-122"/>
                <a:ea typeface="华文中宋" pitchFamily="2" charset="-122"/>
              </a:rPr>
              <a:t>10</a:t>
            </a:r>
            <a:r>
              <a:rPr lang="zh-CN" altLang="en-US" sz="2600" dirty="0">
                <a:solidFill>
                  <a:srgbClr val="000066"/>
                </a:solidFill>
                <a:latin typeface="华文中宋" pitchFamily="2" charset="-122"/>
                <a:ea typeface="华文中宋" pitchFamily="2" charset="-122"/>
              </a:rPr>
              <a:t>次，经过计算：甲、乙射击成绩的平均数都是</a:t>
            </a:r>
            <a:r>
              <a:rPr lang="en-US" altLang="zh-CN" sz="2600" dirty="0">
                <a:solidFill>
                  <a:srgbClr val="000066"/>
                </a:solidFill>
                <a:latin typeface="华文中宋" pitchFamily="2" charset="-122"/>
                <a:ea typeface="华文中宋" pitchFamily="2" charset="-122"/>
              </a:rPr>
              <a:t>8</a:t>
            </a:r>
            <a:r>
              <a:rPr lang="zh-CN" altLang="en-US" sz="2600" dirty="0">
                <a:solidFill>
                  <a:srgbClr val="000066"/>
                </a:solidFill>
                <a:latin typeface="华文中宋" pitchFamily="2" charset="-122"/>
                <a:ea typeface="华文中宋" pitchFamily="2" charset="-122"/>
              </a:rPr>
              <a:t>环，甲的方差是</a:t>
            </a:r>
            <a:r>
              <a:rPr lang="en-US" altLang="zh-CN" sz="2600" dirty="0">
                <a:solidFill>
                  <a:srgbClr val="000066"/>
                </a:solidFill>
                <a:latin typeface="华文中宋" pitchFamily="2" charset="-122"/>
                <a:ea typeface="华文中宋" pitchFamily="2" charset="-122"/>
              </a:rPr>
              <a:t>1.2,</a:t>
            </a:r>
            <a:r>
              <a:rPr lang="zh-CN" altLang="en-US" sz="2600" dirty="0">
                <a:solidFill>
                  <a:srgbClr val="000066"/>
                </a:solidFill>
                <a:latin typeface="华文中宋" pitchFamily="2" charset="-122"/>
                <a:ea typeface="华文中宋" pitchFamily="2" charset="-122"/>
              </a:rPr>
              <a:t>乙的方差　是</a:t>
            </a:r>
            <a:r>
              <a:rPr lang="en-US" altLang="zh-CN" sz="2600" dirty="0">
                <a:solidFill>
                  <a:srgbClr val="000066"/>
                </a:solidFill>
                <a:latin typeface="华文中宋" pitchFamily="2" charset="-122"/>
                <a:ea typeface="华文中宋" pitchFamily="2" charset="-122"/>
              </a:rPr>
              <a:t>1.8</a:t>
            </a:r>
            <a:r>
              <a:rPr lang="zh-CN" altLang="en-US" sz="2600" dirty="0">
                <a:solidFill>
                  <a:srgbClr val="000066"/>
                </a:solidFill>
                <a:latin typeface="华文中宋" pitchFamily="2" charset="-122"/>
                <a:ea typeface="华文中宋" pitchFamily="2" charset="-122"/>
              </a:rPr>
              <a:t>．下列说法中正确的是（   ）</a:t>
            </a:r>
            <a:endParaRPr lang="zh-CN" altLang="en-US" sz="2600" dirty="0">
              <a:solidFill>
                <a:srgbClr val="000066"/>
              </a:solidFill>
              <a:latin typeface="华文中宋" pitchFamily="2" charset="-122"/>
              <a:ea typeface="华文中宋" pitchFamily="2" charset="-122"/>
            </a:endParaRPr>
          </a:p>
          <a:p>
            <a:pPr lvl="0" indent="266700" eaLnBrk="1" hangingPunct="1"/>
            <a:r>
              <a:rPr lang="en-US" altLang="zh-CN" sz="2600" dirty="0">
                <a:solidFill>
                  <a:srgbClr val="000066"/>
                </a:solidFill>
                <a:latin typeface="华文中宋" pitchFamily="2" charset="-122"/>
                <a:ea typeface="华文中宋" pitchFamily="2" charset="-122"/>
              </a:rPr>
              <a:t>A</a:t>
            </a:r>
            <a:r>
              <a:rPr lang="zh-CN" altLang="en-US" sz="2600" dirty="0">
                <a:solidFill>
                  <a:srgbClr val="000066"/>
                </a:solidFill>
                <a:latin typeface="华文中宋" pitchFamily="2" charset="-122"/>
                <a:ea typeface="华文中宋" pitchFamily="2" charset="-122"/>
              </a:rPr>
              <a:t>．甲、乙射中的总环数不相同  </a:t>
            </a:r>
            <a:r>
              <a:rPr lang="en-US" altLang="zh-CN" sz="2600" dirty="0">
                <a:solidFill>
                  <a:srgbClr val="000066"/>
                </a:solidFill>
                <a:latin typeface="华文中宋" pitchFamily="2" charset="-122"/>
                <a:ea typeface="华文中宋" pitchFamily="2" charset="-122"/>
              </a:rPr>
              <a:t>B</a:t>
            </a:r>
            <a:r>
              <a:rPr lang="zh-CN" altLang="en-US" sz="2600" dirty="0">
                <a:solidFill>
                  <a:srgbClr val="000066"/>
                </a:solidFill>
                <a:latin typeface="华文中宋" pitchFamily="2" charset="-122"/>
                <a:ea typeface="华文中宋" pitchFamily="2" charset="-122"/>
              </a:rPr>
              <a:t>．甲的成绩较稳定  </a:t>
            </a:r>
            <a:endParaRPr lang="en-US" altLang="x-none" sz="2600" dirty="0">
              <a:solidFill>
                <a:srgbClr val="000066"/>
              </a:solidFill>
              <a:latin typeface="华文中宋" pitchFamily="2" charset="-122"/>
              <a:ea typeface="华文中宋" pitchFamily="2" charset="-122"/>
            </a:endParaRPr>
          </a:p>
          <a:p>
            <a:pPr lvl="0" indent="266700" eaLnBrk="1" hangingPunct="1"/>
            <a:r>
              <a:rPr lang="en-US" altLang="zh-CN" sz="2600" dirty="0">
                <a:solidFill>
                  <a:srgbClr val="000066"/>
                </a:solidFill>
                <a:latin typeface="华文中宋" pitchFamily="2" charset="-122"/>
                <a:ea typeface="华文中宋" pitchFamily="2" charset="-122"/>
              </a:rPr>
              <a:t>C</a:t>
            </a:r>
            <a:r>
              <a:rPr lang="zh-CN" altLang="en-US" sz="2600" dirty="0">
                <a:solidFill>
                  <a:srgbClr val="000066"/>
                </a:solidFill>
                <a:latin typeface="华文中宋" pitchFamily="2" charset="-122"/>
                <a:ea typeface="华文中宋" pitchFamily="2" charset="-122"/>
              </a:rPr>
              <a:t>．乙的成绩波动较小          </a:t>
            </a:r>
            <a:r>
              <a:rPr lang="en-US" altLang="zh-CN" sz="2600" dirty="0">
                <a:solidFill>
                  <a:srgbClr val="000066"/>
                </a:solidFill>
                <a:latin typeface="华文中宋" pitchFamily="2" charset="-122"/>
                <a:ea typeface="华文中宋" pitchFamily="2" charset="-122"/>
              </a:rPr>
              <a:t>D</a:t>
            </a:r>
            <a:r>
              <a:rPr lang="zh-CN" altLang="en-US" sz="2600" dirty="0">
                <a:solidFill>
                  <a:srgbClr val="000066"/>
                </a:solidFill>
                <a:latin typeface="华文中宋" pitchFamily="2" charset="-122"/>
                <a:ea typeface="华文中宋" pitchFamily="2" charset="-122"/>
              </a:rPr>
              <a:t>．甲、乙的众数相同</a:t>
            </a:r>
            <a:endParaRPr lang="zh-CN" altLang="en-US" sz="2600" dirty="0">
              <a:solidFill>
                <a:srgbClr val="000066"/>
              </a:solidFill>
              <a:latin typeface="华文中宋" pitchFamily="2" charset="-122"/>
              <a:ea typeface="华文中宋" pitchFamily="2" charset="-122"/>
            </a:endParaRPr>
          </a:p>
        </p:txBody>
      </p:sp>
      <p:sp>
        <p:nvSpPr>
          <p:cNvPr id="26630" name="Text Box 6"/>
          <p:cNvSpPr txBox="1"/>
          <p:nvPr/>
        </p:nvSpPr>
        <p:spPr>
          <a:xfrm>
            <a:off x="6019800" y="2362200"/>
            <a:ext cx="573088" cy="365760"/>
          </a:xfrm>
          <a:prstGeom prst="rect">
            <a:avLst/>
          </a:prstGeom>
          <a:noFill/>
          <a:ln w="9525">
            <a:noFill/>
            <a:miter/>
          </a:ln>
        </p:spPr>
        <p:txBody>
          <a:bodyPr>
            <a:spAutoFit/>
          </a:bodyPr>
          <a:p>
            <a:pPr lvl="0" eaLnBrk="1" hangingPunct="1">
              <a:spcBef>
                <a:spcPct val="50000"/>
              </a:spcBef>
            </a:pPr>
            <a:r>
              <a:rPr lang="zh-CN" altLang="en-US" dirty="0">
                <a:solidFill>
                  <a:srgbClr val="FF0000"/>
                </a:solidFill>
                <a:latin typeface="Times New Roman" pitchFamily="18" charset="0"/>
                <a:ea typeface="宋体" pitchFamily="2" charset="-122"/>
              </a:rPr>
              <a:t>B</a:t>
            </a:r>
            <a:endParaRPr lang="zh-CN" altLang="en-US" dirty="0">
              <a:solidFill>
                <a:srgbClr val="FF0000"/>
              </a:solidFill>
              <a:latin typeface="Times New Roman" pitchFamily="18" charset="0"/>
              <a:ea typeface="宋体" pitchFamily="2" charset="-122"/>
            </a:endParaRPr>
          </a:p>
        </p:txBody>
      </p:sp>
      <p:sp>
        <p:nvSpPr>
          <p:cNvPr id="26631" name="Text Box 7"/>
          <p:cNvSpPr txBox="1"/>
          <p:nvPr/>
        </p:nvSpPr>
        <p:spPr>
          <a:xfrm>
            <a:off x="1524000" y="3657600"/>
            <a:ext cx="8612188" cy="2428875"/>
          </a:xfrm>
          <a:prstGeom prst="rect">
            <a:avLst/>
          </a:prstGeom>
          <a:noFill/>
          <a:ln w="9525">
            <a:noFill/>
            <a:miter/>
          </a:ln>
        </p:spPr>
        <p:txBody>
          <a:bodyPr>
            <a:spAutoFit/>
          </a:bodyPr>
          <a:p>
            <a:pPr lvl="0" eaLnBrk="1" hangingPunct="1">
              <a:spcBef>
                <a:spcPct val="50000"/>
              </a:spcBef>
            </a:pPr>
            <a:r>
              <a:rPr lang="en-US" altLang="zh-CN" sz="2600" dirty="0">
                <a:latin typeface="Arial" pitchFamily="34" charset="0"/>
                <a:ea typeface="宋体" pitchFamily="2" charset="-122"/>
              </a:rPr>
              <a:t>9</a:t>
            </a:r>
            <a:r>
              <a:rPr lang="zh-CN" altLang="en-US" sz="2600" dirty="0">
                <a:latin typeface="Arial" pitchFamily="34" charset="0"/>
                <a:ea typeface="宋体" pitchFamily="2" charset="-122"/>
              </a:rPr>
              <a:t>.数学老师布置10道选择题，课代表将全班同学的答题情况绘制成条形统计图，根据</a:t>
            </a:r>
            <a:endParaRPr lang="zh-CN" altLang="en-US" sz="2600" dirty="0">
              <a:latin typeface="Arial" pitchFamily="34" charset="0"/>
              <a:ea typeface="宋体" pitchFamily="2" charset="-122"/>
            </a:endParaRPr>
          </a:p>
          <a:p>
            <a:pPr lvl="0" eaLnBrk="1" hangingPunct="1">
              <a:lnSpc>
                <a:spcPct val="40000"/>
              </a:lnSpc>
              <a:spcBef>
                <a:spcPct val="50000"/>
              </a:spcBef>
            </a:pPr>
            <a:r>
              <a:rPr lang="zh-CN" altLang="en-US" sz="2600" dirty="0">
                <a:latin typeface="Arial" pitchFamily="34" charset="0"/>
                <a:ea typeface="宋体" pitchFamily="2" charset="-122"/>
              </a:rPr>
              <a:t>图表，全班每位同学答对的</a:t>
            </a:r>
            <a:endParaRPr lang="zh-CN" altLang="en-US" sz="2600" dirty="0">
              <a:latin typeface="Arial" pitchFamily="34" charset="0"/>
              <a:ea typeface="宋体" pitchFamily="2" charset="-122"/>
            </a:endParaRPr>
          </a:p>
          <a:p>
            <a:pPr lvl="0" eaLnBrk="1" hangingPunct="1">
              <a:lnSpc>
                <a:spcPct val="50000"/>
              </a:lnSpc>
              <a:spcBef>
                <a:spcPct val="50000"/>
              </a:spcBef>
            </a:pPr>
            <a:r>
              <a:rPr lang="zh-CN" altLang="en-US" sz="2600" dirty="0">
                <a:latin typeface="Arial" pitchFamily="34" charset="0"/>
                <a:ea typeface="宋体" pitchFamily="2" charset="-122"/>
              </a:rPr>
              <a:t>题数的中位数和众数分别为</a:t>
            </a:r>
            <a:endParaRPr lang="zh-CN" altLang="en-US" sz="2600" dirty="0">
              <a:latin typeface="Arial" pitchFamily="34" charset="0"/>
              <a:ea typeface="宋体" pitchFamily="2" charset="-122"/>
            </a:endParaRPr>
          </a:p>
          <a:p>
            <a:pPr lvl="0" eaLnBrk="1" hangingPunct="1">
              <a:lnSpc>
                <a:spcPct val="50000"/>
              </a:lnSpc>
              <a:spcBef>
                <a:spcPct val="50000"/>
              </a:spcBef>
            </a:pPr>
            <a:r>
              <a:rPr lang="zh-CN" altLang="en-US" sz="2600" dirty="0">
                <a:latin typeface="Arial" pitchFamily="34" charset="0"/>
                <a:ea typeface="宋体" pitchFamily="2" charset="-122"/>
              </a:rPr>
              <a:t>（    ）</a:t>
            </a:r>
            <a:endParaRPr lang="zh-CN" altLang="en-US" sz="2600" dirty="0">
              <a:latin typeface="Arial" pitchFamily="34" charset="0"/>
              <a:ea typeface="宋体" pitchFamily="2" charset="-122"/>
            </a:endParaRPr>
          </a:p>
          <a:p>
            <a:pPr lvl="0" eaLnBrk="1" hangingPunct="1"/>
            <a:endParaRPr lang="zh-CN" altLang="en-US" sz="2600" dirty="0">
              <a:latin typeface="Times New Roman" pitchFamily="18" charset="0"/>
              <a:ea typeface="楷体_GB2312" pitchFamily="49" charset="-122"/>
            </a:endParaRPr>
          </a:p>
        </p:txBody>
      </p:sp>
      <p:grpSp>
        <p:nvGrpSpPr>
          <p:cNvPr id="2" name="Group 8"/>
          <p:cNvGrpSpPr/>
          <p:nvPr/>
        </p:nvGrpSpPr>
        <p:grpSpPr>
          <a:xfrm>
            <a:off x="5638800" y="3429000"/>
            <a:ext cx="5638800" cy="3398838"/>
            <a:chOff x="0" y="0"/>
            <a:chExt cx="8880" cy="5352"/>
          </a:xfrm>
        </p:grpSpPr>
        <p:graphicFrame>
          <p:nvGraphicFramePr>
            <p:cNvPr id="3074" name="Object 9"/>
            <p:cNvGraphicFramePr>
              <a:graphicFrameLocks noChangeAspect="1"/>
            </p:cNvGraphicFramePr>
            <p:nvPr/>
          </p:nvGraphicFramePr>
          <p:xfrm>
            <a:off x="0" y="0"/>
            <a:ext cx="8880" cy="5328"/>
          </p:xfrm>
          <a:graphic>
            <a:graphicData uri="http://schemas.openxmlformats.org/presentationml/2006/ole">
              <mc:AlternateContent xmlns:mc="http://schemas.openxmlformats.org/markup-compatibility/2006">
                <mc:Choice xmlns:v="urn:schemas-microsoft-com:vml" Requires="v">
                  <p:oleObj spid="_x0000_s3078" name="" r:id="rId1" imgW="8140700" imgH="5435600" progId="MSGraph.Chart.8">
                    <p:embed/>
                  </p:oleObj>
                </mc:Choice>
                <mc:Fallback>
                  <p:oleObj name="" r:id="rId1" imgW="8140700" imgH="5435600" progId="MSGraph.Chart.8">
                    <p:embed/>
                    <p:pic>
                      <p:nvPicPr>
                        <p:cNvPr id="0" name="图片 3077"/>
                        <p:cNvPicPr/>
                        <p:nvPr/>
                      </p:nvPicPr>
                      <p:blipFill>
                        <a:blip r:embed="rId2"/>
                        <a:stretch>
                          <a:fillRect/>
                        </a:stretch>
                      </p:blipFill>
                      <p:spPr>
                        <a:xfrm>
                          <a:off x="0" y="0"/>
                          <a:ext cx="8880" cy="5328"/>
                        </a:xfrm>
                        <a:prstGeom prst="rect">
                          <a:avLst/>
                        </a:prstGeom>
                        <a:noFill/>
                        <a:ln w="38100">
                          <a:noFill/>
                          <a:miter/>
                        </a:ln>
                      </p:spPr>
                    </p:pic>
                  </p:oleObj>
                </mc:Fallback>
              </mc:AlternateContent>
            </a:graphicData>
          </a:graphic>
        </p:graphicFrame>
        <p:sp>
          <p:nvSpPr>
            <p:cNvPr id="3084" name="Line 10"/>
            <p:cNvSpPr/>
            <p:nvPr/>
          </p:nvSpPr>
          <p:spPr>
            <a:xfrm>
              <a:off x="5640" y="4728"/>
              <a:ext cx="1200" cy="0"/>
            </a:xfrm>
            <a:prstGeom prst="line">
              <a:avLst/>
            </a:prstGeom>
            <a:ln w="9525" cap="flat" cmpd="sng">
              <a:solidFill>
                <a:schemeClr val="tx1"/>
              </a:solidFill>
              <a:prstDash val="solid"/>
              <a:headEnd type="none" w="med" len="med"/>
              <a:tailEnd type="triangle" w="med" len="med"/>
            </a:ln>
          </p:spPr>
          <p:txBody>
            <a:bodyPr/>
            <a:p>
              <a:endParaRPr lang="zh-CN" altLang="en-US"/>
            </a:p>
          </p:txBody>
        </p:sp>
        <p:sp>
          <p:nvSpPr>
            <p:cNvPr id="3085" name="Line 11"/>
            <p:cNvSpPr/>
            <p:nvPr/>
          </p:nvSpPr>
          <p:spPr>
            <a:xfrm flipV="1">
              <a:off x="720" y="1488"/>
              <a:ext cx="0" cy="1440"/>
            </a:xfrm>
            <a:prstGeom prst="line">
              <a:avLst/>
            </a:prstGeom>
            <a:ln w="25400" cap="flat" cmpd="sng">
              <a:solidFill>
                <a:srgbClr val="000000"/>
              </a:solidFill>
              <a:prstDash val="solid"/>
              <a:headEnd type="none" w="med" len="med"/>
              <a:tailEnd type="triangle" w="med" len="med"/>
            </a:ln>
          </p:spPr>
          <p:txBody>
            <a:bodyPr/>
            <a:p>
              <a:endParaRPr lang="zh-CN" altLang="en-US"/>
            </a:p>
          </p:txBody>
        </p:sp>
        <p:sp>
          <p:nvSpPr>
            <p:cNvPr id="3086" name="Text Box 12"/>
            <p:cNvSpPr txBox="1"/>
            <p:nvPr/>
          </p:nvSpPr>
          <p:spPr>
            <a:xfrm>
              <a:off x="840" y="1128"/>
              <a:ext cx="1800" cy="576"/>
            </a:xfrm>
            <a:prstGeom prst="rect">
              <a:avLst/>
            </a:prstGeom>
            <a:noFill/>
            <a:ln w="9525">
              <a:noFill/>
              <a:miter/>
            </a:ln>
          </p:spPr>
          <p:txBody>
            <a:bodyPr>
              <a:spAutoFit/>
            </a:bodyPr>
            <a:p>
              <a:pPr lvl="0" eaLnBrk="1" hangingPunct="1">
                <a:spcBef>
                  <a:spcPct val="50000"/>
                </a:spcBef>
              </a:pPr>
              <a:r>
                <a:rPr lang="zh-CN" altLang="en-US" dirty="0">
                  <a:solidFill>
                    <a:srgbClr val="000066"/>
                  </a:solidFill>
                  <a:latin typeface="Times New Roman" pitchFamily="18" charset="0"/>
                  <a:ea typeface="宋体" pitchFamily="2" charset="-122"/>
                </a:rPr>
                <a:t>学生数</a:t>
              </a:r>
              <a:endParaRPr lang="zh-CN" altLang="en-US" dirty="0">
                <a:solidFill>
                  <a:srgbClr val="000066"/>
                </a:solidFill>
                <a:latin typeface="Times New Roman" pitchFamily="18" charset="0"/>
                <a:ea typeface="宋体" pitchFamily="2" charset="-122"/>
              </a:endParaRPr>
            </a:p>
          </p:txBody>
        </p:sp>
        <p:sp>
          <p:nvSpPr>
            <p:cNvPr id="3087" name="Text Box 13"/>
            <p:cNvSpPr txBox="1"/>
            <p:nvPr/>
          </p:nvSpPr>
          <p:spPr>
            <a:xfrm>
              <a:off x="6360" y="3528"/>
              <a:ext cx="1320" cy="1824"/>
            </a:xfrm>
            <a:prstGeom prst="rect">
              <a:avLst/>
            </a:prstGeom>
            <a:noFill/>
            <a:ln w="9525">
              <a:noFill/>
              <a:miter/>
            </a:ln>
          </p:spPr>
          <p:txBody>
            <a:bodyPr>
              <a:spAutoFit/>
            </a:bodyPr>
            <a:p>
              <a:pPr lvl="0" eaLnBrk="1" hangingPunct="1">
                <a:spcBef>
                  <a:spcPct val="50000"/>
                </a:spcBef>
              </a:pPr>
              <a:r>
                <a:rPr lang="zh-CN" altLang="en-US" sz="2000" dirty="0">
                  <a:solidFill>
                    <a:srgbClr val="000066"/>
                  </a:solidFill>
                  <a:latin typeface="Times New Roman" pitchFamily="18" charset="0"/>
                  <a:ea typeface="宋体" pitchFamily="2" charset="-122"/>
                </a:rPr>
                <a:t>答对题数</a:t>
              </a:r>
              <a:endParaRPr lang="zh-CN" altLang="en-US" sz="2000" dirty="0">
                <a:solidFill>
                  <a:srgbClr val="000066"/>
                </a:solidFill>
                <a:latin typeface="Times New Roman" pitchFamily="18" charset="0"/>
                <a:ea typeface="宋体" pitchFamily="2" charset="-122"/>
              </a:endParaRPr>
            </a:p>
            <a:p>
              <a:pPr lvl="0" eaLnBrk="1" hangingPunct="1">
                <a:spcBef>
                  <a:spcPct val="50000"/>
                </a:spcBef>
              </a:pPr>
              <a:endParaRPr lang="zh-CN" altLang="en-US" sz="2000" dirty="0">
                <a:solidFill>
                  <a:srgbClr val="0000FF"/>
                </a:solidFill>
                <a:latin typeface="Times New Roman" pitchFamily="18" charset="0"/>
                <a:ea typeface="宋体" pitchFamily="2" charset="-122"/>
              </a:endParaRPr>
            </a:p>
          </p:txBody>
        </p:sp>
        <p:sp>
          <p:nvSpPr>
            <p:cNvPr id="3088" name="Text Box 14"/>
            <p:cNvSpPr txBox="1"/>
            <p:nvPr/>
          </p:nvSpPr>
          <p:spPr>
            <a:xfrm>
              <a:off x="1080" y="3648"/>
              <a:ext cx="745" cy="576"/>
            </a:xfrm>
            <a:prstGeom prst="rect">
              <a:avLst/>
            </a:prstGeom>
            <a:noFill/>
            <a:ln w="9525">
              <a:noFill/>
              <a:miter/>
            </a:ln>
          </p:spPr>
          <p:txBody>
            <a:bodyPr>
              <a:spAutoFit/>
            </a:bodyPr>
            <a:p>
              <a:pPr lvl="0" eaLnBrk="1" hangingPunct="1"/>
              <a:r>
                <a:rPr lang="en-US" altLang="zh-CN" dirty="0">
                  <a:solidFill>
                    <a:srgbClr val="0000FF"/>
                  </a:solidFill>
                  <a:latin typeface="Times New Roman" pitchFamily="18" charset="0"/>
                  <a:ea typeface="宋体" pitchFamily="2" charset="-122"/>
                </a:rPr>
                <a:t>4</a:t>
              </a:r>
              <a:endParaRPr lang="en-US" altLang="zh-CN" dirty="0">
                <a:solidFill>
                  <a:srgbClr val="0000FF"/>
                </a:solidFill>
                <a:latin typeface="Times New Roman" pitchFamily="18" charset="0"/>
                <a:ea typeface="宋体" pitchFamily="2" charset="-122"/>
              </a:endParaRPr>
            </a:p>
          </p:txBody>
        </p:sp>
        <p:sp>
          <p:nvSpPr>
            <p:cNvPr id="3089" name="Text Box 15"/>
            <p:cNvSpPr txBox="1"/>
            <p:nvPr/>
          </p:nvSpPr>
          <p:spPr>
            <a:xfrm>
              <a:off x="2400" y="1968"/>
              <a:ext cx="648" cy="576"/>
            </a:xfrm>
            <a:prstGeom prst="rect">
              <a:avLst/>
            </a:prstGeom>
            <a:noFill/>
            <a:ln w="9525">
              <a:noFill/>
              <a:miter/>
            </a:ln>
          </p:spPr>
          <p:txBody>
            <a:bodyPr wrap="none">
              <a:spAutoFit/>
            </a:bodyPr>
            <a:p>
              <a:pPr lvl="0" eaLnBrk="1" hangingPunct="1"/>
              <a:r>
                <a:rPr lang="en-US" altLang="zh-CN" dirty="0">
                  <a:solidFill>
                    <a:srgbClr val="0000FF"/>
                  </a:solidFill>
                  <a:latin typeface="Times New Roman" pitchFamily="18" charset="0"/>
                  <a:ea typeface="宋体" pitchFamily="2" charset="-122"/>
                </a:rPr>
                <a:t>20</a:t>
              </a:r>
              <a:endParaRPr lang="en-US" altLang="zh-CN" dirty="0">
                <a:solidFill>
                  <a:srgbClr val="0000FF"/>
                </a:solidFill>
                <a:latin typeface="Times New Roman" pitchFamily="18" charset="0"/>
                <a:ea typeface="宋体" pitchFamily="2" charset="-122"/>
              </a:endParaRPr>
            </a:p>
          </p:txBody>
        </p:sp>
        <p:sp>
          <p:nvSpPr>
            <p:cNvPr id="3090" name="Text Box 16"/>
            <p:cNvSpPr txBox="1"/>
            <p:nvPr/>
          </p:nvSpPr>
          <p:spPr>
            <a:xfrm>
              <a:off x="3840" y="2088"/>
              <a:ext cx="648" cy="576"/>
            </a:xfrm>
            <a:prstGeom prst="rect">
              <a:avLst/>
            </a:prstGeom>
            <a:noFill/>
            <a:ln w="9525">
              <a:noFill/>
              <a:miter/>
            </a:ln>
          </p:spPr>
          <p:txBody>
            <a:bodyPr wrap="none">
              <a:spAutoFit/>
            </a:bodyPr>
            <a:p>
              <a:pPr lvl="0" eaLnBrk="1" hangingPunct="1"/>
              <a:r>
                <a:rPr lang="en-US" altLang="zh-CN" dirty="0">
                  <a:solidFill>
                    <a:srgbClr val="0000FF"/>
                  </a:solidFill>
                  <a:latin typeface="Times New Roman" pitchFamily="18" charset="0"/>
                  <a:ea typeface="宋体" pitchFamily="2" charset="-122"/>
                </a:rPr>
                <a:t>18</a:t>
              </a:r>
              <a:endParaRPr lang="en-US" altLang="zh-CN" dirty="0">
                <a:solidFill>
                  <a:srgbClr val="0000FF"/>
                </a:solidFill>
                <a:latin typeface="Times New Roman" pitchFamily="18" charset="0"/>
                <a:ea typeface="宋体" pitchFamily="2" charset="-122"/>
              </a:endParaRPr>
            </a:p>
          </p:txBody>
        </p:sp>
        <p:sp>
          <p:nvSpPr>
            <p:cNvPr id="3091" name="Text Box 17"/>
            <p:cNvSpPr txBox="1"/>
            <p:nvPr/>
          </p:nvSpPr>
          <p:spPr>
            <a:xfrm>
              <a:off x="5280" y="3168"/>
              <a:ext cx="468" cy="576"/>
            </a:xfrm>
            <a:prstGeom prst="rect">
              <a:avLst/>
            </a:prstGeom>
            <a:noFill/>
            <a:ln w="9525">
              <a:noFill/>
              <a:miter/>
            </a:ln>
          </p:spPr>
          <p:txBody>
            <a:bodyPr wrap="none">
              <a:spAutoFit/>
            </a:bodyPr>
            <a:p>
              <a:pPr lvl="0" eaLnBrk="1" hangingPunct="1"/>
              <a:r>
                <a:rPr lang="en-US" altLang="zh-CN" dirty="0">
                  <a:solidFill>
                    <a:srgbClr val="0000FF"/>
                  </a:solidFill>
                  <a:latin typeface="Times New Roman" pitchFamily="18" charset="0"/>
                  <a:ea typeface="宋体" pitchFamily="2" charset="-122"/>
                </a:rPr>
                <a:t>8</a:t>
              </a:r>
              <a:endParaRPr lang="en-US" altLang="zh-CN" dirty="0">
                <a:solidFill>
                  <a:srgbClr val="0000FF"/>
                </a:solidFill>
                <a:latin typeface="Times New Roman" pitchFamily="18" charset="0"/>
                <a:ea typeface="宋体" pitchFamily="2" charset="-122"/>
              </a:endParaRPr>
            </a:p>
          </p:txBody>
        </p:sp>
      </p:grpSp>
      <p:sp>
        <p:nvSpPr>
          <p:cNvPr id="26642" name="Text Box 18"/>
          <p:cNvSpPr txBox="1"/>
          <p:nvPr/>
        </p:nvSpPr>
        <p:spPr>
          <a:xfrm>
            <a:off x="1752600" y="5715000"/>
            <a:ext cx="3200400" cy="883920"/>
          </a:xfrm>
          <a:prstGeom prst="rect">
            <a:avLst/>
          </a:prstGeom>
          <a:noFill/>
          <a:ln w="9525">
            <a:noFill/>
            <a:miter/>
          </a:ln>
        </p:spPr>
        <p:txBody>
          <a:bodyPr>
            <a:spAutoFit/>
          </a:bodyPr>
          <a:p>
            <a:pPr lvl="0" eaLnBrk="1" hangingPunct="1"/>
            <a:r>
              <a:rPr lang="zh-CN" altLang="en-US" sz="2600" dirty="0">
                <a:solidFill>
                  <a:srgbClr val="0000FF"/>
                </a:solidFill>
                <a:latin typeface="Times New Roman" pitchFamily="18" charset="0"/>
                <a:ea typeface="宋体" pitchFamily="2" charset="-122"/>
              </a:rPr>
              <a:t>A   8，8       B   8，9      </a:t>
            </a:r>
            <a:endParaRPr lang="zh-CN" altLang="en-US" sz="2600" dirty="0">
              <a:solidFill>
                <a:srgbClr val="0000FF"/>
              </a:solidFill>
              <a:latin typeface="Times New Roman" pitchFamily="18" charset="0"/>
              <a:ea typeface="宋体" pitchFamily="2" charset="-122"/>
            </a:endParaRPr>
          </a:p>
          <a:p>
            <a:pPr lvl="0" eaLnBrk="1" hangingPunct="1"/>
            <a:r>
              <a:rPr lang="zh-CN" altLang="en-US" sz="2600" dirty="0">
                <a:solidFill>
                  <a:srgbClr val="0000FF"/>
                </a:solidFill>
                <a:latin typeface="Times New Roman" pitchFamily="18" charset="0"/>
                <a:ea typeface="宋体" pitchFamily="2" charset="-122"/>
              </a:rPr>
              <a:t>C  9，9        D  9，8</a:t>
            </a:r>
            <a:endParaRPr lang="zh-CN" altLang="en-US" sz="2600" dirty="0">
              <a:solidFill>
                <a:srgbClr val="0000FF"/>
              </a:solidFill>
              <a:latin typeface="Times New Roman" pitchFamily="18" charset="0"/>
              <a:ea typeface="宋体" pitchFamily="2" charset="-122"/>
            </a:endParaRPr>
          </a:p>
        </p:txBody>
      </p:sp>
      <p:sp>
        <p:nvSpPr>
          <p:cNvPr id="26643" name="Text Box 19"/>
          <p:cNvSpPr txBox="1"/>
          <p:nvPr/>
        </p:nvSpPr>
        <p:spPr>
          <a:xfrm>
            <a:off x="1905000" y="5257800"/>
            <a:ext cx="347980" cy="365760"/>
          </a:xfrm>
          <a:prstGeom prst="rect">
            <a:avLst/>
          </a:prstGeom>
          <a:noFill/>
          <a:ln w="9525">
            <a:noFill/>
            <a:miter/>
          </a:ln>
        </p:spPr>
        <p:txBody>
          <a:bodyPr wrap="none">
            <a:spAutoFit/>
          </a:bodyPr>
          <a:p>
            <a:pPr lvl="0" eaLnBrk="1" hangingPunct="1"/>
            <a:r>
              <a:rPr lang="en-US" altLang="zh-CN" dirty="0">
                <a:solidFill>
                  <a:srgbClr val="FF0000"/>
                </a:solidFill>
                <a:latin typeface="Times New Roman" pitchFamily="18" charset="0"/>
                <a:ea typeface="宋体" pitchFamily="2" charset="-122"/>
              </a:rPr>
              <a:t>D</a:t>
            </a:r>
            <a:endParaRPr lang="en-US" altLang="zh-CN" dirty="0">
              <a:solidFill>
                <a:srgbClr val="FF0000"/>
              </a:solidFill>
              <a:latin typeface="Times New Roman" pitchFamily="18" charset="0"/>
              <a:ea typeface="宋体"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6626"/>
                                        </p:tgtEl>
                                        <p:attrNameLst>
                                          <p:attrName>style.visibility</p:attrName>
                                        </p:attrNameLst>
                                      </p:cBhvr>
                                      <p:to>
                                        <p:strVal val="visible"/>
                                      </p:to>
                                    </p:set>
                                    <p:animEffect transition="in" filter="blinds(horizontal)">
                                      <p:cBhvr>
                                        <p:cTn id="7" dur="500"/>
                                        <p:tgtEl>
                                          <p:spTgt spid="26626"/>
                                        </p:tgtEl>
                                      </p:cBhvr>
                                    </p:animEffect>
                                  </p:childTnLst>
                                </p:cTn>
                              </p:par>
                            </p:childTnLst>
                          </p:cTn>
                        </p:par>
                        <p:par>
                          <p:cTn id="8" fill="hold">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26627"/>
                                        </p:tgtEl>
                                        <p:attrNameLst>
                                          <p:attrName>style.visibility</p:attrName>
                                        </p:attrNameLst>
                                      </p:cBhvr>
                                      <p:to>
                                        <p:strVal val="visible"/>
                                      </p:to>
                                    </p:set>
                                    <p:animEffect transition="in" filter="blinds(horizontal)">
                                      <p:cBhvr>
                                        <p:cTn id="11" dur="500"/>
                                        <p:tgtEl>
                                          <p:spTgt spid="26627"/>
                                        </p:tgtEl>
                                      </p:cBhvr>
                                    </p:animEffect>
                                  </p:childTnLst>
                                </p:cTn>
                              </p:par>
                            </p:childTnLst>
                          </p:cTn>
                        </p:par>
                      </p:childTnLst>
                    </p:cTn>
                  </p:par>
                  <p:par>
                    <p:cTn id="12" fill="hold">
                      <p:stCondLst>
                        <p:cond delay="indefinite"/>
                      </p:stCondLst>
                      <p:childTnLst>
                        <p:par>
                          <p:cTn id="13" fill="hold">
                            <p:stCondLst>
                              <p:cond delay="0"/>
                            </p:stCondLst>
                            <p:childTnLst>
                              <p:par>
                                <p:cTn id="14" presetID="3" presetClass="entr" presetSubtype="10" fill="hold" grpId="0" nodeType="clickEffect">
                                  <p:stCondLst>
                                    <p:cond delay="0"/>
                                  </p:stCondLst>
                                  <p:childTnLst>
                                    <p:set>
                                      <p:cBhvr>
                                        <p:cTn id="15" dur="1" fill="hold">
                                          <p:stCondLst>
                                            <p:cond delay="0"/>
                                          </p:stCondLst>
                                        </p:cTn>
                                        <p:tgtEl>
                                          <p:spTgt spid="26628"/>
                                        </p:tgtEl>
                                        <p:attrNameLst>
                                          <p:attrName>style.visibility</p:attrName>
                                        </p:attrNameLst>
                                      </p:cBhvr>
                                      <p:to>
                                        <p:strVal val="visible"/>
                                      </p:to>
                                    </p:set>
                                    <p:animEffect transition="in" filter="blinds(horizontal)">
                                      <p:cBhvr>
                                        <p:cTn id="16" dur="500"/>
                                        <p:tgtEl>
                                          <p:spTgt spid="26628"/>
                                        </p:tgtEl>
                                      </p:cBhvr>
                                    </p:animEffect>
                                  </p:childTnLst>
                                </p:cTn>
                              </p:par>
                            </p:childTnLst>
                          </p:cTn>
                        </p:par>
                      </p:childTnLst>
                    </p:cTn>
                  </p:par>
                  <p:par>
                    <p:cTn id="17" fill="hold">
                      <p:stCondLst>
                        <p:cond delay="indefinite"/>
                      </p:stCondLst>
                      <p:childTnLst>
                        <p:par>
                          <p:cTn id="18" fill="hold">
                            <p:stCondLst>
                              <p:cond delay="0"/>
                            </p:stCondLst>
                            <p:childTnLst>
                              <p:par>
                                <p:cTn id="19" presetID="20" presetClass="entr" presetSubtype="0" fill="hold" grpId="0" nodeType="clickEffect">
                                  <p:stCondLst>
                                    <p:cond delay="0"/>
                                  </p:stCondLst>
                                  <p:childTnLst>
                                    <p:set>
                                      <p:cBhvr>
                                        <p:cTn id="20" dur="1" fill="hold">
                                          <p:stCondLst>
                                            <p:cond delay="0"/>
                                          </p:stCondLst>
                                        </p:cTn>
                                        <p:tgtEl>
                                          <p:spTgt spid="26629"/>
                                        </p:tgtEl>
                                        <p:attrNameLst>
                                          <p:attrName>style.visibility</p:attrName>
                                        </p:attrNameLst>
                                      </p:cBhvr>
                                      <p:to>
                                        <p:strVal val="visible"/>
                                      </p:to>
                                    </p:set>
                                    <p:animEffect transition="in" filter="wedge">
                                      <p:cBhvr>
                                        <p:cTn id="21" dur="2000"/>
                                        <p:tgtEl>
                                          <p:spTgt spid="26629"/>
                                        </p:tgtEl>
                                      </p:cBhvr>
                                    </p:animEffect>
                                  </p:childTnLst>
                                </p:cTn>
                              </p:par>
                            </p:childTnLst>
                          </p:cTn>
                        </p:par>
                      </p:childTnLst>
                    </p:cTn>
                  </p:par>
                  <p:par>
                    <p:cTn id="22" fill="hold">
                      <p:stCondLst>
                        <p:cond delay="indefinite"/>
                      </p:stCondLst>
                      <p:childTnLst>
                        <p:par>
                          <p:cTn id="23" fill="hold">
                            <p:stCondLst>
                              <p:cond delay="0"/>
                            </p:stCondLst>
                            <p:childTnLst>
                              <p:par>
                                <p:cTn id="24" presetID="3" presetClass="entr" presetSubtype="10" fill="hold" grpId="0" nodeType="clickEffect">
                                  <p:stCondLst>
                                    <p:cond delay="0"/>
                                  </p:stCondLst>
                                  <p:childTnLst>
                                    <p:set>
                                      <p:cBhvr>
                                        <p:cTn id="25" dur="1" fill="hold">
                                          <p:stCondLst>
                                            <p:cond delay="0"/>
                                          </p:stCondLst>
                                        </p:cTn>
                                        <p:tgtEl>
                                          <p:spTgt spid="26630"/>
                                        </p:tgtEl>
                                        <p:attrNameLst>
                                          <p:attrName>style.visibility</p:attrName>
                                        </p:attrNameLst>
                                      </p:cBhvr>
                                      <p:to>
                                        <p:strVal val="visible"/>
                                      </p:to>
                                    </p:set>
                                    <p:animEffect transition="in" filter="blinds(horizontal)">
                                      <p:cBhvr>
                                        <p:cTn id="26" dur="500"/>
                                        <p:tgtEl>
                                          <p:spTgt spid="26630"/>
                                        </p:tgtEl>
                                      </p:cBhvr>
                                    </p:animEffect>
                                  </p:childTnLst>
                                </p:cTn>
                              </p:par>
                            </p:childTnLst>
                          </p:cTn>
                        </p:par>
                      </p:childTnLst>
                    </p:cTn>
                  </p:par>
                  <p:par>
                    <p:cTn id="27" fill="hold">
                      <p:stCondLst>
                        <p:cond delay="indefinite"/>
                      </p:stCondLst>
                      <p:childTnLst>
                        <p:par>
                          <p:cTn id="28" fill="hold">
                            <p:stCondLst>
                              <p:cond delay="0"/>
                            </p:stCondLst>
                            <p:childTnLst>
                              <p:par>
                                <p:cTn id="29" presetID="53" presetClass="entr" presetSubtype="0" fill="hold" grpId="0" nodeType="clickEffect">
                                  <p:stCondLst>
                                    <p:cond delay="0"/>
                                  </p:stCondLst>
                                  <p:childTnLst>
                                    <p:set>
                                      <p:cBhvr>
                                        <p:cTn id="30" dur="1" fill="hold">
                                          <p:stCondLst>
                                            <p:cond delay="0"/>
                                          </p:stCondLst>
                                        </p:cTn>
                                        <p:tgtEl>
                                          <p:spTgt spid="26631"/>
                                        </p:tgtEl>
                                        <p:attrNameLst>
                                          <p:attrName>style.visibility</p:attrName>
                                        </p:attrNameLst>
                                      </p:cBhvr>
                                      <p:to>
                                        <p:strVal val="visible"/>
                                      </p:to>
                                    </p:set>
                                    <p:anim calcmode="lin" valueType="num">
                                      <p:cBhvr>
                                        <p:cTn id="31" dur="500" fill="hold"/>
                                        <p:tgtEl>
                                          <p:spTgt spid="26631"/>
                                        </p:tgtEl>
                                        <p:attrNameLst>
                                          <p:attrName>ppt_w</p:attrName>
                                        </p:attrNameLst>
                                      </p:cBhvr>
                                      <p:tavLst>
                                        <p:tav tm="0">
                                          <p:val>
                                            <p:fltVal val="0.000000"/>
                                          </p:val>
                                        </p:tav>
                                        <p:tav tm="100000">
                                          <p:val>
                                            <p:strVal val="#ppt_w"/>
                                          </p:val>
                                        </p:tav>
                                      </p:tavLst>
                                    </p:anim>
                                    <p:anim calcmode="lin" valueType="num">
                                      <p:cBhvr>
                                        <p:cTn id="32" dur="500" fill="hold"/>
                                        <p:tgtEl>
                                          <p:spTgt spid="26631"/>
                                        </p:tgtEl>
                                        <p:attrNameLst>
                                          <p:attrName>ppt_h</p:attrName>
                                        </p:attrNameLst>
                                      </p:cBhvr>
                                      <p:tavLst>
                                        <p:tav tm="0">
                                          <p:val>
                                            <p:fltVal val="0.000000"/>
                                          </p:val>
                                        </p:tav>
                                        <p:tav tm="100000">
                                          <p:val>
                                            <p:strVal val="#ppt_h"/>
                                          </p:val>
                                        </p:tav>
                                      </p:tavLst>
                                    </p:anim>
                                    <p:animEffect transition="in" filter="fade">
                                      <p:cBhvr>
                                        <p:cTn id="33" dur="500"/>
                                        <p:tgtEl>
                                          <p:spTgt spid="26631"/>
                                        </p:tgtEl>
                                      </p:cBhvr>
                                    </p:animEffect>
                                  </p:childTnLst>
                                </p:cTn>
                              </p:par>
                              <p:par>
                                <p:cTn id="34" presetID="53" presetClass="entr" presetSubtype="0" fill="hold" grpId="0" nodeType="withEffect">
                                  <p:stCondLst>
                                    <p:cond delay="0"/>
                                  </p:stCondLst>
                                  <p:childTnLst>
                                    <p:set>
                                      <p:cBhvr>
                                        <p:cTn id="35" dur="1" fill="hold">
                                          <p:stCondLst>
                                            <p:cond delay="0"/>
                                          </p:stCondLst>
                                        </p:cTn>
                                        <p:tgtEl>
                                          <p:spTgt spid="26642"/>
                                        </p:tgtEl>
                                        <p:attrNameLst>
                                          <p:attrName>style.visibility</p:attrName>
                                        </p:attrNameLst>
                                      </p:cBhvr>
                                      <p:to>
                                        <p:strVal val="visible"/>
                                      </p:to>
                                    </p:set>
                                    <p:anim calcmode="lin" valueType="num">
                                      <p:cBhvr>
                                        <p:cTn id="36" dur="500" fill="hold"/>
                                        <p:tgtEl>
                                          <p:spTgt spid="26642"/>
                                        </p:tgtEl>
                                        <p:attrNameLst>
                                          <p:attrName>ppt_w</p:attrName>
                                        </p:attrNameLst>
                                      </p:cBhvr>
                                      <p:tavLst>
                                        <p:tav tm="0">
                                          <p:val>
                                            <p:fltVal val="0.000000"/>
                                          </p:val>
                                        </p:tav>
                                        <p:tav tm="100000">
                                          <p:val>
                                            <p:strVal val="#ppt_w"/>
                                          </p:val>
                                        </p:tav>
                                      </p:tavLst>
                                    </p:anim>
                                    <p:anim calcmode="lin" valueType="num">
                                      <p:cBhvr>
                                        <p:cTn id="37" dur="500" fill="hold"/>
                                        <p:tgtEl>
                                          <p:spTgt spid="26642"/>
                                        </p:tgtEl>
                                        <p:attrNameLst>
                                          <p:attrName>ppt_h</p:attrName>
                                        </p:attrNameLst>
                                      </p:cBhvr>
                                      <p:tavLst>
                                        <p:tav tm="0">
                                          <p:val>
                                            <p:fltVal val="0.000000"/>
                                          </p:val>
                                        </p:tav>
                                        <p:tav tm="100000">
                                          <p:val>
                                            <p:strVal val="#ppt_h"/>
                                          </p:val>
                                        </p:tav>
                                      </p:tavLst>
                                    </p:anim>
                                    <p:animEffect transition="in" filter="fade">
                                      <p:cBhvr>
                                        <p:cTn id="38" dur="500"/>
                                        <p:tgtEl>
                                          <p:spTgt spid="26642"/>
                                        </p:tgtEl>
                                      </p:cBhvr>
                                    </p:animEffect>
                                  </p:childTnLst>
                                </p:cTn>
                              </p:par>
                            </p:childTnLst>
                          </p:cTn>
                        </p:par>
                        <p:par>
                          <p:cTn id="39" fill="hold">
                            <p:stCondLst>
                              <p:cond delay="500"/>
                            </p:stCondLst>
                            <p:childTnLst>
                              <p:par>
                                <p:cTn id="40" presetID="12" presetClass="entr" presetSubtype="4" fill="hold" nodeType="afterEffect">
                                  <p:stCondLst>
                                    <p:cond delay="0"/>
                                  </p:stCondLst>
                                  <p:childTnLst>
                                    <p:set>
                                      <p:cBhvr>
                                        <p:cTn id="41" dur="1" fill="hold">
                                          <p:stCondLst>
                                            <p:cond delay="0"/>
                                          </p:stCondLst>
                                        </p:cTn>
                                        <p:tgtEl>
                                          <p:spTgt spid="2"/>
                                        </p:tgtEl>
                                        <p:attrNameLst>
                                          <p:attrName>style.visibility</p:attrName>
                                        </p:attrNameLst>
                                      </p:cBhvr>
                                      <p:to>
                                        <p:strVal val="visible"/>
                                      </p:to>
                                    </p:set>
                                    <p:animEffect transition="in" filter="slide(fromBottom)">
                                      <p:cBhvr>
                                        <p:cTn id="42" dur="500"/>
                                        <p:tgtEl>
                                          <p:spTgt spid="2"/>
                                        </p:tgtEl>
                                      </p:cBhvr>
                                    </p:animEffect>
                                  </p:childTnLst>
                                </p:cTn>
                              </p:par>
                            </p:childTnLst>
                          </p:cTn>
                        </p:par>
                      </p:childTnLst>
                    </p:cTn>
                  </p:par>
                  <p:par>
                    <p:cTn id="43" fill="hold">
                      <p:stCondLst>
                        <p:cond delay="indefinite"/>
                      </p:stCondLst>
                      <p:childTnLst>
                        <p:par>
                          <p:cTn id="44" fill="hold">
                            <p:stCondLst>
                              <p:cond delay="0"/>
                            </p:stCondLst>
                            <p:childTnLst>
                              <p:par>
                                <p:cTn id="45" presetID="2" presetClass="entr" presetSubtype="8" fill="hold" grpId="0" nodeType="clickEffect">
                                  <p:stCondLst>
                                    <p:cond delay="0"/>
                                  </p:stCondLst>
                                  <p:childTnLst>
                                    <p:set>
                                      <p:cBhvr>
                                        <p:cTn id="46" dur="1" fill="hold">
                                          <p:stCondLst>
                                            <p:cond delay="0"/>
                                          </p:stCondLst>
                                        </p:cTn>
                                        <p:tgtEl>
                                          <p:spTgt spid="26643"/>
                                        </p:tgtEl>
                                        <p:attrNameLst>
                                          <p:attrName>style.visibility</p:attrName>
                                        </p:attrNameLst>
                                      </p:cBhvr>
                                      <p:to>
                                        <p:strVal val="visible"/>
                                      </p:to>
                                    </p:set>
                                    <p:anim calcmode="lin" valueType="num">
                                      <p:cBhvr additive="base">
                                        <p:cTn id="47" dur="500" fill="hold"/>
                                        <p:tgtEl>
                                          <p:spTgt spid="26643"/>
                                        </p:tgtEl>
                                        <p:attrNameLst>
                                          <p:attrName>ppt_x</p:attrName>
                                        </p:attrNameLst>
                                      </p:cBhvr>
                                      <p:tavLst>
                                        <p:tav tm="0">
                                          <p:val>
                                            <p:strVal val="0-#ppt_w/2"/>
                                          </p:val>
                                        </p:tav>
                                        <p:tav tm="100000">
                                          <p:val>
                                            <p:strVal val="#ppt_x"/>
                                          </p:val>
                                        </p:tav>
                                      </p:tavLst>
                                    </p:anim>
                                    <p:anim calcmode="lin" valueType="num">
                                      <p:cBhvr additive="base">
                                        <p:cTn id="48" dur="500" fill="hold"/>
                                        <p:tgtEl>
                                          <p:spTgt spid="266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6" grpId="0"/>
      <p:bldP spid="26627" grpId="0"/>
      <p:bldP spid="26628" grpId="0"/>
      <p:bldP spid="26629" grpId="0" bldLvl="0"/>
      <p:bldP spid="26630" grpId="0"/>
      <p:bldP spid="26631" grpId="0" bldLvl="0"/>
      <p:bldP spid="26642" grpId="0" bldLvl="0"/>
      <p:bldP spid="2664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482" name="Text Box 2"/>
          <p:cNvSpPr txBox="1"/>
          <p:nvPr/>
        </p:nvSpPr>
        <p:spPr>
          <a:xfrm>
            <a:off x="1881188" y="1195388"/>
            <a:ext cx="8353425" cy="883920"/>
          </a:xfrm>
          <a:prstGeom prst="rect">
            <a:avLst/>
          </a:prstGeom>
          <a:noFill/>
          <a:ln w="9525">
            <a:noFill/>
            <a:miter/>
          </a:ln>
        </p:spPr>
        <p:txBody>
          <a:bodyPr>
            <a:spAutoFit/>
          </a:bodyPr>
          <a:p>
            <a:pPr lvl="0" eaLnBrk="1" hangingPunct="1">
              <a:spcBef>
                <a:spcPct val="50000"/>
              </a:spcBef>
            </a:pPr>
            <a:r>
              <a:rPr lang="en-US" altLang="zh-CN" dirty="0">
                <a:solidFill>
                  <a:schemeClr val="tx2"/>
                </a:solidFill>
                <a:latin typeface="Arial" pitchFamily="34" charset="0"/>
                <a:ea typeface="宋体" pitchFamily="2" charset="-122"/>
              </a:rPr>
              <a:t>1</a:t>
            </a:r>
            <a:r>
              <a:rPr lang="zh-CN" altLang="en-US" sz="2600" dirty="0">
                <a:solidFill>
                  <a:schemeClr val="tx2"/>
                </a:solidFill>
                <a:latin typeface="Arial" pitchFamily="34" charset="0"/>
                <a:ea typeface="宋体" pitchFamily="2" charset="-122"/>
              </a:rPr>
              <a:t>.某公司欲招聘一名公关人员，对甲、乙两名候选人进行了面试和笔试，他们的成绩如下表所示：</a:t>
            </a:r>
            <a:endParaRPr lang="zh-CN" altLang="en-US" sz="2600" dirty="0">
              <a:solidFill>
                <a:schemeClr val="tx2"/>
              </a:solidFill>
              <a:latin typeface="Arial" pitchFamily="34" charset="0"/>
              <a:ea typeface="宋体" pitchFamily="2" charset="-122"/>
            </a:endParaRPr>
          </a:p>
        </p:txBody>
      </p:sp>
      <p:graphicFrame>
        <p:nvGraphicFramePr>
          <p:cNvPr id="28675" name="Group 3"/>
          <p:cNvGraphicFramePr>
            <a:graphicFrameLocks noGrp="1"/>
          </p:cNvGraphicFramePr>
          <p:nvPr/>
        </p:nvGraphicFramePr>
        <p:xfrm>
          <a:off x="2022475" y="2143125"/>
          <a:ext cx="3573145" cy="1837055"/>
        </p:xfrm>
        <a:graphic>
          <a:graphicData uri="http://schemas.openxmlformats.org/drawingml/2006/table">
            <a:tbl>
              <a:tblPr/>
              <a:tblGrid>
                <a:gridCol w="1125220"/>
                <a:gridCol w="1083310"/>
                <a:gridCol w="1364615"/>
              </a:tblGrid>
              <a:tr h="465455">
                <a:tc rowSpan="2">
                  <a:txBody>
                    <a:bodyPr/>
                    <a:lstStyle/>
                    <a:p>
                      <a:pPr marL="0" marR="0" lvl="0" indent="0" algn="ctr" defTabSz="914400" rtl="0" eaLnBrk="1" fontAlgn="base" latinLnBrk="0" hangingPunct="1">
                        <a:spcBef>
                          <a:spcPct val="20000"/>
                        </a:spcBef>
                        <a:spcAft>
                          <a:spcPct val="0"/>
                        </a:spcAft>
                        <a:buClr>
                          <a:schemeClr val="hlink"/>
                        </a:buClr>
                        <a:buSzPct val="70000"/>
                        <a:buFont typeface="Wingdings" pitchFamily="2" charset="2"/>
                        <a:buNone/>
                      </a:pPr>
                      <a:r>
                        <a:rPr kumimoji="0" lang="zh-CN" altLang="en-US" sz="2400" b="1" i="0" u="none" strike="noStrike" cap="none" normalizeH="0" baseline="0" dirty="0" smtClean="0">
                          <a:ln>
                            <a:noFill/>
                          </a:ln>
                          <a:solidFill>
                            <a:schemeClr val="tx2"/>
                          </a:solidFill>
                          <a:effectLst/>
                          <a:latin typeface="Arial" pitchFamily="34" charset="0"/>
                          <a:ea typeface="宋体" pitchFamily="2" charset="-122"/>
                        </a:rPr>
                        <a:t>候选人</a:t>
                      </a:r>
                      <a:endParaRPr kumimoji="0" lang="zh-CN" altLang="en-US" sz="2400" b="1" i="0" u="none" strike="noStrike" cap="none" normalizeH="0" baseline="0" dirty="0" smtClean="0">
                        <a:ln>
                          <a:noFill/>
                        </a:ln>
                        <a:solidFill>
                          <a:schemeClr val="tx2"/>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spcBef>
                          <a:spcPct val="20000"/>
                        </a:spcBef>
                        <a:spcAft>
                          <a:spcPct val="0"/>
                        </a:spcAft>
                        <a:buClr>
                          <a:schemeClr val="hlink"/>
                        </a:buClr>
                        <a:buSzPct val="70000"/>
                        <a:buFont typeface="Wingdings" pitchFamily="2" charset="2"/>
                        <a:buNone/>
                      </a:pPr>
                      <a:r>
                        <a:rPr kumimoji="0" lang="zh-CN" altLang="en-US" sz="2400" b="1" i="0" u="none" strike="noStrike" cap="none" normalizeH="0" baseline="0" dirty="0" smtClean="0">
                          <a:ln>
                            <a:noFill/>
                          </a:ln>
                          <a:solidFill>
                            <a:schemeClr val="tx2"/>
                          </a:solidFill>
                          <a:effectLst/>
                          <a:latin typeface="Arial" pitchFamily="34" charset="0"/>
                          <a:ea typeface="宋体" pitchFamily="2" charset="-122"/>
                        </a:rPr>
                        <a:t>测试成绩</a:t>
                      </a:r>
                      <a:endParaRPr kumimoji="0" lang="zh-CN" altLang="en-US" sz="2400" b="1" i="0" u="none" strike="noStrike" cap="none" normalizeH="0" baseline="0" dirty="0" smtClean="0">
                        <a:ln>
                          <a:noFill/>
                        </a:ln>
                        <a:solidFill>
                          <a:schemeClr val="tx2"/>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cPr/>
                </a:tc>
              </a:tr>
              <a:tr h="457200">
                <a:tc vMerge="1">
                  <a:tcPr/>
                </a:tc>
                <a:tc>
                  <a:txBody>
                    <a:bodyPr/>
                    <a:lstStyle/>
                    <a:p>
                      <a:pPr marL="0" marR="0" lvl="0" indent="0" algn="ctr" defTabSz="914400" rtl="0" eaLnBrk="1" fontAlgn="base" latinLnBrk="0" hangingPunct="1">
                        <a:spcBef>
                          <a:spcPct val="20000"/>
                        </a:spcBef>
                        <a:spcAft>
                          <a:spcPct val="0"/>
                        </a:spcAft>
                        <a:buClr>
                          <a:schemeClr val="hlink"/>
                        </a:buClr>
                        <a:buSzPct val="70000"/>
                        <a:buFont typeface="Wingdings" pitchFamily="2" charset="2"/>
                        <a:buNone/>
                      </a:pPr>
                      <a:r>
                        <a:rPr kumimoji="0" lang="zh-CN" altLang="en-US" sz="2400" b="1" i="0" u="none" strike="noStrike" cap="none" normalizeH="0" baseline="0" dirty="0" smtClean="0">
                          <a:ln>
                            <a:noFill/>
                          </a:ln>
                          <a:solidFill>
                            <a:schemeClr val="tx2"/>
                          </a:solidFill>
                          <a:effectLst/>
                          <a:latin typeface="Arial" pitchFamily="34" charset="0"/>
                          <a:ea typeface="宋体" pitchFamily="2" charset="-122"/>
                        </a:rPr>
                        <a:t>面试</a:t>
                      </a:r>
                      <a:endParaRPr kumimoji="0" lang="zh-CN" altLang="en-US" sz="2400" b="1" i="0" u="none" strike="noStrike" cap="none" normalizeH="0" baseline="0" dirty="0" smtClean="0">
                        <a:ln>
                          <a:noFill/>
                        </a:ln>
                        <a:solidFill>
                          <a:schemeClr val="tx2"/>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spcBef>
                          <a:spcPct val="20000"/>
                        </a:spcBef>
                        <a:spcAft>
                          <a:spcPct val="0"/>
                        </a:spcAft>
                        <a:buClr>
                          <a:schemeClr val="hlink"/>
                        </a:buClr>
                        <a:buSzPct val="70000"/>
                        <a:buFont typeface="Wingdings" pitchFamily="2" charset="2"/>
                        <a:buNone/>
                      </a:pPr>
                      <a:r>
                        <a:rPr kumimoji="0" lang="zh-CN" altLang="en-US" sz="2400" b="1" i="0" u="none" strike="noStrike" cap="none" normalizeH="0" baseline="0" dirty="0" smtClean="0">
                          <a:ln>
                            <a:noFill/>
                          </a:ln>
                          <a:solidFill>
                            <a:schemeClr val="tx2"/>
                          </a:solidFill>
                          <a:effectLst/>
                          <a:latin typeface="Arial" pitchFamily="34" charset="0"/>
                          <a:ea typeface="宋体" pitchFamily="2" charset="-122"/>
                        </a:rPr>
                        <a:t>笔试</a:t>
                      </a:r>
                      <a:endParaRPr kumimoji="0" lang="zh-CN" altLang="en-US" sz="2400" b="1" i="0" u="none" strike="noStrike" cap="none" normalizeH="0" baseline="0" dirty="0" smtClean="0">
                        <a:ln>
                          <a:noFill/>
                        </a:ln>
                        <a:solidFill>
                          <a:schemeClr val="tx2"/>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7200">
                <a:tc>
                  <a:txBody>
                    <a:bodyPr/>
                    <a:lstStyle/>
                    <a:p>
                      <a:pPr marL="0" marR="0" lvl="0" indent="0" algn="ctr" defTabSz="914400" rtl="0" eaLnBrk="1" fontAlgn="base" latinLnBrk="0" hangingPunct="1">
                        <a:spcBef>
                          <a:spcPct val="20000"/>
                        </a:spcBef>
                        <a:spcAft>
                          <a:spcPct val="0"/>
                        </a:spcAft>
                        <a:buClr>
                          <a:schemeClr val="hlink"/>
                        </a:buClr>
                        <a:buSzPct val="70000"/>
                        <a:buFont typeface="Wingdings" pitchFamily="2" charset="2"/>
                        <a:buNone/>
                      </a:pPr>
                      <a:r>
                        <a:rPr kumimoji="0" lang="zh-CN" altLang="en-US" sz="2400" b="1" i="0" u="none" strike="noStrike" cap="none" normalizeH="0" baseline="0" smtClean="0">
                          <a:ln>
                            <a:noFill/>
                          </a:ln>
                          <a:solidFill>
                            <a:schemeClr val="tx2"/>
                          </a:solidFill>
                          <a:effectLst/>
                          <a:latin typeface="Arial" pitchFamily="34" charset="0"/>
                          <a:ea typeface="宋体" pitchFamily="2" charset="-122"/>
                        </a:rPr>
                        <a:t>甲</a:t>
                      </a:r>
                      <a:endParaRPr kumimoji="0" lang="zh-CN" altLang="en-US" sz="2400" b="1" i="0" u="none" strike="noStrike" cap="none" normalizeH="0" baseline="0" smtClean="0">
                        <a:ln>
                          <a:noFill/>
                        </a:ln>
                        <a:solidFill>
                          <a:schemeClr val="tx2"/>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spcBef>
                          <a:spcPct val="20000"/>
                        </a:spcBef>
                        <a:spcAft>
                          <a:spcPct val="0"/>
                        </a:spcAft>
                        <a:buClr>
                          <a:schemeClr val="hlink"/>
                        </a:buClr>
                        <a:buSzPct val="70000"/>
                        <a:buFont typeface="Wingdings" pitchFamily="2" charset="2"/>
                        <a:buNone/>
                      </a:pPr>
                      <a:r>
                        <a:rPr kumimoji="0" lang="zh-CN" altLang="en-US" sz="2400" b="1" i="0" u="none" strike="noStrike" cap="none" normalizeH="0" baseline="0" smtClean="0">
                          <a:ln>
                            <a:noFill/>
                          </a:ln>
                          <a:solidFill>
                            <a:schemeClr val="tx2"/>
                          </a:solidFill>
                          <a:effectLst/>
                          <a:latin typeface="Arial" pitchFamily="34" charset="0"/>
                          <a:ea typeface="宋体" pitchFamily="2" charset="-122"/>
                        </a:rPr>
                        <a:t>８６</a:t>
                      </a:r>
                      <a:endParaRPr kumimoji="0" lang="zh-CN" altLang="en-US" sz="2400" b="1" i="0" u="none" strike="noStrike" cap="none" normalizeH="0" baseline="0" smtClean="0">
                        <a:ln>
                          <a:noFill/>
                        </a:ln>
                        <a:solidFill>
                          <a:schemeClr val="tx2"/>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spcBef>
                          <a:spcPct val="20000"/>
                        </a:spcBef>
                        <a:spcAft>
                          <a:spcPct val="0"/>
                        </a:spcAft>
                        <a:buClr>
                          <a:schemeClr val="hlink"/>
                        </a:buClr>
                        <a:buSzPct val="70000"/>
                        <a:buFont typeface="Wingdings" pitchFamily="2" charset="2"/>
                        <a:buNone/>
                      </a:pPr>
                      <a:r>
                        <a:rPr kumimoji="0" lang="zh-CN" altLang="en-US" sz="2400" b="1" i="0" u="none" strike="noStrike" cap="none" normalizeH="0" baseline="0" smtClean="0">
                          <a:ln>
                            <a:noFill/>
                          </a:ln>
                          <a:solidFill>
                            <a:schemeClr val="tx2"/>
                          </a:solidFill>
                          <a:effectLst/>
                          <a:latin typeface="Arial" pitchFamily="34" charset="0"/>
                          <a:ea typeface="宋体" pitchFamily="2" charset="-122"/>
                        </a:rPr>
                        <a:t>９０</a:t>
                      </a:r>
                      <a:endParaRPr kumimoji="0" lang="zh-CN" altLang="en-US" sz="2400" b="1" i="0" u="none" strike="noStrike" cap="none" normalizeH="0" baseline="0" smtClean="0">
                        <a:ln>
                          <a:noFill/>
                        </a:ln>
                        <a:solidFill>
                          <a:schemeClr val="tx2"/>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7200">
                <a:tc>
                  <a:txBody>
                    <a:bodyPr/>
                    <a:lstStyle/>
                    <a:p>
                      <a:pPr marL="0" marR="0" lvl="0" indent="0" algn="ctr" defTabSz="914400" rtl="0" eaLnBrk="1" fontAlgn="base" latinLnBrk="0" hangingPunct="1">
                        <a:spcBef>
                          <a:spcPct val="20000"/>
                        </a:spcBef>
                        <a:spcAft>
                          <a:spcPct val="0"/>
                        </a:spcAft>
                        <a:buClr>
                          <a:schemeClr val="hlink"/>
                        </a:buClr>
                        <a:buSzPct val="70000"/>
                        <a:buFont typeface="Wingdings" pitchFamily="2" charset="2"/>
                        <a:buNone/>
                      </a:pPr>
                      <a:r>
                        <a:rPr kumimoji="0" lang="zh-CN" altLang="en-US" sz="2400" b="1" i="0" u="none" strike="noStrike" cap="none" normalizeH="0" baseline="0" smtClean="0">
                          <a:ln>
                            <a:noFill/>
                          </a:ln>
                          <a:solidFill>
                            <a:schemeClr val="tx2"/>
                          </a:solidFill>
                          <a:effectLst/>
                          <a:latin typeface="Arial" pitchFamily="34" charset="0"/>
                          <a:ea typeface="宋体" pitchFamily="2" charset="-122"/>
                        </a:rPr>
                        <a:t>乙</a:t>
                      </a:r>
                      <a:endParaRPr kumimoji="0" lang="zh-CN" altLang="en-US" sz="2400" b="1" i="0" u="none" strike="noStrike" cap="none" normalizeH="0" baseline="0" smtClean="0">
                        <a:ln>
                          <a:noFill/>
                        </a:ln>
                        <a:solidFill>
                          <a:schemeClr val="tx2"/>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spcBef>
                          <a:spcPct val="20000"/>
                        </a:spcBef>
                        <a:spcAft>
                          <a:spcPct val="0"/>
                        </a:spcAft>
                        <a:buClr>
                          <a:schemeClr val="hlink"/>
                        </a:buClr>
                        <a:buSzPct val="70000"/>
                        <a:buFont typeface="Wingdings" pitchFamily="2" charset="2"/>
                        <a:buNone/>
                      </a:pPr>
                      <a:r>
                        <a:rPr kumimoji="0" lang="zh-CN" altLang="en-US" sz="2400" b="1" i="0" u="none" strike="noStrike" cap="none" normalizeH="0" baseline="0" smtClean="0">
                          <a:ln>
                            <a:noFill/>
                          </a:ln>
                          <a:solidFill>
                            <a:schemeClr val="tx2"/>
                          </a:solidFill>
                          <a:effectLst/>
                          <a:latin typeface="Arial" pitchFamily="34" charset="0"/>
                          <a:ea typeface="宋体" pitchFamily="2" charset="-122"/>
                        </a:rPr>
                        <a:t>９２</a:t>
                      </a:r>
                      <a:endParaRPr kumimoji="0" lang="zh-CN" altLang="en-US" sz="2400" b="1" i="0" u="none" strike="noStrike" cap="none" normalizeH="0" baseline="0" smtClean="0">
                        <a:ln>
                          <a:noFill/>
                        </a:ln>
                        <a:solidFill>
                          <a:schemeClr val="tx2"/>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spcBef>
                          <a:spcPct val="20000"/>
                        </a:spcBef>
                        <a:spcAft>
                          <a:spcPct val="0"/>
                        </a:spcAft>
                        <a:buClr>
                          <a:schemeClr val="hlink"/>
                        </a:buClr>
                        <a:buSzPct val="70000"/>
                        <a:buFont typeface="Wingdings" pitchFamily="2" charset="2"/>
                        <a:buNone/>
                      </a:pPr>
                      <a:r>
                        <a:rPr kumimoji="0" lang="zh-CN" altLang="en-US" sz="2400" b="1" i="0" u="none" strike="noStrike" cap="none" normalizeH="0" baseline="0" dirty="0" smtClean="0">
                          <a:ln>
                            <a:noFill/>
                          </a:ln>
                          <a:solidFill>
                            <a:schemeClr val="tx2"/>
                          </a:solidFill>
                          <a:effectLst/>
                          <a:latin typeface="Arial" pitchFamily="34" charset="0"/>
                          <a:ea typeface="宋体" pitchFamily="2" charset="-122"/>
                        </a:rPr>
                        <a:t>８３</a:t>
                      </a:r>
                      <a:endParaRPr kumimoji="0" lang="zh-CN" altLang="en-US" sz="2400" b="1" i="0" u="none" strike="noStrike" cap="none" normalizeH="0" baseline="0" dirty="0" smtClean="0">
                        <a:ln>
                          <a:noFill/>
                        </a:ln>
                        <a:solidFill>
                          <a:schemeClr val="tx2"/>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0503" name="Text Box 26"/>
          <p:cNvSpPr txBox="1"/>
          <p:nvPr/>
        </p:nvSpPr>
        <p:spPr>
          <a:xfrm>
            <a:off x="5832475" y="2376488"/>
            <a:ext cx="4343400" cy="1280160"/>
          </a:xfrm>
          <a:prstGeom prst="rect">
            <a:avLst/>
          </a:prstGeom>
          <a:noFill/>
          <a:ln w="9525">
            <a:noFill/>
            <a:miter/>
          </a:ln>
        </p:spPr>
        <p:txBody>
          <a:bodyPr>
            <a:spAutoFit/>
          </a:bodyPr>
          <a:p>
            <a:pPr lvl="0" eaLnBrk="1" hangingPunct="1">
              <a:spcBef>
                <a:spcPct val="50000"/>
              </a:spcBef>
            </a:pPr>
            <a:r>
              <a:rPr lang="zh-CN" altLang="en-US" sz="2600" dirty="0">
                <a:solidFill>
                  <a:schemeClr val="tx2"/>
                </a:solidFill>
                <a:latin typeface="Arial" pitchFamily="34" charset="0"/>
                <a:ea typeface="宋体" pitchFamily="2" charset="-122"/>
              </a:rPr>
              <a:t>（１）如果公司认为面试和笔试同等重要，从他们的成绩看，谁将被录取？</a:t>
            </a:r>
            <a:endParaRPr lang="zh-CN" altLang="en-US" sz="2600" dirty="0">
              <a:solidFill>
                <a:schemeClr val="tx2"/>
              </a:solidFill>
              <a:latin typeface="Arial" pitchFamily="34" charset="0"/>
              <a:ea typeface="宋体" pitchFamily="2" charset="-122"/>
            </a:endParaRPr>
          </a:p>
        </p:txBody>
      </p:sp>
      <p:sp>
        <p:nvSpPr>
          <p:cNvPr id="20504" name="Rectangle 27"/>
          <p:cNvSpPr/>
          <p:nvPr/>
        </p:nvSpPr>
        <p:spPr>
          <a:xfrm>
            <a:off x="1793875" y="4052888"/>
            <a:ext cx="8858250" cy="1280160"/>
          </a:xfrm>
          <a:prstGeom prst="rect">
            <a:avLst/>
          </a:prstGeom>
          <a:noFill/>
          <a:ln w="9525">
            <a:noFill/>
            <a:miter/>
          </a:ln>
        </p:spPr>
        <p:txBody>
          <a:bodyPr>
            <a:spAutoFit/>
          </a:bodyPr>
          <a:p>
            <a:pPr lvl="0" eaLnBrk="1" hangingPunct="1"/>
            <a:r>
              <a:rPr lang="zh-CN" altLang="en-US" sz="2600" dirty="0">
                <a:solidFill>
                  <a:schemeClr val="tx2"/>
                </a:solidFill>
                <a:latin typeface="Arial" pitchFamily="34" charset="0"/>
                <a:ea typeface="宋体" pitchFamily="2" charset="-122"/>
              </a:rPr>
              <a:t>（２）如果公司认为，作为公关人员面试的成绩比笔试的成绩更重要，并分别赋予它们</a:t>
            </a:r>
            <a:r>
              <a:rPr lang="zh-CN" altLang="en-US" sz="2600" dirty="0">
                <a:solidFill>
                  <a:srgbClr val="FF0000"/>
                </a:solidFill>
                <a:latin typeface="Arial" pitchFamily="34" charset="0"/>
                <a:ea typeface="宋体" pitchFamily="2" charset="-122"/>
              </a:rPr>
              <a:t>６和４的权</a:t>
            </a:r>
            <a:r>
              <a:rPr lang="zh-CN" altLang="en-US" sz="2600" dirty="0">
                <a:solidFill>
                  <a:schemeClr val="tx2"/>
                </a:solidFill>
                <a:latin typeface="Arial" pitchFamily="34" charset="0"/>
                <a:ea typeface="宋体" pitchFamily="2" charset="-122"/>
              </a:rPr>
              <a:t>，计算甲、乙两人各自的平均成绩，看看谁被录取？</a:t>
            </a:r>
            <a:endParaRPr lang="zh-CN" altLang="en-US" sz="2600" dirty="0">
              <a:solidFill>
                <a:schemeClr val="tx2"/>
              </a:solidFill>
              <a:latin typeface="Arial" pitchFamily="34" charset="0"/>
              <a:ea typeface="宋体" pitchFamily="2" charset="-122"/>
            </a:endParaRPr>
          </a:p>
        </p:txBody>
      </p:sp>
      <p:sp>
        <p:nvSpPr>
          <p:cNvPr id="28700" name="Text Box 28"/>
          <p:cNvSpPr txBox="1"/>
          <p:nvPr/>
        </p:nvSpPr>
        <p:spPr>
          <a:xfrm>
            <a:off x="6881813" y="3624263"/>
            <a:ext cx="2016125" cy="365760"/>
          </a:xfrm>
          <a:prstGeom prst="rect">
            <a:avLst/>
          </a:prstGeom>
          <a:noFill/>
          <a:ln w="9525">
            <a:noFill/>
            <a:miter/>
          </a:ln>
        </p:spPr>
        <p:txBody>
          <a:bodyPr>
            <a:spAutoFit/>
          </a:bodyPr>
          <a:p>
            <a:pPr lvl="0" eaLnBrk="1" hangingPunct="1">
              <a:spcBef>
                <a:spcPct val="50000"/>
              </a:spcBef>
            </a:pPr>
            <a:r>
              <a:rPr lang="zh-CN" altLang="en-US" dirty="0">
                <a:solidFill>
                  <a:srgbClr val="FF0000"/>
                </a:solidFill>
                <a:latin typeface="Arial Black" pitchFamily="34" charset="0"/>
                <a:ea typeface="宋体" pitchFamily="2" charset="-122"/>
              </a:rPr>
              <a:t>甲将被录取</a:t>
            </a:r>
            <a:endParaRPr lang="zh-CN" altLang="en-US" dirty="0">
              <a:solidFill>
                <a:srgbClr val="FF0000"/>
              </a:solidFill>
              <a:latin typeface="Arial Black" pitchFamily="34" charset="0"/>
              <a:ea typeface="宋体" pitchFamily="2" charset="-122"/>
            </a:endParaRPr>
          </a:p>
        </p:txBody>
      </p:sp>
      <p:sp>
        <p:nvSpPr>
          <p:cNvPr id="28701" name="Text Box 29"/>
          <p:cNvSpPr txBox="1"/>
          <p:nvPr/>
        </p:nvSpPr>
        <p:spPr>
          <a:xfrm>
            <a:off x="4167188" y="5481638"/>
            <a:ext cx="2232025" cy="365760"/>
          </a:xfrm>
          <a:prstGeom prst="rect">
            <a:avLst/>
          </a:prstGeom>
          <a:noFill/>
          <a:ln w="9525">
            <a:noFill/>
            <a:miter/>
          </a:ln>
        </p:spPr>
        <p:txBody>
          <a:bodyPr>
            <a:spAutoFit/>
          </a:bodyPr>
          <a:p>
            <a:pPr lvl="0" eaLnBrk="1" hangingPunct="1">
              <a:spcBef>
                <a:spcPct val="50000"/>
              </a:spcBef>
            </a:pPr>
            <a:r>
              <a:rPr lang="zh-CN" altLang="en-US" dirty="0">
                <a:solidFill>
                  <a:srgbClr val="FF0000"/>
                </a:solidFill>
                <a:latin typeface="Arial Black" pitchFamily="34" charset="0"/>
                <a:ea typeface="宋体" pitchFamily="2" charset="-122"/>
              </a:rPr>
              <a:t>乙将被录取</a:t>
            </a:r>
            <a:endParaRPr lang="zh-CN" altLang="en-US" dirty="0">
              <a:solidFill>
                <a:srgbClr val="FF0000"/>
              </a:solidFill>
              <a:latin typeface="Arial Black" pitchFamily="34" charset="0"/>
              <a:ea typeface="宋体" pitchFamily="2" charset="-122"/>
            </a:endParaRPr>
          </a:p>
        </p:txBody>
      </p:sp>
      <p:sp>
        <p:nvSpPr>
          <p:cNvPr id="20507" name="Text Box 12"/>
          <p:cNvSpPr txBox="1"/>
          <p:nvPr/>
        </p:nvSpPr>
        <p:spPr>
          <a:xfrm>
            <a:off x="1881188" y="642938"/>
            <a:ext cx="868680" cy="365760"/>
          </a:xfrm>
          <a:prstGeom prst="rect">
            <a:avLst/>
          </a:prstGeom>
          <a:noFill/>
          <a:ln w="9525">
            <a:noFill/>
            <a:miter/>
          </a:ln>
        </p:spPr>
        <p:txBody>
          <a:bodyPr wrap="none">
            <a:spAutoFit/>
          </a:bodyPr>
          <a:p>
            <a:pPr lvl="0" eaLnBrk="1" hangingPunct="1"/>
            <a:r>
              <a:rPr lang="zh-CN" altLang="en-US" dirty="0">
                <a:solidFill>
                  <a:srgbClr val="FF00FF"/>
                </a:solidFill>
                <a:latin typeface="Times New Roman" pitchFamily="18" charset="0"/>
                <a:ea typeface="楷体_GB2312" pitchFamily="49" charset="-122"/>
              </a:rPr>
              <a:t>解答题</a:t>
            </a:r>
            <a:endParaRPr lang="zh-CN" altLang="en-US" dirty="0">
              <a:solidFill>
                <a:srgbClr val="FF00FF"/>
              </a:solidFill>
              <a:latin typeface="Times New Roman" pitchFamily="18" charset="0"/>
              <a:ea typeface="楷体_GB2312"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indefinite" fill="hold">
                                          <p:stCondLst>
                                            <p:cond delay="0"/>
                                          </p:stCondLst>
                                        </p:cTn>
                                        <p:tgtEl>
                                          <p:spTgt spid="28700"/>
                                        </p:tgtEl>
                                        <p:attrNameLst>
                                          <p:attrName>style.visibility</p:attrName>
                                        </p:attrNameLst>
                                      </p:cBhvr>
                                      <p:to>
                                        <p:strVal val="visible"/>
                                      </p:to>
                                    </p:set>
                                    <p:anim calcmode="lin" valueType="num">
                                      <p:cBhvr>
                                        <p:cTn id="7" dur="500" fill="hold"/>
                                        <p:tgtEl>
                                          <p:spTgt spid="28700"/>
                                        </p:tgtEl>
                                        <p:attrNameLst>
                                          <p:attrName>ppt_w</p:attrName>
                                        </p:attrNameLst>
                                      </p:cBhvr>
                                      <p:tavLst>
                                        <p:tav tm="0">
                                          <p:val>
                                            <p:fltVal val="0.000000"/>
                                          </p:val>
                                        </p:tav>
                                        <p:tav tm="100000">
                                          <p:val>
                                            <p:strVal val="#ppt_w"/>
                                          </p:val>
                                        </p:tav>
                                      </p:tavLst>
                                    </p:anim>
                                    <p:anim calcmode="lin" valueType="num">
                                      <p:cBhvr>
                                        <p:cTn id="8" dur="500" fill="hold"/>
                                        <p:tgtEl>
                                          <p:spTgt spid="28700"/>
                                        </p:tgtEl>
                                        <p:attrNameLst>
                                          <p:attrName>ppt_h</p:attrName>
                                        </p:attrNameLst>
                                      </p:cBhvr>
                                      <p:tavLst>
                                        <p:tav tm="0">
                                          <p:val>
                                            <p:fltVal val="0.000000"/>
                                          </p:val>
                                        </p:tav>
                                        <p:tav tm="100000">
                                          <p:val>
                                            <p:strVal val="#ppt_h"/>
                                          </p:val>
                                        </p:tav>
                                      </p:tavLst>
                                    </p:anim>
                                    <p:animEffect transition="in" filter="fade">
                                      <p:cBhvr>
                                        <p:cTn id="9" dur="500"/>
                                        <p:tgtEl>
                                          <p:spTgt spid="28700"/>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grpId="0" nodeType="clickEffect">
                                  <p:stCondLst>
                                    <p:cond delay="0"/>
                                  </p:stCondLst>
                                  <p:childTnLst>
                                    <p:set>
                                      <p:cBhvr>
                                        <p:cTn id="13" dur="indefinite" fill="hold">
                                          <p:stCondLst>
                                            <p:cond delay="0"/>
                                          </p:stCondLst>
                                        </p:cTn>
                                        <p:tgtEl>
                                          <p:spTgt spid="28701"/>
                                        </p:tgtEl>
                                        <p:attrNameLst>
                                          <p:attrName>style.visibility</p:attrName>
                                        </p:attrNameLst>
                                      </p:cBhvr>
                                      <p:to>
                                        <p:strVal val="visible"/>
                                      </p:to>
                                    </p:set>
                                    <p:anim calcmode="lin" valueType="num">
                                      <p:cBhvr>
                                        <p:cTn id="14" dur="500" fill="hold"/>
                                        <p:tgtEl>
                                          <p:spTgt spid="28701"/>
                                        </p:tgtEl>
                                        <p:attrNameLst>
                                          <p:attrName>ppt_w</p:attrName>
                                        </p:attrNameLst>
                                      </p:cBhvr>
                                      <p:tavLst>
                                        <p:tav tm="0">
                                          <p:val>
                                            <p:fltVal val="0.000000"/>
                                          </p:val>
                                        </p:tav>
                                        <p:tav tm="100000">
                                          <p:val>
                                            <p:strVal val="#ppt_w"/>
                                          </p:val>
                                        </p:tav>
                                      </p:tavLst>
                                    </p:anim>
                                    <p:anim calcmode="lin" valueType="num">
                                      <p:cBhvr>
                                        <p:cTn id="15" dur="500" fill="hold"/>
                                        <p:tgtEl>
                                          <p:spTgt spid="28701"/>
                                        </p:tgtEl>
                                        <p:attrNameLst>
                                          <p:attrName>ppt_h</p:attrName>
                                        </p:attrNameLst>
                                      </p:cBhvr>
                                      <p:tavLst>
                                        <p:tav tm="0">
                                          <p:val>
                                            <p:fltVal val="0.000000"/>
                                          </p:val>
                                        </p:tav>
                                        <p:tav tm="100000">
                                          <p:val>
                                            <p:strVal val="#ppt_h"/>
                                          </p:val>
                                        </p:tav>
                                      </p:tavLst>
                                    </p:anim>
                                    <p:animEffect transition="in" filter="fade">
                                      <p:cBhvr>
                                        <p:cTn id="16" dur="500"/>
                                        <p:tgtEl>
                                          <p:spTgt spid="287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700" grpId="0"/>
      <p:bldP spid="2870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9" name="Text Box 2"/>
          <p:cNvSpPr txBox="1">
            <a:spLocks noChangeArrowheads="1"/>
          </p:cNvSpPr>
          <p:nvPr/>
        </p:nvSpPr>
        <p:spPr bwMode="auto">
          <a:xfrm>
            <a:off x="1752600" y="685800"/>
            <a:ext cx="8499475" cy="2499360"/>
          </a:xfrm>
          <a:prstGeom prst="rect">
            <a:avLst/>
          </a:prstGeom>
          <a:noFill/>
          <a:ln w="9525">
            <a:noFill/>
            <a:miter lim="800000"/>
          </a:ln>
        </p:spPr>
        <p:txBody>
          <a:bodyPr>
            <a:spAutoFit/>
          </a:bodyPr>
          <a:lstStyle/>
          <a:p>
            <a:pPr marL="0" marR="0" lvl="0" indent="0" algn="l" defTabSz="914400" rtl="0" eaLnBrk="1" fontAlgn="base" latinLnBrk="0" hangingPunct="1">
              <a:spcBef>
                <a:spcPct val="50000"/>
              </a:spcBef>
              <a:spcAft>
                <a:spcPct val="0"/>
              </a:spcAft>
              <a:buClrTx/>
              <a:buSzTx/>
              <a:buFontTx/>
              <a:buNone/>
              <a:defRPr/>
            </a:pPr>
            <a:r>
              <a:rPr kumimoji="0" lang="zh-CN" altLang="en-US" sz="2800" b="1" i="0" u="none" strike="noStrike" kern="1200" cap="none" spc="0" normalizeH="0" baseline="0" noProof="0" dirty="0" smtClean="0">
                <a:ln>
                  <a:noFill/>
                </a:ln>
                <a:solidFill>
                  <a:schemeClr val="tx1"/>
                </a:solidFill>
                <a:effectLst/>
                <a:uLnTx/>
                <a:uFillTx/>
                <a:latin typeface="+mn-ea"/>
                <a:ea typeface="+mn-ea"/>
                <a:cs typeface="+mn-cs"/>
              </a:rPr>
              <a:t>    </a:t>
            </a:r>
            <a:r>
              <a:rPr kumimoji="0" lang="en-US" altLang="zh-CN" sz="2800" b="1" i="0" u="none" strike="noStrike" kern="1200" cap="none" spc="0" normalizeH="0" baseline="0" noProof="0" dirty="0" smtClean="0">
                <a:ln>
                  <a:noFill/>
                </a:ln>
                <a:solidFill>
                  <a:schemeClr val="tx1"/>
                </a:solidFill>
                <a:effectLst/>
                <a:uLnTx/>
                <a:uFillTx/>
                <a:latin typeface="+mn-ea"/>
                <a:ea typeface="+mn-ea"/>
                <a:cs typeface="+mn-cs"/>
              </a:rPr>
              <a:t>2</a:t>
            </a:r>
            <a:r>
              <a:rPr kumimoji="0" lang="zh-CN" altLang="en-US" sz="2800" b="1" i="0" u="none" strike="noStrike" kern="1200" cap="none" spc="0" normalizeH="0" baseline="0" noProof="0" dirty="0" smtClean="0">
                <a:ln>
                  <a:noFill/>
                </a:ln>
                <a:solidFill>
                  <a:schemeClr val="tx1"/>
                </a:solidFill>
                <a:effectLst/>
                <a:uLnTx/>
                <a:uFillTx/>
                <a:latin typeface="+mn-ea"/>
                <a:ea typeface="+mn-ea"/>
                <a:cs typeface="+mn-cs"/>
              </a:rPr>
              <a:t>.</a:t>
            </a:r>
            <a:r>
              <a:rPr kumimoji="0" lang="zh-CN" altLang="en-US" sz="2600" b="1" i="0" u="none" strike="noStrike" kern="1200" cap="none" spc="0" normalizeH="0" baseline="0" noProof="0" dirty="0" smtClean="0">
                <a:ln>
                  <a:noFill/>
                </a:ln>
                <a:solidFill>
                  <a:schemeClr val="tx1"/>
                </a:solidFill>
                <a:effectLst/>
                <a:uLnTx/>
                <a:uFillTx/>
                <a:latin typeface="+mn-ea"/>
                <a:ea typeface="+mn-ea"/>
                <a:cs typeface="+mn-cs"/>
              </a:rPr>
              <a:t>A公司和B公司去年用于工人工资、培训费用、保险支出均分别为72万元、36万元和12万元。 A公司今年这3项支出依次比去年增长了10%、20%和30%， B公司今年这3项支出依次比去年增长了30%、10%和20%， A、B公司今年这3项总支出比去年增长的百分数相等吗？它们分别是多少？</a:t>
            </a:r>
            <a:endParaRPr kumimoji="0" lang="zh-CN" altLang="en-US" sz="2600" b="1" i="0" u="none" strike="noStrike" kern="1200" cap="none" spc="0" normalizeH="0" baseline="0" noProof="0" dirty="0" smtClean="0">
              <a:ln>
                <a:noFill/>
              </a:ln>
              <a:solidFill>
                <a:schemeClr val="tx1"/>
              </a:solidFill>
              <a:effectLst/>
              <a:uLnTx/>
              <a:uFillTx/>
              <a:latin typeface="+mn-ea"/>
              <a:ea typeface="+mn-ea"/>
              <a:cs typeface="+mn-cs"/>
            </a:endParaRPr>
          </a:p>
        </p:txBody>
      </p:sp>
      <p:graphicFrame>
        <p:nvGraphicFramePr>
          <p:cNvPr id="30723" name="Object 3"/>
          <p:cNvGraphicFramePr>
            <a:graphicFrameLocks noChangeAspect="1"/>
          </p:cNvGraphicFramePr>
          <p:nvPr>
            <p:ph sz="half"/>
          </p:nvPr>
        </p:nvGraphicFramePr>
        <p:xfrm>
          <a:off x="2238375" y="3429000"/>
          <a:ext cx="8062913" cy="1876425"/>
        </p:xfrm>
        <a:graphic>
          <a:graphicData uri="http://schemas.openxmlformats.org/presentationml/2006/ole">
            <mc:AlternateContent xmlns:mc="http://schemas.openxmlformats.org/markup-compatibility/2006">
              <mc:Choice xmlns:v="urn:schemas-microsoft-com:vml" Requires="v">
                <p:oleObj spid="_x0000_s3079" name="" r:id="rId1" imgW="3491230" imgH="812165" progId="Equation.DSMT4">
                  <p:embed/>
                </p:oleObj>
              </mc:Choice>
              <mc:Fallback>
                <p:oleObj name="" r:id="rId1" imgW="3491230" imgH="812165" progId="Equation.DSMT4">
                  <p:embed/>
                  <p:pic>
                    <p:nvPicPr>
                      <p:cNvPr id="0" name="图片 3078"/>
                      <p:cNvPicPr/>
                      <p:nvPr/>
                    </p:nvPicPr>
                    <p:blipFill>
                      <a:blip r:embed="rId2"/>
                      <a:stretch>
                        <a:fillRect/>
                      </a:stretch>
                    </p:blipFill>
                    <p:spPr>
                      <a:xfrm>
                        <a:off x="2238375" y="3429000"/>
                        <a:ext cx="8062913" cy="1876425"/>
                      </a:xfrm>
                      <a:prstGeom prst="rect">
                        <a:avLst/>
                      </a:prstGeom>
                      <a:noFill/>
                      <a:ln w="38100">
                        <a:noFill/>
                        <a:miter/>
                      </a:ln>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0723"/>
                                        </p:tgtEl>
                                        <p:attrNameLst>
                                          <p:attrName>style.visibility</p:attrName>
                                        </p:attrNameLst>
                                      </p:cBhvr>
                                      <p:to>
                                        <p:strVal val="visible"/>
                                      </p:to>
                                    </p:set>
                                    <p:animEffect transition="in" filter="blinds(horizontal)">
                                      <p:cBhvr>
                                        <p:cTn id="7" dur="500"/>
                                        <p:tgtEl>
                                          <p:spTgt spid="307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506" name="Text Box 2"/>
          <p:cNvSpPr txBox="1"/>
          <p:nvPr/>
        </p:nvSpPr>
        <p:spPr>
          <a:xfrm>
            <a:off x="1976438" y="1000125"/>
            <a:ext cx="8458200" cy="1270000"/>
          </a:xfrm>
          <a:prstGeom prst="rect">
            <a:avLst/>
          </a:prstGeom>
          <a:noFill/>
          <a:ln w="9525">
            <a:noFill/>
            <a:miter/>
          </a:ln>
        </p:spPr>
        <p:txBody>
          <a:bodyPr>
            <a:spAutoFit/>
          </a:bodyPr>
          <a:p>
            <a:pPr lvl="0" eaLnBrk="1" hangingPunct="1">
              <a:spcBef>
                <a:spcPct val="50000"/>
              </a:spcBef>
            </a:pPr>
            <a:r>
              <a:rPr lang="en-US" altLang="zh-CN" dirty="0">
                <a:latin typeface="Times New Roman" pitchFamily="18" charset="0"/>
                <a:ea typeface="宋体" pitchFamily="2" charset="-122"/>
              </a:rPr>
              <a:t>3</a:t>
            </a:r>
            <a:r>
              <a:rPr lang="zh-CN" altLang="en-US" dirty="0">
                <a:latin typeface="Times New Roman" pitchFamily="18" charset="0"/>
                <a:ea typeface="宋体" pitchFamily="2" charset="-122"/>
              </a:rPr>
              <a:t>.甲、乙两个小组各10名学生某次数学测试成绩 如下（单位：分）</a:t>
            </a:r>
            <a:endParaRPr lang="zh-CN" altLang="en-US" dirty="0">
              <a:latin typeface="Times New Roman" pitchFamily="18" charset="0"/>
              <a:ea typeface="宋体" pitchFamily="2" charset="-122"/>
            </a:endParaRPr>
          </a:p>
          <a:p>
            <a:pPr lvl="0" eaLnBrk="1" hangingPunct="1">
              <a:lnSpc>
                <a:spcPct val="40000"/>
              </a:lnSpc>
              <a:spcBef>
                <a:spcPct val="50000"/>
              </a:spcBef>
            </a:pPr>
            <a:r>
              <a:rPr lang="zh-CN" altLang="en-US" dirty="0">
                <a:latin typeface="Times New Roman" pitchFamily="18" charset="0"/>
                <a:ea typeface="宋体" pitchFamily="2" charset="-122"/>
              </a:rPr>
              <a:t>甲组：76、90、84、86、81、87、86、82、85、83；</a:t>
            </a:r>
            <a:endParaRPr lang="zh-CN" altLang="en-US" dirty="0">
              <a:latin typeface="Times New Roman" pitchFamily="18" charset="0"/>
              <a:ea typeface="宋体" pitchFamily="2" charset="-122"/>
            </a:endParaRPr>
          </a:p>
          <a:p>
            <a:pPr lvl="0" eaLnBrk="1" hangingPunct="1">
              <a:lnSpc>
                <a:spcPct val="60000"/>
              </a:lnSpc>
              <a:spcBef>
                <a:spcPct val="50000"/>
              </a:spcBef>
            </a:pPr>
            <a:r>
              <a:rPr lang="zh-CN" altLang="en-US" dirty="0">
                <a:latin typeface="Times New Roman" pitchFamily="18" charset="0"/>
                <a:ea typeface="宋体" pitchFamily="2" charset="-122"/>
              </a:rPr>
              <a:t>乙组：82、84、85、89、79、80、91、89、79、74。</a:t>
            </a:r>
            <a:endParaRPr lang="zh-CN" altLang="en-US" dirty="0">
              <a:latin typeface="Times New Roman" pitchFamily="18" charset="0"/>
              <a:ea typeface="宋体" pitchFamily="2" charset="-122"/>
            </a:endParaRPr>
          </a:p>
          <a:p>
            <a:pPr lvl="0" eaLnBrk="1" hangingPunct="1">
              <a:lnSpc>
                <a:spcPct val="80000"/>
              </a:lnSpc>
              <a:spcBef>
                <a:spcPct val="50000"/>
              </a:spcBef>
            </a:pPr>
            <a:r>
              <a:rPr lang="zh-CN" altLang="en-US" dirty="0">
                <a:latin typeface="Times New Roman" pitchFamily="18" charset="0"/>
                <a:ea typeface="宋体" pitchFamily="2" charset="-122"/>
              </a:rPr>
              <a:t>请你选用合适的统计量，对这两组学生的这次测试成绩作出评价。</a:t>
            </a:r>
            <a:endParaRPr lang="zh-CN" altLang="en-US" dirty="0">
              <a:latin typeface="Times New Roman" pitchFamily="18" charset="0"/>
              <a:ea typeface="宋体" pitchFamily="2" charset="-122"/>
            </a:endParaRPr>
          </a:p>
        </p:txBody>
      </p:sp>
      <p:sp>
        <p:nvSpPr>
          <p:cNvPr id="32771" name="Text Box 3"/>
          <p:cNvSpPr txBox="1"/>
          <p:nvPr/>
        </p:nvSpPr>
        <p:spPr>
          <a:xfrm>
            <a:off x="1976438" y="3819525"/>
            <a:ext cx="8763000" cy="640080"/>
          </a:xfrm>
          <a:prstGeom prst="rect">
            <a:avLst/>
          </a:prstGeom>
          <a:noFill/>
          <a:ln w="9525">
            <a:noFill/>
            <a:miter/>
          </a:ln>
        </p:spPr>
        <p:txBody>
          <a:bodyPr>
            <a:spAutoFit/>
          </a:bodyPr>
          <a:p>
            <a:pPr lvl="0" eaLnBrk="1" hangingPunct="1"/>
            <a:r>
              <a:rPr lang="zh-CN" altLang="en-US" dirty="0">
                <a:solidFill>
                  <a:srgbClr val="FF0000"/>
                </a:solidFill>
                <a:latin typeface="Times New Roman" pitchFamily="18" charset="0"/>
                <a:ea typeface="楷体_GB2312" pitchFamily="49" charset="-122"/>
              </a:rPr>
              <a:t>主要对平均数、方差这两个数据比较，</a:t>
            </a:r>
            <a:endParaRPr lang="zh-CN" altLang="en-US" dirty="0">
              <a:solidFill>
                <a:srgbClr val="FF0000"/>
              </a:solidFill>
              <a:latin typeface="Times New Roman" pitchFamily="18" charset="0"/>
              <a:ea typeface="楷体_GB2312" pitchFamily="49" charset="-122"/>
            </a:endParaRPr>
          </a:p>
          <a:p>
            <a:pPr lvl="0" eaLnBrk="1" hangingPunct="1"/>
            <a:r>
              <a:rPr lang="zh-CN" altLang="en-US" dirty="0">
                <a:solidFill>
                  <a:srgbClr val="FF0000"/>
                </a:solidFill>
                <a:latin typeface="Times New Roman" pitchFamily="18" charset="0"/>
                <a:ea typeface="楷体_GB2312" pitchFamily="49" charset="-122"/>
              </a:rPr>
              <a:t>从两组学生成绩的平均状态和稳定性做出评价。</a:t>
            </a:r>
            <a:endParaRPr lang="zh-CN" altLang="en-US" dirty="0">
              <a:solidFill>
                <a:srgbClr val="FF0000"/>
              </a:solidFill>
              <a:latin typeface="Times New Roman" pitchFamily="18" charset="0"/>
              <a:ea typeface="楷体_GB2312"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32771"/>
                                        </p:tgtEl>
                                        <p:attrNameLst>
                                          <p:attrName>style.visibility</p:attrName>
                                        </p:attrNameLst>
                                      </p:cBhvr>
                                      <p:to>
                                        <p:strVal val="visible"/>
                                      </p:to>
                                    </p:set>
                                    <p:anim calcmode="lin" valueType="num">
                                      <p:cBhvr>
                                        <p:cTn id="7" dur="500" fill="hold"/>
                                        <p:tgtEl>
                                          <p:spTgt spid="32771"/>
                                        </p:tgtEl>
                                        <p:attrNameLst>
                                          <p:attrName>ppt_w</p:attrName>
                                        </p:attrNameLst>
                                      </p:cBhvr>
                                      <p:tavLst>
                                        <p:tav tm="0">
                                          <p:val>
                                            <p:fltVal val="0.000000"/>
                                          </p:val>
                                        </p:tav>
                                        <p:tav tm="100000">
                                          <p:val>
                                            <p:strVal val="#ppt_w"/>
                                          </p:val>
                                        </p:tav>
                                      </p:tavLst>
                                    </p:anim>
                                    <p:anim calcmode="lin" valueType="num">
                                      <p:cBhvr>
                                        <p:cTn id="8" dur="500" fill="hold"/>
                                        <p:tgtEl>
                                          <p:spTgt spid="32771"/>
                                        </p:tgtEl>
                                        <p:attrNameLst>
                                          <p:attrName>ppt_h</p:attrName>
                                        </p:attrNameLst>
                                      </p:cBhvr>
                                      <p:tavLst>
                                        <p:tav tm="0">
                                          <p:val>
                                            <p:fltVal val="0.000000"/>
                                          </p:val>
                                        </p:tav>
                                        <p:tav tm="100000">
                                          <p:val>
                                            <p:strVal val="#ppt_h"/>
                                          </p:val>
                                        </p:tav>
                                      </p:tavLst>
                                    </p:anim>
                                    <p:animEffect transition="in" filter="fade">
                                      <p:cBhvr>
                                        <p:cTn id="9" dur="500"/>
                                        <p:tgtEl>
                                          <p:spTgt spid="327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1" grpId="0" bldLvl="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1026" name="Object 25"/>
          <p:cNvGraphicFramePr>
            <a:graphicFrameLocks noChangeAspect="1"/>
          </p:cNvGraphicFramePr>
          <p:nvPr/>
        </p:nvGraphicFramePr>
        <p:xfrm>
          <a:off x="8285163" y="1684338"/>
          <a:ext cx="914400" cy="198437"/>
        </p:xfrm>
        <a:graphic>
          <a:graphicData uri="http://schemas.openxmlformats.org/presentationml/2006/ole">
            <mc:AlternateContent xmlns:mc="http://schemas.openxmlformats.org/markup-compatibility/2006">
              <mc:Choice xmlns:v="urn:schemas-microsoft-com:vml" Requires="v">
                <p:oleObj spid="_x0000_s3076" name="" r:id="rId1" imgW="128905" imgH="200660" progId="Equation.DSMT4">
                  <p:embed/>
                </p:oleObj>
              </mc:Choice>
              <mc:Fallback>
                <p:oleObj name="" r:id="rId1" imgW="128905" imgH="200660" progId="Equation.DSMT4">
                  <p:embed/>
                  <p:pic>
                    <p:nvPicPr>
                      <p:cNvPr id="0" name="图片 3075"/>
                      <p:cNvPicPr/>
                      <p:nvPr/>
                    </p:nvPicPr>
                    <p:blipFill>
                      <a:blip r:embed="rId2"/>
                      <a:stretch>
                        <a:fillRect/>
                      </a:stretch>
                    </p:blipFill>
                    <p:spPr>
                      <a:xfrm>
                        <a:off x="8285163" y="1684338"/>
                        <a:ext cx="914400" cy="198437"/>
                      </a:xfrm>
                      <a:prstGeom prst="rect">
                        <a:avLst/>
                      </a:prstGeom>
                      <a:noFill/>
                      <a:ln w="38100">
                        <a:noFill/>
                        <a:miter/>
                      </a:ln>
                    </p:spPr>
                  </p:pic>
                </p:oleObj>
              </mc:Fallback>
            </mc:AlternateContent>
          </a:graphicData>
        </a:graphic>
      </p:graphicFrame>
      <p:sp>
        <p:nvSpPr>
          <p:cNvPr id="15441" name="Rectangle 81"/>
          <p:cNvSpPr>
            <a:spLocks noChangeArrowheads="1"/>
          </p:cNvSpPr>
          <p:nvPr/>
        </p:nvSpPr>
        <p:spPr bwMode="auto">
          <a:xfrm>
            <a:off x="2063750" y="3262313"/>
            <a:ext cx="2308225" cy="1524000"/>
          </a:xfrm>
          <a:prstGeom prst="rect">
            <a:avLst/>
          </a:prstGeom>
          <a:solidFill>
            <a:srgbClr val="FFFF8F"/>
          </a:solidFill>
          <a:ln w="9525">
            <a:noFill/>
            <a:miter lim="800000"/>
          </a:ln>
          <a:effectLst>
            <a:outerShdw dist="107763" dir="2700000" algn="ctr" rotWithShape="0">
              <a:srgbClr val="FFCC00"/>
            </a:outerShdw>
          </a:effectLst>
        </p:spPr>
        <p:txBody>
          <a:bodyPr wrap="none" anchor="ctr"/>
          <a:lstStyle/>
          <a:p>
            <a:pPr marL="0" marR="0" lvl="0" indent="0" algn="l" defTabSz="914400" rtl="0" eaLnBrk="1" fontAlgn="base" latinLnBrk="0" hangingPunct="1">
              <a:spcBef>
                <a:spcPct val="0"/>
              </a:spcBef>
              <a:spcAft>
                <a:spcPct val="0"/>
              </a:spcAft>
              <a:buClrTx/>
              <a:buSzTx/>
              <a:buFontTx/>
              <a:buNone/>
              <a:defRPr/>
            </a:pPr>
            <a:r>
              <a:rPr kumimoji="0" lang="zh-CN" altLang="en-US" sz="2800" b="1" i="0" u="none" strike="noStrike" kern="1200" cap="none" spc="0" normalizeH="0" baseline="0" noProof="0">
                <a:ln>
                  <a:noFill/>
                </a:ln>
                <a:solidFill>
                  <a:schemeClr val="tx1"/>
                </a:solidFill>
                <a:effectLst/>
                <a:uLnTx/>
                <a:uFillTx/>
                <a:latin typeface="Times New Roman" pitchFamily="18" charset="0"/>
                <a:ea typeface="楷体_GB2312" pitchFamily="49" charset="-122"/>
                <a:cs typeface="+mn-cs"/>
              </a:rPr>
              <a:t>数据的分析</a:t>
            </a:r>
            <a:endParaRPr kumimoji="0" lang="zh-CN" altLang="en-US" sz="2800" b="1" i="0" u="none" strike="noStrike" kern="1200" cap="none" spc="0" normalizeH="0" baseline="0" noProof="0">
              <a:ln>
                <a:noFill/>
              </a:ln>
              <a:solidFill>
                <a:schemeClr val="tx1"/>
              </a:solidFill>
              <a:effectLst/>
              <a:uLnTx/>
              <a:uFillTx/>
              <a:latin typeface="Times New Roman" pitchFamily="18" charset="0"/>
              <a:ea typeface="楷体_GB2312" pitchFamily="49" charset="-122"/>
              <a:cs typeface="+mn-cs"/>
            </a:endParaRPr>
          </a:p>
          <a:p>
            <a:pPr marL="0" marR="0" lvl="0" indent="0" algn="l" defTabSz="914400" rtl="0" eaLnBrk="1" fontAlgn="base" latinLnBrk="0" hangingPunct="1">
              <a:spcBef>
                <a:spcPct val="0"/>
              </a:spcBef>
              <a:spcAft>
                <a:spcPct val="0"/>
              </a:spcAft>
              <a:buClrTx/>
              <a:buSzTx/>
              <a:buFontTx/>
              <a:buNone/>
              <a:defRPr/>
            </a:pPr>
            <a:r>
              <a:rPr kumimoji="0" lang="zh-CN" altLang="en-US" sz="2800" b="1" i="0" u="none" strike="noStrike" kern="1200" cap="none" spc="0" normalizeH="0" baseline="0" noProof="0">
                <a:ln>
                  <a:noFill/>
                </a:ln>
                <a:solidFill>
                  <a:schemeClr val="tx1"/>
                </a:solidFill>
                <a:effectLst/>
                <a:uLnTx/>
                <a:uFillTx/>
                <a:latin typeface="Times New Roman" pitchFamily="18" charset="0"/>
                <a:ea typeface="宋体" pitchFamily="2" charset="-122"/>
                <a:cs typeface="+mn-cs"/>
              </a:rPr>
              <a:t>（</a:t>
            </a:r>
            <a:r>
              <a:rPr kumimoji="0" lang="zh-CN" altLang="en-US" sz="2800" b="1" i="0" u="none" strike="noStrike" kern="1200" cap="none" spc="0" normalizeH="0" baseline="0" noProof="0">
                <a:ln>
                  <a:noFill/>
                </a:ln>
                <a:solidFill>
                  <a:schemeClr val="tx1"/>
                </a:solidFill>
                <a:effectLst/>
                <a:uLnTx/>
                <a:uFillTx/>
                <a:latin typeface="Times New Roman" pitchFamily="18" charset="0"/>
                <a:ea typeface="楷体_GB2312" pitchFamily="49" charset="-122"/>
                <a:cs typeface="+mn-cs"/>
              </a:rPr>
              <a:t>分析数据的</a:t>
            </a:r>
            <a:endParaRPr kumimoji="0" lang="zh-CN" altLang="en-US" sz="2800" b="1" i="0" u="none" strike="noStrike" kern="1200" cap="none" spc="0" normalizeH="0" baseline="0" noProof="0">
              <a:ln>
                <a:noFill/>
              </a:ln>
              <a:solidFill>
                <a:schemeClr val="tx1"/>
              </a:solidFill>
              <a:effectLst/>
              <a:uLnTx/>
              <a:uFillTx/>
              <a:latin typeface="Times New Roman" pitchFamily="18" charset="0"/>
              <a:ea typeface="楷体_GB2312" pitchFamily="49" charset="-122"/>
              <a:cs typeface="+mn-cs"/>
            </a:endParaRPr>
          </a:p>
          <a:p>
            <a:pPr marL="0" marR="0" lvl="0" indent="0" algn="l" defTabSz="914400" rtl="0" eaLnBrk="1" fontAlgn="base" latinLnBrk="0" hangingPunct="1">
              <a:spcBef>
                <a:spcPct val="0"/>
              </a:spcBef>
              <a:spcAft>
                <a:spcPct val="0"/>
              </a:spcAft>
              <a:buClrTx/>
              <a:buSzTx/>
              <a:buFontTx/>
              <a:buNone/>
              <a:defRPr/>
            </a:pPr>
            <a:r>
              <a:rPr kumimoji="0" lang="zh-CN" altLang="en-US" sz="2800" b="1" i="0" u="none" strike="noStrike" kern="1200" cap="none" spc="0" normalizeH="0" baseline="0" noProof="0">
                <a:ln>
                  <a:noFill/>
                </a:ln>
                <a:solidFill>
                  <a:schemeClr val="tx1"/>
                </a:solidFill>
                <a:effectLst/>
                <a:uLnTx/>
                <a:uFillTx/>
                <a:latin typeface="Times New Roman" pitchFamily="18" charset="0"/>
                <a:ea typeface="楷体_GB2312" pitchFamily="49" charset="-122"/>
                <a:cs typeface="+mn-cs"/>
              </a:rPr>
              <a:t>特征性质</a:t>
            </a:r>
            <a:r>
              <a:rPr kumimoji="0" lang="zh-CN" altLang="en-US" sz="2800" b="1" i="0" u="none" strike="noStrike" kern="1200" cap="none" spc="0" normalizeH="0" baseline="0" noProof="0">
                <a:ln>
                  <a:noFill/>
                </a:ln>
                <a:solidFill>
                  <a:schemeClr val="tx1"/>
                </a:solidFill>
                <a:effectLst/>
                <a:uLnTx/>
                <a:uFillTx/>
                <a:latin typeface="Times New Roman" pitchFamily="18" charset="0"/>
                <a:ea typeface="宋体" pitchFamily="2" charset="-122"/>
                <a:cs typeface="+mn-cs"/>
              </a:rPr>
              <a:t>）</a:t>
            </a:r>
            <a:endParaRPr kumimoji="0" lang="zh-CN" altLang="en-US" sz="2800" b="1" i="0" u="none" strike="noStrike" kern="1200" cap="none" spc="0" normalizeH="0" baseline="0" noProof="0">
              <a:ln>
                <a:noFill/>
              </a:ln>
              <a:solidFill>
                <a:schemeClr val="tx1"/>
              </a:solidFill>
              <a:effectLst/>
              <a:uLnTx/>
              <a:uFillTx/>
              <a:latin typeface="Times New Roman" pitchFamily="18" charset="0"/>
              <a:ea typeface="宋体" pitchFamily="2" charset="-122"/>
              <a:cs typeface="+mn-cs"/>
            </a:endParaRPr>
          </a:p>
        </p:txBody>
      </p:sp>
      <p:grpSp>
        <p:nvGrpSpPr>
          <p:cNvPr id="2" name="Group 82"/>
          <p:cNvGrpSpPr/>
          <p:nvPr/>
        </p:nvGrpSpPr>
        <p:grpSpPr>
          <a:xfrm>
            <a:off x="4448175" y="2652713"/>
            <a:ext cx="533400" cy="2590800"/>
            <a:chOff x="0" y="0"/>
            <a:chExt cx="336" cy="1632"/>
          </a:xfrm>
        </p:grpSpPr>
        <p:sp>
          <p:nvSpPr>
            <p:cNvPr id="1051" name="Line 83"/>
            <p:cNvSpPr/>
            <p:nvPr/>
          </p:nvSpPr>
          <p:spPr>
            <a:xfrm>
              <a:off x="192" y="0"/>
              <a:ext cx="0" cy="1632"/>
            </a:xfrm>
            <a:prstGeom prst="line">
              <a:avLst/>
            </a:prstGeom>
            <a:ln w="38100" cap="flat" cmpd="sng">
              <a:solidFill>
                <a:srgbClr val="FF9900"/>
              </a:solidFill>
              <a:prstDash val="solid"/>
              <a:headEnd type="none" w="med" len="med"/>
              <a:tailEnd type="none" w="med" len="med"/>
            </a:ln>
          </p:spPr>
          <p:txBody>
            <a:bodyPr/>
            <a:p>
              <a:endParaRPr lang="zh-CN" altLang="en-US"/>
            </a:p>
          </p:txBody>
        </p:sp>
        <p:sp>
          <p:nvSpPr>
            <p:cNvPr id="1052" name="Line 84"/>
            <p:cNvSpPr/>
            <p:nvPr/>
          </p:nvSpPr>
          <p:spPr>
            <a:xfrm flipH="1">
              <a:off x="192" y="0"/>
              <a:ext cx="144" cy="0"/>
            </a:xfrm>
            <a:prstGeom prst="line">
              <a:avLst/>
            </a:prstGeom>
            <a:ln w="38100" cap="flat" cmpd="sng">
              <a:solidFill>
                <a:srgbClr val="FF9900"/>
              </a:solidFill>
              <a:prstDash val="solid"/>
              <a:headEnd type="none" w="med" len="med"/>
              <a:tailEnd type="none" w="med" len="med"/>
            </a:ln>
          </p:spPr>
          <p:txBody>
            <a:bodyPr/>
            <a:p>
              <a:endParaRPr lang="zh-CN" altLang="en-US"/>
            </a:p>
          </p:txBody>
        </p:sp>
        <p:sp>
          <p:nvSpPr>
            <p:cNvPr id="1053" name="Line 85"/>
            <p:cNvSpPr/>
            <p:nvPr/>
          </p:nvSpPr>
          <p:spPr>
            <a:xfrm flipH="1">
              <a:off x="192" y="1632"/>
              <a:ext cx="144" cy="0"/>
            </a:xfrm>
            <a:prstGeom prst="line">
              <a:avLst/>
            </a:prstGeom>
            <a:ln w="38100" cap="flat" cmpd="sng">
              <a:solidFill>
                <a:srgbClr val="FF9900"/>
              </a:solidFill>
              <a:prstDash val="solid"/>
              <a:headEnd type="none" w="med" len="med"/>
              <a:tailEnd type="none" w="med" len="med"/>
            </a:ln>
          </p:spPr>
          <p:txBody>
            <a:bodyPr/>
            <a:p>
              <a:endParaRPr lang="zh-CN" altLang="en-US"/>
            </a:p>
          </p:txBody>
        </p:sp>
        <p:sp>
          <p:nvSpPr>
            <p:cNvPr id="1054" name="Line 86"/>
            <p:cNvSpPr/>
            <p:nvPr/>
          </p:nvSpPr>
          <p:spPr>
            <a:xfrm flipH="1">
              <a:off x="0" y="816"/>
              <a:ext cx="192" cy="0"/>
            </a:xfrm>
            <a:prstGeom prst="line">
              <a:avLst/>
            </a:prstGeom>
            <a:ln w="38100" cap="flat" cmpd="sng">
              <a:solidFill>
                <a:srgbClr val="FF9900"/>
              </a:solidFill>
              <a:prstDash val="solid"/>
              <a:headEnd type="none" w="med" len="med"/>
              <a:tailEnd type="none" w="med" len="med"/>
            </a:ln>
          </p:spPr>
          <p:txBody>
            <a:bodyPr/>
            <a:p>
              <a:endParaRPr lang="zh-CN" altLang="en-US"/>
            </a:p>
          </p:txBody>
        </p:sp>
      </p:grpSp>
      <p:sp>
        <p:nvSpPr>
          <p:cNvPr id="15447" name="Rectangle 87"/>
          <p:cNvSpPr>
            <a:spLocks noChangeArrowheads="1"/>
          </p:cNvSpPr>
          <p:nvPr/>
        </p:nvSpPr>
        <p:spPr bwMode="auto">
          <a:xfrm>
            <a:off x="4981575" y="2271713"/>
            <a:ext cx="1828800" cy="762000"/>
          </a:xfrm>
          <a:prstGeom prst="rect">
            <a:avLst/>
          </a:prstGeom>
          <a:solidFill>
            <a:srgbClr val="FFFF8F"/>
          </a:solidFill>
          <a:ln w="9525">
            <a:noFill/>
            <a:miter lim="800000"/>
          </a:ln>
          <a:effectLst>
            <a:outerShdw dist="107763" dir="2700000" algn="ctr" rotWithShape="0">
              <a:srgbClr val="FFCC00"/>
            </a:outerShdw>
          </a:effectLst>
        </p:spPr>
        <p:txBody>
          <a:bodyPr wrap="none" anchor="ctr"/>
          <a:lstStyle/>
          <a:p>
            <a:pPr marL="0" marR="0" lvl="0" indent="0" algn="l" defTabSz="914400" rtl="0" eaLnBrk="1" fontAlgn="base" latinLnBrk="0" hangingPunct="1">
              <a:spcBef>
                <a:spcPct val="0"/>
              </a:spcBef>
              <a:spcAft>
                <a:spcPct val="0"/>
              </a:spcAft>
              <a:buClrTx/>
              <a:buSzTx/>
              <a:buFontTx/>
              <a:buNone/>
              <a:defRPr/>
            </a:pPr>
            <a:r>
              <a:rPr kumimoji="0" lang="zh-CN" altLang="en-US" sz="2300" b="1" i="0" u="none" strike="noStrike" kern="1200" cap="none" spc="0" normalizeH="0" baseline="0" noProof="0">
                <a:ln>
                  <a:noFill/>
                </a:ln>
                <a:solidFill>
                  <a:schemeClr val="tx1"/>
                </a:solidFill>
                <a:effectLst/>
                <a:uLnTx/>
                <a:uFillTx/>
                <a:latin typeface="Times New Roman" pitchFamily="18" charset="0"/>
                <a:ea typeface="楷体_GB2312" pitchFamily="49" charset="-122"/>
                <a:cs typeface="+mn-cs"/>
              </a:rPr>
              <a:t>数据的一般水</a:t>
            </a:r>
            <a:endParaRPr kumimoji="0" lang="zh-CN" altLang="en-US" sz="2300" b="1" i="0" u="none" strike="noStrike" kern="1200" cap="none" spc="0" normalizeH="0" baseline="0" noProof="0">
              <a:ln>
                <a:noFill/>
              </a:ln>
              <a:solidFill>
                <a:schemeClr val="tx1"/>
              </a:solidFill>
              <a:effectLst/>
              <a:uLnTx/>
              <a:uFillTx/>
              <a:latin typeface="Times New Roman" pitchFamily="18" charset="0"/>
              <a:ea typeface="楷体_GB2312" pitchFamily="49" charset="-122"/>
              <a:cs typeface="+mn-cs"/>
            </a:endParaRPr>
          </a:p>
          <a:p>
            <a:pPr marL="0" marR="0" lvl="0" indent="0" algn="l" defTabSz="914400" rtl="0" eaLnBrk="1" fontAlgn="base" latinLnBrk="0" hangingPunct="1">
              <a:spcBef>
                <a:spcPct val="0"/>
              </a:spcBef>
              <a:spcAft>
                <a:spcPct val="0"/>
              </a:spcAft>
              <a:buClrTx/>
              <a:buSzTx/>
              <a:buFontTx/>
              <a:buNone/>
              <a:defRPr/>
            </a:pPr>
            <a:r>
              <a:rPr kumimoji="0" lang="zh-CN" altLang="en-US" sz="2300" b="1" i="0" u="none" strike="noStrike" kern="1200" cap="none" spc="0" normalizeH="0" baseline="0" noProof="0">
                <a:ln>
                  <a:noFill/>
                </a:ln>
                <a:solidFill>
                  <a:schemeClr val="tx1"/>
                </a:solidFill>
                <a:effectLst/>
                <a:uLnTx/>
                <a:uFillTx/>
                <a:latin typeface="Times New Roman" pitchFamily="18" charset="0"/>
                <a:ea typeface="楷体_GB2312" pitchFamily="49" charset="-122"/>
                <a:cs typeface="+mn-cs"/>
              </a:rPr>
              <a:t>平或集中趋势</a:t>
            </a:r>
            <a:endParaRPr kumimoji="0" lang="zh-CN" altLang="en-US" sz="2300" b="1" i="0" u="none" strike="noStrike" kern="1200" cap="none" spc="0" normalizeH="0" baseline="0" noProof="0">
              <a:ln>
                <a:noFill/>
              </a:ln>
              <a:solidFill>
                <a:schemeClr val="tx1"/>
              </a:solidFill>
              <a:effectLst/>
              <a:uLnTx/>
              <a:uFillTx/>
              <a:latin typeface="Times New Roman" pitchFamily="18" charset="0"/>
              <a:ea typeface="楷体_GB2312" pitchFamily="49" charset="-122"/>
              <a:cs typeface="+mn-cs"/>
            </a:endParaRPr>
          </a:p>
        </p:txBody>
      </p:sp>
      <p:sp>
        <p:nvSpPr>
          <p:cNvPr id="15448" name="Rectangle 88"/>
          <p:cNvSpPr>
            <a:spLocks noChangeArrowheads="1"/>
          </p:cNvSpPr>
          <p:nvPr/>
        </p:nvSpPr>
        <p:spPr bwMode="auto">
          <a:xfrm>
            <a:off x="4981575" y="4633913"/>
            <a:ext cx="1828800" cy="838200"/>
          </a:xfrm>
          <a:prstGeom prst="rect">
            <a:avLst/>
          </a:prstGeom>
          <a:solidFill>
            <a:srgbClr val="FFFF8F"/>
          </a:solidFill>
          <a:ln w="9525">
            <a:noFill/>
            <a:miter lim="800000"/>
          </a:ln>
          <a:effectLst>
            <a:outerShdw dist="107763" dir="2700000" algn="ctr" rotWithShape="0">
              <a:srgbClr val="FFCC00"/>
            </a:outerShdw>
          </a:effectLst>
        </p:spPr>
        <p:txBody>
          <a:bodyPr wrap="none" anchor="ctr"/>
          <a:lstStyle/>
          <a:p>
            <a:pPr marL="0" marR="0" lvl="0" indent="0" algn="l" defTabSz="914400" rtl="0" eaLnBrk="1" fontAlgn="base" latinLnBrk="0" hangingPunct="1">
              <a:spcBef>
                <a:spcPct val="0"/>
              </a:spcBef>
              <a:spcAft>
                <a:spcPct val="0"/>
              </a:spcAft>
              <a:buClrTx/>
              <a:buSzTx/>
              <a:buFontTx/>
              <a:buNone/>
              <a:defRPr/>
            </a:pPr>
            <a:r>
              <a:rPr kumimoji="0" lang="zh-CN" altLang="en-US" sz="2300" b="1" i="0" u="none" strike="noStrike" kern="1200" cap="none" spc="0" normalizeH="0" baseline="0" noProof="0">
                <a:ln>
                  <a:noFill/>
                </a:ln>
                <a:solidFill>
                  <a:schemeClr val="tx1"/>
                </a:solidFill>
                <a:effectLst/>
                <a:uLnTx/>
                <a:uFillTx/>
                <a:latin typeface="Times New Roman" pitchFamily="18" charset="0"/>
                <a:ea typeface="楷体_GB2312" pitchFamily="49" charset="-122"/>
                <a:cs typeface="+mn-cs"/>
              </a:rPr>
              <a:t>数据的离散程</a:t>
            </a:r>
            <a:endParaRPr kumimoji="0" lang="zh-CN" altLang="en-US" sz="2300" b="1" i="0" u="none" strike="noStrike" kern="1200" cap="none" spc="0" normalizeH="0" baseline="0" noProof="0">
              <a:ln>
                <a:noFill/>
              </a:ln>
              <a:solidFill>
                <a:schemeClr val="tx1"/>
              </a:solidFill>
              <a:effectLst/>
              <a:uLnTx/>
              <a:uFillTx/>
              <a:latin typeface="Times New Roman" pitchFamily="18" charset="0"/>
              <a:ea typeface="楷体_GB2312" pitchFamily="49" charset="-122"/>
              <a:cs typeface="+mn-cs"/>
            </a:endParaRPr>
          </a:p>
          <a:p>
            <a:pPr marL="0" marR="0" lvl="0" indent="0" algn="l" defTabSz="914400" rtl="0" eaLnBrk="1" fontAlgn="base" latinLnBrk="0" hangingPunct="1">
              <a:spcBef>
                <a:spcPct val="0"/>
              </a:spcBef>
              <a:spcAft>
                <a:spcPct val="0"/>
              </a:spcAft>
              <a:buClrTx/>
              <a:buSzTx/>
              <a:buFontTx/>
              <a:buNone/>
              <a:defRPr/>
            </a:pPr>
            <a:r>
              <a:rPr kumimoji="0" lang="zh-CN" altLang="en-US" sz="2300" b="1" i="0" u="none" strike="noStrike" kern="1200" cap="none" spc="0" normalizeH="0" baseline="0" noProof="0">
                <a:ln>
                  <a:noFill/>
                </a:ln>
                <a:solidFill>
                  <a:schemeClr val="tx1"/>
                </a:solidFill>
                <a:effectLst/>
                <a:uLnTx/>
                <a:uFillTx/>
                <a:latin typeface="Times New Roman" pitchFamily="18" charset="0"/>
                <a:ea typeface="楷体_GB2312" pitchFamily="49" charset="-122"/>
                <a:cs typeface="+mn-cs"/>
              </a:rPr>
              <a:t>度或波动大小</a:t>
            </a:r>
            <a:endParaRPr kumimoji="0" lang="zh-CN" altLang="en-US" sz="2300" b="1" i="0" u="none" strike="noStrike" kern="1200" cap="none" spc="0" normalizeH="0" baseline="0" noProof="0">
              <a:ln>
                <a:noFill/>
              </a:ln>
              <a:solidFill>
                <a:schemeClr val="tx1"/>
              </a:solidFill>
              <a:effectLst/>
              <a:uLnTx/>
              <a:uFillTx/>
              <a:latin typeface="Times New Roman" pitchFamily="18" charset="0"/>
              <a:ea typeface="楷体_GB2312" pitchFamily="49" charset="-122"/>
              <a:cs typeface="+mn-cs"/>
            </a:endParaRPr>
          </a:p>
        </p:txBody>
      </p:sp>
      <p:grpSp>
        <p:nvGrpSpPr>
          <p:cNvPr id="3" name="Group 89"/>
          <p:cNvGrpSpPr/>
          <p:nvPr/>
        </p:nvGrpSpPr>
        <p:grpSpPr>
          <a:xfrm>
            <a:off x="6810375" y="1890713"/>
            <a:ext cx="533400" cy="1524000"/>
            <a:chOff x="0" y="0"/>
            <a:chExt cx="336" cy="960"/>
          </a:xfrm>
        </p:grpSpPr>
        <p:sp>
          <p:nvSpPr>
            <p:cNvPr id="1046" name="Line 90"/>
            <p:cNvSpPr/>
            <p:nvPr/>
          </p:nvSpPr>
          <p:spPr>
            <a:xfrm>
              <a:off x="192" y="0"/>
              <a:ext cx="0" cy="960"/>
            </a:xfrm>
            <a:prstGeom prst="line">
              <a:avLst/>
            </a:prstGeom>
            <a:ln w="38100" cap="flat" cmpd="sng">
              <a:solidFill>
                <a:srgbClr val="FF9900"/>
              </a:solidFill>
              <a:prstDash val="solid"/>
              <a:headEnd type="none" w="med" len="med"/>
              <a:tailEnd type="none" w="med" len="med"/>
            </a:ln>
          </p:spPr>
          <p:txBody>
            <a:bodyPr/>
            <a:p>
              <a:endParaRPr lang="zh-CN" altLang="en-US"/>
            </a:p>
          </p:txBody>
        </p:sp>
        <p:sp>
          <p:nvSpPr>
            <p:cNvPr id="1047" name="Line 91"/>
            <p:cNvSpPr/>
            <p:nvPr/>
          </p:nvSpPr>
          <p:spPr>
            <a:xfrm flipH="1">
              <a:off x="192" y="0"/>
              <a:ext cx="144" cy="0"/>
            </a:xfrm>
            <a:prstGeom prst="line">
              <a:avLst/>
            </a:prstGeom>
            <a:ln w="38100" cap="flat" cmpd="sng">
              <a:solidFill>
                <a:srgbClr val="FF9900"/>
              </a:solidFill>
              <a:prstDash val="solid"/>
              <a:headEnd type="none" w="med" len="med"/>
              <a:tailEnd type="none" w="med" len="med"/>
            </a:ln>
          </p:spPr>
          <p:txBody>
            <a:bodyPr/>
            <a:p>
              <a:endParaRPr lang="zh-CN" altLang="en-US"/>
            </a:p>
          </p:txBody>
        </p:sp>
        <p:sp>
          <p:nvSpPr>
            <p:cNvPr id="1048" name="Line 92"/>
            <p:cNvSpPr/>
            <p:nvPr/>
          </p:nvSpPr>
          <p:spPr>
            <a:xfrm flipH="1">
              <a:off x="192" y="960"/>
              <a:ext cx="144" cy="0"/>
            </a:xfrm>
            <a:prstGeom prst="line">
              <a:avLst/>
            </a:prstGeom>
            <a:ln w="38100" cap="flat" cmpd="sng">
              <a:solidFill>
                <a:srgbClr val="FF9900"/>
              </a:solidFill>
              <a:prstDash val="solid"/>
              <a:headEnd type="none" w="med" len="med"/>
              <a:tailEnd type="none" w="med" len="med"/>
            </a:ln>
          </p:spPr>
          <p:txBody>
            <a:bodyPr/>
            <a:p>
              <a:endParaRPr lang="zh-CN" altLang="en-US"/>
            </a:p>
          </p:txBody>
        </p:sp>
        <p:sp>
          <p:nvSpPr>
            <p:cNvPr id="1049" name="Line 93"/>
            <p:cNvSpPr/>
            <p:nvPr/>
          </p:nvSpPr>
          <p:spPr>
            <a:xfrm flipH="1">
              <a:off x="0" y="480"/>
              <a:ext cx="192" cy="0"/>
            </a:xfrm>
            <a:prstGeom prst="line">
              <a:avLst/>
            </a:prstGeom>
            <a:ln w="38100" cap="flat" cmpd="sng">
              <a:solidFill>
                <a:srgbClr val="FF9900"/>
              </a:solidFill>
              <a:prstDash val="solid"/>
              <a:headEnd type="none" w="med" len="med"/>
              <a:tailEnd type="none" w="med" len="med"/>
            </a:ln>
          </p:spPr>
          <p:txBody>
            <a:bodyPr/>
            <a:p>
              <a:endParaRPr lang="zh-CN" altLang="en-US"/>
            </a:p>
          </p:txBody>
        </p:sp>
        <p:sp>
          <p:nvSpPr>
            <p:cNvPr id="1050" name="Line 94"/>
            <p:cNvSpPr/>
            <p:nvPr/>
          </p:nvSpPr>
          <p:spPr>
            <a:xfrm flipH="1">
              <a:off x="192" y="480"/>
              <a:ext cx="144" cy="0"/>
            </a:xfrm>
            <a:prstGeom prst="line">
              <a:avLst/>
            </a:prstGeom>
            <a:ln w="38100" cap="flat" cmpd="sng">
              <a:solidFill>
                <a:srgbClr val="FF9900"/>
              </a:solidFill>
              <a:prstDash val="solid"/>
              <a:headEnd type="none" w="med" len="med"/>
              <a:tailEnd type="none" w="med" len="med"/>
            </a:ln>
          </p:spPr>
          <p:txBody>
            <a:bodyPr/>
            <a:p>
              <a:endParaRPr lang="zh-CN" altLang="en-US"/>
            </a:p>
          </p:txBody>
        </p:sp>
      </p:grpSp>
      <p:sp>
        <p:nvSpPr>
          <p:cNvPr id="15455" name="Rectangle 95"/>
          <p:cNvSpPr>
            <a:spLocks noChangeArrowheads="1"/>
          </p:cNvSpPr>
          <p:nvPr/>
        </p:nvSpPr>
        <p:spPr bwMode="auto">
          <a:xfrm>
            <a:off x="7343775" y="1357313"/>
            <a:ext cx="1676400" cy="762000"/>
          </a:xfrm>
          <a:prstGeom prst="rect">
            <a:avLst/>
          </a:prstGeom>
          <a:solidFill>
            <a:srgbClr val="FFFF8F"/>
          </a:solidFill>
          <a:ln w="9525">
            <a:noFill/>
            <a:miter lim="800000"/>
          </a:ln>
          <a:effectLst>
            <a:outerShdw dist="107763" dir="2700000" algn="ctr" rotWithShape="0">
              <a:srgbClr val="FFCC00"/>
            </a:outerShdw>
          </a:effectLst>
        </p:spPr>
        <p:txBody>
          <a:bodyPr wrap="none" anchor="ctr"/>
          <a:lstStyle/>
          <a:p>
            <a:pPr marL="0" marR="0" lvl="0" indent="0" algn="l" defTabSz="914400" rtl="0" eaLnBrk="1" fontAlgn="base" latinLnBrk="0" hangingPunct="1">
              <a:spcBef>
                <a:spcPct val="0"/>
              </a:spcBef>
              <a:spcAft>
                <a:spcPct val="0"/>
              </a:spcAft>
              <a:buClrTx/>
              <a:buSzTx/>
              <a:buFontTx/>
              <a:buNone/>
              <a:defRPr/>
            </a:pPr>
            <a:r>
              <a:rPr kumimoji="0" lang="zh-CN" altLang="en-US" sz="2300" b="1" i="0" u="none" strike="noStrike" kern="1200" cap="none" spc="0" normalizeH="0" baseline="0" noProof="0">
                <a:ln>
                  <a:noFill/>
                </a:ln>
                <a:solidFill>
                  <a:schemeClr val="tx1"/>
                </a:solidFill>
                <a:effectLst/>
                <a:uLnTx/>
                <a:uFillTx/>
                <a:latin typeface="Times New Roman" pitchFamily="18" charset="0"/>
                <a:ea typeface="楷体_GB2312" pitchFamily="49" charset="-122"/>
                <a:cs typeface="+mn-cs"/>
              </a:rPr>
              <a:t>平均数、</a:t>
            </a:r>
            <a:endParaRPr kumimoji="0" lang="zh-CN" altLang="en-US" sz="2300" b="1" i="0" u="none" strike="noStrike" kern="1200" cap="none" spc="0" normalizeH="0" baseline="0" noProof="0">
              <a:ln>
                <a:noFill/>
              </a:ln>
              <a:solidFill>
                <a:schemeClr val="tx1"/>
              </a:solidFill>
              <a:effectLst/>
              <a:uLnTx/>
              <a:uFillTx/>
              <a:latin typeface="Times New Roman" pitchFamily="18" charset="0"/>
              <a:ea typeface="楷体_GB2312" pitchFamily="49" charset="-122"/>
              <a:cs typeface="+mn-cs"/>
            </a:endParaRPr>
          </a:p>
          <a:p>
            <a:pPr marL="0" marR="0" lvl="0" indent="0" algn="l" defTabSz="914400" rtl="0" eaLnBrk="1" fontAlgn="base" latinLnBrk="0" hangingPunct="1">
              <a:spcBef>
                <a:spcPct val="0"/>
              </a:spcBef>
              <a:spcAft>
                <a:spcPct val="0"/>
              </a:spcAft>
              <a:buClrTx/>
              <a:buSzTx/>
              <a:buFontTx/>
              <a:buNone/>
              <a:defRPr/>
            </a:pPr>
            <a:r>
              <a:rPr kumimoji="0" lang="zh-CN" altLang="en-US" sz="2300" b="1" i="0" u="none" strike="noStrike" kern="1200" cap="none" spc="0" normalizeH="0" baseline="0" noProof="0">
                <a:ln>
                  <a:noFill/>
                </a:ln>
                <a:solidFill>
                  <a:schemeClr val="tx1"/>
                </a:solidFill>
                <a:effectLst/>
                <a:uLnTx/>
                <a:uFillTx/>
                <a:latin typeface="Times New Roman" pitchFamily="18" charset="0"/>
                <a:ea typeface="楷体_GB2312" pitchFamily="49" charset="-122"/>
                <a:cs typeface="+mn-cs"/>
              </a:rPr>
              <a:t>加权平均数</a:t>
            </a:r>
            <a:endParaRPr kumimoji="0" lang="zh-CN" altLang="en-US" sz="2300" b="1" i="0" u="none" strike="noStrike" kern="1200" cap="none" spc="0" normalizeH="0" baseline="0" noProof="0">
              <a:ln>
                <a:noFill/>
              </a:ln>
              <a:solidFill>
                <a:schemeClr val="tx1"/>
              </a:solidFill>
              <a:effectLst/>
              <a:uLnTx/>
              <a:uFillTx/>
              <a:latin typeface="Times New Roman" pitchFamily="18" charset="0"/>
              <a:ea typeface="楷体_GB2312" pitchFamily="49" charset="-122"/>
              <a:cs typeface="+mn-cs"/>
            </a:endParaRPr>
          </a:p>
        </p:txBody>
      </p:sp>
      <p:sp>
        <p:nvSpPr>
          <p:cNvPr id="15456" name="Rectangle 96"/>
          <p:cNvSpPr>
            <a:spLocks noChangeArrowheads="1"/>
          </p:cNvSpPr>
          <p:nvPr/>
        </p:nvSpPr>
        <p:spPr bwMode="auto">
          <a:xfrm>
            <a:off x="7343775" y="2347913"/>
            <a:ext cx="1066800" cy="457200"/>
          </a:xfrm>
          <a:prstGeom prst="rect">
            <a:avLst/>
          </a:prstGeom>
          <a:solidFill>
            <a:srgbClr val="FFFF8F"/>
          </a:solidFill>
          <a:ln w="9525">
            <a:noFill/>
            <a:miter lim="800000"/>
          </a:ln>
          <a:effectLst>
            <a:outerShdw dist="107763" dir="2700000" algn="ctr" rotWithShape="0">
              <a:srgbClr val="FFCC00"/>
            </a:outerShdw>
          </a:effectLst>
        </p:spPr>
        <p:txBody>
          <a:bodyPr wrap="none" anchor="ctr"/>
          <a:lstStyle/>
          <a:p>
            <a:pPr marL="0" marR="0" lvl="0" indent="0" algn="l" defTabSz="914400" rtl="0" eaLnBrk="1" fontAlgn="base" latinLnBrk="0" hangingPunct="1">
              <a:spcBef>
                <a:spcPct val="0"/>
              </a:spcBef>
              <a:spcAft>
                <a:spcPct val="0"/>
              </a:spcAft>
              <a:buClrTx/>
              <a:buSzTx/>
              <a:buFontTx/>
              <a:buNone/>
              <a:defRPr/>
            </a:pPr>
            <a:r>
              <a:rPr kumimoji="0" lang="zh-CN" altLang="en-US" sz="2300" b="1" i="0" u="none" strike="noStrike" kern="1200" cap="none" spc="0" normalizeH="0" baseline="0" noProof="0">
                <a:ln>
                  <a:noFill/>
                </a:ln>
                <a:solidFill>
                  <a:schemeClr val="tx1"/>
                </a:solidFill>
                <a:effectLst/>
                <a:uLnTx/>
                <a:uFillTx/>
                <a:latin typeface="Times New Roman" pitchFamily="18" charset="0"/>
                <a:ea typeface="楷体_GB2312" pitchFamily="49" charset="-122"/>
                <a:cs typeface="+mn-cs"/>
              </a:rPr>
              <a:t>中位数</a:t>
            </a:r>
            <a:endParaRPr kumimoji="0" lang="zh-CN" altLang="en-US" sz="2300" b="1" i="0" u="none" strike="noStrike" kern="1200" cap="none" spc="0" normalizeH="0" baseline="0" noProof="0">
              <a:ln>
                <a:noFill/>
              </a:ln>
              <a:solidFill>
                <a:schemeClr val="tx1"/>
              </a:solidFill>
              <a:effectLst/>
              <a:uLnTx/>
              <a:uFillTx/>
              <a:latin typeface="Times New Roman" pitchFamily="18" charset="0"/>
              <a:ea typeface="楷体_GB2312" pitchFamily="49" charset="-122"/>
              <a:cs typeface="+mn-cs"/>
            </a:endParaRPr>
          </a:p>
        </p:txBody>
      </p:sp>
      <p:sp>
        <p:nvSpPr>
          <p:cNvPr id="15457" name="Rectangle 97"/>
          <p:cNvSpPr>
            <a:spLocks noChangeArrowheads="1"/>
          </p:cNvSpPr>
          <p:nvPr/>
        </p:nvSpPr>
        <p:spPr bwMode="auto">
          <a:xfrm>
            <a:off x="7343775" y="3109913"/>
            <a:ext cx="1066800" cy="457200"/>
          </a:xfrm>
          <a:prstGeom prst="rect">
            <a:avLst/>
          </a:prstGeom>
          <a:solidFill>
            <a:srgbClr val="FFFF8F"/>
          </a:solidFill>
          <a:ln w="9525">
            <a:noFill/>
            <a:miter lim="800000"/>
          </a:ln>
          <a:effectLst>
            <a:outerShdw dist="107763" dir="2700000" algn="ctr" rotWithShape="0">
              <a:srgbClr val="FFCC00"/>
            </a:outerShdw>
          </a:effectLst>
        </p:spPr>
        <p:txBody>
          <a:bodyPr wrap="none" anchor="ctr"/>
          <a:lstStyle/>
          <a:p>
            <a:pPr marL="0" marR="0" lvl="0" indent="0" algn="l" defTabSz="914400" rtl="0" eaLnBrk="1" fontAlgn="base" latinLnBrk="0" hangingPunct="1">
              <a:spcBef>
                <a:spcPct val="0"/>
              </a:spcBef>
              <a:spcAft>
                <a:spcPct val="0"/>
              </a:spcAft>
              <a:buClrTx/>
              <a:buSzTx/>
              <a:buFontTx/>
              <a:buNone/>
              <a:defRPr/>
            </a:pPr>
            <a:r>
              <a:rPr kumimoji="0" lang="zh-CN" altLang="en-US" sz="2300" b="1" i="0" u="none" strike="noStrike" kern="1200" cap="none" spc="0" normalizeH="0" baseline="0" noProof="0">
                <a:ln>
                  <a:noFill/>
                </a:ln>
                <a:solidFill>
                  <a:schemeClr val="tx1"/>
                </a:solidFill>
                <a:effectLst/>
                <a:uLnTx/>
                <a:uFillTx/>
                <a:latin typeface="Times New Roman" pitchFamily="18" charset="0"/>
                <a:ea typeface="楷体_GB2312" pitchFamily="49" charset="-122"/>
                <a:cs typeface="+mn-cs"/>
              </a:rPr>
              <a:t>众数</a:t>
            </a:r>
            <a:endParaRPr kumimoji="0" lang="zh-CN" altLang="en-US" sz="2300" b="1" i="0" u="none" strike="noStrike" kern="1200" cap="none" spc="0" normalizeH="0" baseline="0" noProof="0">
              <a:ln>
                <a:noFill/>
              </a:ln>
              <a:solidFill>
                <a:schemeClr val="tx1"/>
              </a:solidFill>
              <a:effectLst/>
              <a:uLnTx/>
              <a:uFillTx/>
              <a:latin typeface="Times New Roman" pitchFamily="18" charset="0"/>
              <a:ea typeface="楷体_GB2312" pitchFamily="49" charset="-122"/>
              <a:cs typeface="+mn-cs"/>
            </a:endParaRPr>
          </a:p>
        </p:txBody>
      </p:sp>
      <p:sp>
        <p:nvSpPr>
          <p:cNvPr id="15458" name="Line 98"/>
          <p:cNvSpPr/>
          <p:nvPr/>
        </p:nvSpPr>
        <p:spPr>
          <a:xfrm flipH="1">
            <a:off x="6810375" y="5243513"/>
            <a:ext cx="533400" cy="0"/>
          </a:xfrm>
          <a:prstGeom prst="line">
            <a:avLst/>
          </a:prstGeom>
          <a:ln w="38100" cap="flat" cmpd="sng">
            <a:solidFill>
              <a:srgbClr val="FF9900"/>
            </a:solidFill>
            <a:prstDash val="solid"/>
            <a:headEnd type="none" w="med" len="med"/>
            <a:tailEnd type="none" w="med" len="med"/>
          </a:ln>
        </p:spPr>
        <p:txBody>
          <a:bodyPr/>
          <a:p>
            <a:endParaRPr lang="zh-CN" altLang="en-US"/>
          </a:p>
        </p:txBody>
      </p:sp>
      <p:sp>
        <p:nvSpPr>
          <p:cNvPr id="15459" name="Rectangle 99"/>
          <p:cNvSpPr>
            <a:spLocks noChangeArrowheads="1"/>
          </p:cNvSpPr>
          <p:nvPr/>
        </p:nvSpPr>
        <p:spPr bwMode="auto">
          <a:xfrm>
            <a:off x="7343775" y="5014913"/>
            <a:ext cx="1066800" cy="457200"/>
          </a:xfrm>
          <a:prstGeom prst="rect">
            <a:avLst/>
          </a:prstGeom>
          <a:solidFill>
            <a:srgbClr val="FFFF8F"/>
          </a:solidFill>
          <a:ln w="9525">
            <a:noFill/>
            <a:miter lim="800000"/>
          </a:ln>
          <a:effectLst>
            <a:outerShdw dist="107763" dir="2700000" algn="ctr" rotWithShape="0">
              <a:srgbClr val="FFCC00"/>
            </a:outerShdw>
          </a:effectLst>
        </p:spPr>
        <p:txBody>
          <a:bodyPr wrap="none" anchor="ctr"/>
          <a:lstStyle/>
          <a:p>
            <a:pPr marL="0" marR="0" lvl="0" indent="0" algn="l" defTabSz="914400" rtl="0" eaLnBrk="1" fontAlgn="base" latinLnBrk="0" hangingPunct="1">
              <a:spcBef>
                <a:spcPct val="0"/>
              </a:spcBef>
              <a:spcAft>
                <a:spcPct val="0"/>
              </a:spcAft>
              <a:buClrTx/>
              <a:buSzTx/>
              <a:buFontTx/>
              <a:buNone/>
              <a:defRPr/>
            </a:pPr>
            <a:r>
              <a:rPr kumimoji="0" lang="zh-CN" altLang="en-US" sz="2300" b="1" i="0" u="none" strike="noStrike" kern="1200" cap="none" spc="0" normalizeH="0" baseline="0" noProof="0">
                <a:ln>
                  <a:noFill/>
                </a:ln>
                <a:solidFill>
                  <a:schemeClr val="tx1"/>
                </a:solidFill>
                <a:effectLst/>
                <a:uLnTx/>
                <a:uFillTx/>
                <a:latin typeface="Times New Roman" pitchFamily="18" charset="0"/>
                <a:ea typeface="楷体_GB2312" pitchFamily="49" charset="-122"/>
                <a:cs typeface="+mn-cs"/>
              </a:rPr>
              <a:t>方差</a:t>
            </a:r>
            <a:endParaRPr kumimoji="0" lang="zh-CN" altLang="en-US" sz="2300" b="1" i="0" u="none" strike="noStrike" kern="1200" cap="none" spc="0" normalizeH="0" baseline="0" noProof="0">
              <a:ln>
                <a:noFill/>
              </a:ln>
              <a:solidFill>
                <a:schemeClr val="tx1"/>
              </a:solidFill>
              <a:effectLst/>
              <a:uLnTx/>
              <a:uFillTx/>
              <a:latin typeface="Times New Roman" pitchFamily="18" charset="0"/>
              <a:ea typeface="楷体_GB2312" pitchFamily="49" charset="-122"/>
              <a:cs typeface="+mn-cs"/>
            </a:endParaRPr>
          </a:p>
        </p:txBody>
      </p:sp>
      <p:grpSp>
        <p:nvGrpSpPr>
          <p:cNvPr id="4" name="Group 100"/>
          <p:cNvGrpSpPr/>
          <p:nvPr/>
        </p:nvGrpSpPr>
        <p:grpSpPr>
          <a:xfrm>
            <a:off x="8486775" y="1814513"/>
            <a:ext cx="838200" cy="3505200"/>
            <a:chOff x="0" y="0"/>
            <a:chExt cx="1320" cy="5520"/>
          </a:xfrm>
        </p:grpSpPr>
        <p:sp>
          <p:nvSpPr>
            <p:cNvPr id="1043" name="Line 101"/>
            <p:cNvSpPr/>
            <p:nvPr/>
          </p:nvSpPr>
          <p:spPr>
            <a:xfrm>
              <a:off x="840" y="0"/>
              <a:ext cx="480" cy="1"/>
            </a:xfrm>
            <a:prstGeom prst="line">
              <a:avLst/>
            </a:prstGeom>
            <a:ln w="41275" cap="flat" cmpd="sng">
              <a:solidFill>
                <a:srgbClr val="FF9900"/>
              </a:solidFill>
              <a:prstDash val="solid"/>
              <a:headEnd type="none" w="med" len="med"/>
              <a:tailEnd type="none" w="med" len="med"/>
            </a:ln>
          </p:spPr>
          <p:txBody>
            <a:bodyPr/>
            <a:p>
              <a:endParaRPr lang="zh-CN" altLang="en-US"/>
            </a:p>
          </p:txBody>
        </p:sp>
        <p:sp>
          <p:nvSpPr>
            <p:cNvPr id="1044" name="Line 102"/>
            <p:cNvSpPr/>
            <p:nvPr/>
          </p:nvSpPr>
          <p:spPr>
            <a:xfrm>
              <a:off x="1320" y="0"/>
              <a:ext cx="1" cy="5520"/>
            </a:xfrm>
            <a:prstGeom prst="line">
              <a:avLst/>
            </a:prstGeom>
            <a:ln w="41275" cap="flat" cmpd="sng">
              <a:solidFill>
                <a:srgbClr val="FF9900"/>
              </a:solidFill>
              <a:prstDash val="solid"/>
              <a:headEnd type="none" w="med" len="med"/>
              <a:tailEnd type="none" w="med" len="med"/>
            </a:ln>
          </p:spPr>
          <p:txBody>
            <a:bodyPr/>
            <a:p>
              <a:endParaRPr lang="zh-CN" altLang="en-US"/>
            </a:p>
          </p:txBody>
        </p:sp>
        <p:sp>
          <p:nvSpPr>
            <p:cNvPr id="1045" name="Line 103"/>
            <p:cNvSpPr/>
            <p:nvPr/>
          </p:nvSpPr>
          <p:spPr>
            <a:xfrm>
              <a:off x="0" y="5520"/>
              <a:ext cx="1320" cy="1"/>
            </a:xfrm>
            <a:prstGeom prst="line">
              <a:avLst/>
            </a:prstGeom>
            <a:ln w="41275" cap="flat" cmpd="sng">
              <a:solidFill>
                <a:srgbClr val="FF9900"/>
              </a:solidFill>
              <a:prstDash val="solid"/>
              <a:headEnd type="none" w="med" len="med"/>
              <a:tailEnd type="none" w="med" len="med"/>
            </a:ln>
          </p:spPr>
          <p:txBody>
            <a:bodyPr/>
            <a:p>
              <a:endParaRPr lang="zh-CN" altLang="en-US"/>
            </a:p>
          </p:txBody>
        </p:sp>
      </p:grpSp>
      <p:sp>
        <p:nvSpPr>
          <p:cNvPr id="15464" name="Rectangle 104"/>
          <p:cNvSpPr>
            <a:spLocks noChangeArrowheads="1"/>
          </p:cNvSpPr>
          <p:nvPr/>
        </p:nvSpPr>
        <p:spPr bwMode="auto">
          <a:xfrm>
            <a:off x="9705975" y="2424113"/>
            <a:ext cx="536575" cy="2209800"/>
          </a:xfrm>
          <a:prstGeom prst="rect">
            <a:avLst/>
          </a:prstGeom>
          <a:solidFill>
            <a:srgbClr val="FFFF8F"/>
          </a:solidFill>
          <a:ln w="9525">
            <a:noFill/>
            <a:miter lim="800000"/>
          </a:ln>
          <a:effectLst>
            <a:outerShdw dist="107763" dir="2700000" algn="ctr" rotWithShape="0">
              <a:srgbClr val="FFCC00"/>
            </a:outerShdw>
          </a:effectLst>
        </p:spPr>
        <p:txBody>
          <a:bodyPr wrap="none" anchor="ctr"/>
          <a:lstStyle/>
          <a:p>
            <a:pPr marL="0" marR="0" lvl="0" indent="0" algn="l" defTabSz="914400" rtl="0" eaLnBrk="1" fontAlgn="base" latinLnBrk="0" hangingPunct="1">
              <a:spcBef>
                <a:spcPct val="0"/>
              </a:spcBef>
              <a:spcAft>
                <a:spcPct val="0"/>
              </a:spcAft>
              <a:buClrTx/>
              <a:buSzTx/>
              <a:buFontTx/>
              <a:buNone/>
              <a:defRPr/>
            </a:pPr>
            <a:r>
              <a:rPr kumimoji="0" lang="zh-CN" altLang="en-US" sz="2600" b="1" i="0" u="none" strike="noStrike" kern="1200" cap="none" spc="0" normalizeH="0" baseline="0" noProof="0">
                <a:ln>
                  <a:noFill/>
                </a:ln>
                <a:solidFill>
                  <a:schemeClr val="tx1"/>
                </a:solidFill>
                <a:effectLst/>
                <a:uLnTx/>
                <a:uFillTx/>
                <a:latin typeface="Times New Roman" pitchFamily="18" charset="0"/>
                <a:ea typeface="楷体_GB2312" pitchFamily="49" charset="-122"/>
                <a:cs typeface="+mn-cs"/>
              </a:rPr>
              <a:t>计</a:t>
            </a:r>
            <a:endParaRPr kumimoji="0" lang="zh-CN" altLang="en-US" sz="2600" b="1" i="0" u="none" strike="noStrike" kern="1200" cap="none" spc="0" normalizeH="0" baseline="0" noProof="0">
              <a:ln>
                <a:noFill/>
              </a:ln>
              <a:solidFill>
                <a:schemeClr val="tx1"/>
              </a:solidFill>
              <a:effectLst/>
              <a:uLnTx/>
              <a:uFillTx/>
              <a:latin typeface="Times New Roman" pitchFamily="18" charset="0"/>
              <a:ea typeface="楷体_GB2312" pitchFamily="49" charset="-122"/>
              <a:cs typeface="+mn-cs"/>
            </a:endParaRPr>
          </a:p>
          <a:p>
            <a:pPr marL="0" marR="0" lvl="0" indent="0" algn="l" defTabSz="914400" rtl="0" eaLnBrk="1" fontAlgn="base" latinLnBrk="0" hangingPunct="1">
              <a:spcBef>
                <a:spcPct val="0"/>
              </a:spcBef>
              <a:spcAft>
                <a:spcPct val="0"/>
              </a:spcAft>
              <a:buClrTx/>
              <a:buSzTx/>
              <a:buFontTx/>
              <a:buNone/>
              <a:defRPr/>
            </a:pPr>
            <a:r>
              <a:rPr kumimoji="0" lang="zh-CN" altLang="en-US" sz="2600" b="1" i="0" u="none" strike="noStrike" kern="1200" cap="none" spc="0" normalizeH="0" baseline="0" noProof="0">
                <a:ln>
                  <a:noFill/>
                </a:ln>
                <a:solidFill>
                  <a:schemeClr val="tx1"/>
                </a:solidFill>
                <a:effectLst/>
                <a:uLnTx/>
                <a:uFillTx/>
                <a:latin typeface="Times New Roman" pitchFamily="18" charset="0"/>
                <a:ea typeface="楷体_GB2312" pitchFamily="49" charset="-122"/>
                <a:cs typeface="+mn-cs"/>
              </a:rPr>
              <a:t>算</a:t>
            </a:r>
            <a:endParaRPr kumimoji="0" lang="zh-CN" altLang="en-US" sz="2600" b="1" i="0" u="none" strike="noStrike" kern="1200" cap="none" spc="0" normalizeH="0" baseline="0" noProof="0">
              <a:ln>
                <a:noFill/>
              </a:ln>
              <a:solidFill>
                <a:schemeClr val="tx1"/>
              </a:solidFill>
              <a:effectLst/>
              <a:uLnTx/>
              <a:uFillTx/>
              <a:latin typeface="Times New Roman" pitchFamily="18" charset="0"/>
              <a:ea typeface="楷体_GB2312" pitchFamily="49" charset="-122"/>
              <a:cs typeface="+mn-cs"/>
            </a:endParaRPr>
          </a:p>
          <a:p>
            <a:pPr marL="0" marR="0" lvl="0" indent="0" algn="l" defTabSz="914400" rtl="0" eaLnBrk="1" fontAlgn="base" latinLnBrk="0" hangingPunct="1">
              <a:spcBef>
                <a:spcPct val="0"/>
              </a:spcBef>
              <a:spcAft>
                <a:spcPct val="0"/>
              </a:spcAft>
              <a:buClrTx/>
              <a:buSzTx/>
              <a:buFontTx/>
              <a:buNone/>
              <a:defRPr/>
            </a:pPr>
            <a:r>
              <a:rPr kumimoji="0" lang="zh-CN" altLang="en-US" sz="2600" b="1" i="0" u="none" strike="noStrike" kern="1200" cap="none" spc="0" normalizeH="0" baseline="0" noProof="0">
                <a:ln>
                  <a:noFill/>
                </a:ln>
                <a:solidFill>
                  <a:schemeClr val="tx1"/>
                </a:solidFill>
                <a:effectLst/>
                <a:uLnTx/>
                <a:uFillTx/>
                <a:latin typeface="Times New Roman" pitchFamily="18" charset="0"/>
                <a:ea typeface="楷体_GB2312" pitchFamily="49" charset="-122"/>
                <a:cs typeface="+mn-cs"/>
              </a:rPr>
              <a:t>公</a:t>
            </a:r>
            <a:endParaRPr kumimoji="0" lang="zh-CN" altLang="en-US" sz="2600" b="1" i="0" u="none" strike="noStrike" kern="1200" cap="none" spc="0" normalizeH="0" baseline="0" noProof="0">
              <a:ln>
                <a:noFill/>
              </a:ln>
              <a:solidFill>
                <a:schemeClr val="tx1"/>
              </a:solidFill>
              <a:effectLst/>
              <a:uLnTx/>
              <a:uFillTx/>
              <a:latin typeface="Times New Roman" pitchFamily="18" charset="0"/>
              <a:ea typeface="楷体_GB2312" pitchFamily="49" charset="-122"/>
              <a:cs typeface="+mn-cs"/>
            </a:endParaRPr>
          </a:p>
          <a:p>
            <a:pPr marL="0" marR="0" lvl="0" indent="0" algn="l" defTabSz="914400" rtl="0" eaLnBrk="1" fontAlgn="base" latinLnBrk="0" hangingPunct="1">
              <a:spcBef>
                <a:spcPct val="0"/>
              </a:spcBef>
              <a:spcAft>
                <a:spcPct val="0"/>
              </a:spcAft>
              <a:buClrTx/>
              <a:buSzTx/>
              <a:buFontTx/>
              <a:buNone/>
              <a:defRPr/>
            </a:pPr>
            <a:r>
              <a:rPr kumimoji="0" lang="zh-CN" altLang="en-US" sz="2600" b="1" i="0" u="none" strike="noStrike" kern="1200" cap="none" spc="0" normalizeH="0" baseline="0" noProof="0">
                <a:ln>
                  <a:noFill/>
                </a:ln>
                <a:solidFill>
                  <a:schemeClr val="tx1"/>
                </a:solidFill>
                <a:effectLst/>
                <a:uLnTx/>
                <a:uFillTx/>
                <a:latin typeface="Times New Roman" pitchFamily="18" charset="0"/>
                <a:ea typeface="楷体_GB2312" pitchFamily="49" charset="-122"/>
                <a:cs typeface="+mn-cs"/>
              </a:rPr>
              <a:t>式</a:t>
            </a:r>
            <a:endParaRPr kumimoji="0" lang="zh-CN" altLang="en-US" sz="2600" b="1" i="0" u="none" strike="noStrike" kern="1200" cap="none" spc="0" normalizeH="0" baseline="0" noProof="0">
              <a:ln>
                <a:noFill/>
              </a:ln>
              <a:solidFill>
                <a:schemeClr val="tx1"/>
              </a:solidFill>
              <a:effectLst/>
              <a:uLnTx/>
              <a:uFillTx/>
              <a:latin typeface="Times New Roman" pitchFamily="18" charset="0"/>
              <a:ea typeface="楷体_GB2312" pitchFamily="49" charset="-122"/>
              <a:cs typeface="+mn-cs"/>
            </a:endParaRPr>
          </a:p>
        </p:txBody>
      </p:sp>
      <p:sp>
        <p:nvSpPr>
          <p:cNvPr id="15465" name="Line 105"/>
          <p:cNvSpPr/>
          <p:nvPr/>
        </p:nvSpPr>
        <p:spPr>
          <a:xfrm>
            <a:off x="9324975" y="3338513"/>
            <a:ext cx="381000" cy="0"/>
          </a:xfrm>
          <a:prstGeom prst="line">
            <a:avLst/>
          </a:prstGeom>
          <a:ln w="41275" cap="flat" cmpd="sng">
            <a:solidFill>
              <a:srgbClr val="FF9900"/>
            </a:solidFill>
            <a:prstDash val="solid"/>
            <a:headEnd type="none" w="med" len="med"/>
            <a:tailEnd type="none" w="med" len="med"/>
          </a:ln>
        </p:spPr>
        <p:txBody>
          <a:bodyPr/>
          <a:p>
            <a:endParaRPr lang="zh-CN" altLang="en-US"/>
          </a:p>
        </p:txBody>
      </p:sp>
      <p:grpSp>
        <p:nvGrpSpPr>
          <p:cNvPr id="1040" name="Group 4"/>
          <p:cNvGrpSpPr/>
          <p:nvPr/>
        </p:nvGrpSpPr>
        <p:grpSpPr>
          <a:xfrm>
            <a:off x="4872038" y="188913"/>
            <a:ext cx="2730500" cy="1371600"/>
            <a:chOff x="3992" y="432"/>
            <a:chExt cx="1720" cy="864"/>
          </a:xfrm>
        </p:grpSpPr>
        <p:pic>
          <p:nvPicPr>
            <p:cNvPr id="1041" name="Picture 5" descr="模板图片副本"/>
            <p:cNvPicPr>
              <a:picLocks noChangeAspect="1"/>
            </p:cNvPicPr>
            <p:nvPr/>
          </p:nvPicPr>
          <p:blipFill>
            <a:blip r:embed="rId3"/>
            <a:stretch>
              <a:fillRect/>
            </a:stretch>
          </p:blipFill>
          <p:spPr>
            <a:xfrm>
              <a:off x="4032" y="432"/>
              <a:ext cx="1680" cy="864"/>
            </a:xfrm>
            <a:prstGeom prst="rect">
              <a:avLst/>
            </a:prstGeom>
            <a:noFill/>
            <a:ln w="9525">
              <a:noFill/>
              <a:miter/>
            </a:ln>
          </p:spPr>
        </p:pic>
        <p:sp>
          <p:nvSpPr>
            <p:cNvPr id="108" name="Rectangle 2"/>
            <p:cNvSpPr>
              <a:spLocks noChangeArrowheads="1"/>
            </p:cNvSpPr>
            <p:nvPr/>
          </p:nvSpPr>
          <p:spPr bwMode="auto">
            <a:xfrm>
              <a:off x="3992" y="544"/>
              <a:ext cx="1536" cy="384"/>
            </a:xfrm>
            <a:prstGeom prst="rect">
              <a:avLst/>
            </a:prstGeom>
            <a:noFill/>
            <a:ln w="9525">
              <a:noFill/>
              <a:miter lim="800000"/>
            </a:ln>
            <a:effectLst>
              <a:outerShdw dist="35921" dir="2700000" algn="ctr" rotWithShape="0">
                <a:schemeClr val="bg2"/>
              </a:outerShdw>
            </a:effectLst>
          </p:spPr>
          <p:txBody>
            <a:bodyPr anchor="b"/>
            <a:lstStyle/>
            <a:p>
              <a:pPr marL="0" marR="0" lvl="0" indent="0" algn="ctr" defTabSz="914400" rtl="0" eaLnBrk="1" fontAlgn="base" latinLnBrk="0" hangingPunct="1">
                <a:spcBef>
                  <a:spcPct val="0"/>
                </a:spcBef>
                <a:spcAft>
                  <a:spcPct val="0"/>
                </a:spcAft>
                <a:buClrTx/>
                <a:buSzTx/>
                <a:buFontTx/>
                <a:buNone/>
                <a:defRPr/>
              </a:pPr>
              <a:r>
                <a:rPr kumimoji="0" lang="zh-CN" altLang="en-US" sz="4000" b="1" i="0" u="none" strike="noStrike" kern="1200" cap="none" spc="0" normalizeH="0" baseline="0" noProof="0" dirty="0" smtClean="0">
                  <a:ln>
                    <a:noFill/>
                  </a:ln>
                  <a:solidFill>
                    <a:schemeClr val="bg1"/>
                  </a:solidFill>
                  <a:effectLst/>
                  <a:uLnTx/>
                  <a:uFillTx/>
                  <a:latin typeface="汉仪粗黑简" pitchFamily="49" charset="-122"/>
                  <a:ea typeface="黑体" pitchFamily="2" charset="-122"/>
                  <a:cs typeface="+mn-cs"/>
                </a:rPr>
                <a:t>知识回顾</a:t>
              </a:r>
              <a:endParaRPr kumimoji="0" lang="zh-CN" altLang="en-US" sz="4000" b="1" i="0" u="none" strike="noStrike" kern="1200" cap="none" spc="0" normalizeH="0" baseline="0" noProof="0" dirty="0">
                <a:ln>
                  <a:noFill/>
                </a:ln>
                <a:solidFill>
                  <a:schemeClr val="bg1"/>
                </a:solidFill>
                <a:effectLst/>
                <a:uLnTx/>
                <a:uFillTx/>
                <a:latin typeface="Arial" pitchFamily="34" charset="0"/>
                <a:ea typeface="黑体" pitchFamily="2" charset="-122"/>
                <a:cs typeface="+mn-cs"/>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5441"/>
                                        </p:tgtEl>
                                        <p:attrNameLst>
                                          <p:attrName>style.visibility</p:attrName>
                                        </p:attrNameLst>
                                      </p:cBhvr>
                                      <p:to>
                                        <p:strVal val="visible"/>
                                      </p:to>
                                    </p:set>
                                    <p:animEffect transition="in" filter="wipe(left)">
                                      <p:cBhvr>
                                        <p:cTn id="7" dur="500"/>
                                        <p:tgtEl>
                                          <p:spTgt spid="1544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500"/>
                                        <p:tgtEl>
                                          <p:spTgt spid="2"/>
                                        </p:tgtEl>
                                      </p:cBhvr>
                                    </p:animEffect>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15447"/>
                                        </p:tgtEl>
                                        <p:attrNameLst>
                                          <p:attrName>style.visibility</p:attrName>
                                        </p:attrNameLst>
                                      </p:cBhvr>
                                      <p:to>
                                        <p:strVal val="visible"/>
                                      </p:to>
                                    </p:set>
                                    <p:animEffect transition="in" filter="wipe(left)">
                                      <p:cBhvr>
                                        <p:cTn id="16" dur="500"/>
                                        <p:tgtEl>
                                          <p:spTgt spid="15447"/>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15448"/>
                                        </p:tgtEl>
                                        <p:attrNameLst>
                                          <p:attrName>style.visibility</p:attrName>
                                        </p:attrNameLst>
                                      </p:cBhvr>
                                      <p:to>
                                        <p:strVal val="visible"/>
                                      </p:to>
                                    </p:set>
                                    <p:animEffect transition="in" filter="wipe(left)">
                                      <p:cBhvr>
                                        <p:cTn id="19" dur="500"/>
                                        <p:tgtEl>
                                          <p:spTgt spid="15448"/>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nodeType="click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wipe(left)">
                                      <p:cBhvr>
                                        <p:cTn id="24" dur="500"/>
                                        <p:tgtEl>
                                          <p:spTgt spid="3"/>
                                        </p:tgtEl>
                                      </p:cBhvr>
                                    </p:animEffect>
                                  </p:childTnLst>
                                </p:cTn>
                              </p:par>
                            </p:childTnLst>
                          </p:cTn>
                        </p:par>
                        <p:par>
                          <p:cTn id="25" fill="hold">
                            <p:stCondLst>
                              <p:cond delay="500"/>
                            </p:stCondLst>
                            <p:childTnLst>
                              <p:par>
                                <p:cTn id="26" presetID="22" presetClass="entr" presetSubtype="8" fill="hold" grpId="0" nodeType="afterEffect">
                                  <p:stCondLst>
                                    <p:cond delay="0"/>
                                  </p:stCondLst>
                                  <p:childTnLst>
                                    <p:set>
                                      <p:cBhvr>
                                        <p:cTn id="27" dur="1" fill="hold">
                                          <p:stCondLst>
                                            <p:cond delay="0"/>
                                          </p:stCondLst>
                                        </p:cTn>
                                        <p:tgtEl>
                                          <p:spTgt spid="15455"/>
                                        </p:tgtEl>
                                        <p:attrNameLst>
                                          <p:attrName>style.visibility</p:attrName>
                                        </p:attrNameLst>
                                      </p:cBhvr>
                                      <p:to>
                                        <p:strVal val="visible"/>
                                      </p:to>
                                    </p:set>
                                    <p:animEffect transition="in" filter="wipe(left)">
                                      <p:cBhvr>
                                        <p:cTn id="28" dur="500"/>
                                        <p:tgtEl>
                                          <p:spTgt spid="15455"/>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15456"/>
                                        </p:tgtEl>
                                        <p:attrNameLst>
                                          <p:attrName>style.visibility</p:attrName>
                                        </p:attrNameLst>
                                      </p:cBhvr>
                                      <p:to>
                                        <p:strVal val="visible"/>
                                      </p:to>
                                    </p:set>
                                    <p:animEffect transition="in" filter="wipe(left)">
                                      <p:cBhvr>
                                        <p:cTn id="31" dur="500"/>
                                        <p:tgtEl>
                                          <p:spTgt spid="15456"/>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15457"/>
                                        </p:tgtEl>
                                        <p:attrNameLst>
                                          <p:attrName>style.visibility</p:attrName>
                                        </p:attrNameLst>
                                      </p:cBhvr>
                                      <p:to>
                                        <p:strVal val="visible"/>
                                      </p:to>
                                    </p:set>
                                    <p:animEffect transition="in" filter="wipe(left)">
                                      <p:cBhvr>
                                        <p:cTn id="34" dur="500"/>
                                        <p:tgtEl>
                                          <p:spTgt spid="15457"/>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nodeType="clickEffect">
                                  <p:stCondLst>
                                    <p:cond delay="0"/>
                                  </p:stCondLst>
                                  <p:childTnLst>
                                    <p:set>
                                      <p:cBhvr>
                                        <p:cTn id="38" dur="1" fill="hold">
                                          <p:stCondLst>
                                            <p:cond delay="0"/>
                                          </p:stCondLst>
                                        </p:cTn>
                                        <p:tgtEl>
                                          <p:spTgt spid="15458"/>
                                        </p:tgtEl>
                                        <p:attrNameLst>
                                          <p:attrName>style.visibility</p:attrName>
                                        </p:attrNameLst>
                                      </p:cBhvr>
                                      <p:to>
                                        <p:strVal val="visible"/>
                                      </p:to>
                                    </p:set>
                                    <p:animEffect transition="in" filter="wipe(left)">
                                      <p:cBhvr>
                                        <p:cTn id="39" dur="500"/>
                                        <p:tgtEl>
                                          <p:spTgt spid="15458"/>
                                        </p:tgtEl>
                                      </p:cBhvr>
                                    </p:animEffect>
                                  </p:childTnLst>
                                </p:cTn>
                              </p:par>
                            </p:childTnLst>
                          </p:cTn>
                        </p:par>
                        <p:par>
                          <p:cTn id="40" fill="hold">
                            <p:stCondLst>
                              <p:cond delay="500"/>
                            </p:stCondLst>
                            <p:childTnLst>
                              <p:par>
                                <p:cTn id="41" presetID="22" presetClass="entr" presetSubtype="8" fill="hold" grpId="0" nodeType="afterEffect">
                                  <p:stCondLst>
                                    <p:cond delay="0"/>
                                  </p:stCondLst>
                                  <p:childTnLst>
                                    <p:set>
                                      <p:cBhvr>
                                        <p:cTn id="42" dur="1" fill="hold">
                                          <p:stCondLst>
                                            <p:cond delay="0"/>
                                          </p:stCondLst>
                                        </p:cTn>
                                        <p:tgtEl>
                                          <p:spTgt spid="15459"/>
                                        </p:tgtEl>
                                        <p:attrNameLst>
                                          <p:attrName>style.visibility</p:attrName>
                                        </p:attrNameLst>
                                      </p:cBhvr>
                                      <p:to>
                                        <p:strVal val="visible"/>
                                      </p:to>
                                    </p:set>
                                    <p:animEffect transition="in" filter="wipe(left)">
                                      <p:cBhvr>
                                        <p:cTn id="43" dur="500"/>
                                        <p:tgtEl>
                                          <p:spTgt spid="15459"/>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1" fill="hold" nodeType="clickEffect">
                                  <p:stCondLst>
                                    <p:cond delay="0"/>
                                  </p:stCondLst>
                                  <p:childTnLst>
                                    <p:set>
                                      <p:cBhvr>
                                        <p:cTn id="47" dur="1" fill="hold">
                                          <p:stCondLst>
                                            <p:cond delay="0"/>
                                          </p:stCondLst>
                                        </p:cTn>
                                        <p:tgtEl>
                                          <p:spTgt spid="4"/>
                                        </p:tgtEl>
                                        <p:attrNameLst>
                                          <p:attrName>style.visibility</p:attrName>
                                        </p:attrNameLst>
                                      </p:cBhvr>
                                      <p:to>
                                        <p:strVal val="visible"/>
                                      </p:to>
                                    </p:set>
                                    <p:animEffect transition="in" filter="wipe(up)">
                                      <p:cBhvr>
                                        <p:cTn id="48" dur="1000"/>
                                        <p:tgtEl>
                                          <p:spTgt spid="4"/>
                                        </p:tgtEl>
                                      </p:cBhvr>
                                    </p:animEffect>
                                  </p:childTnLst>
                                </p:cTn>
                              </p:par>
                            </p:childTnLst>
                          </p:cTn>
                        </p:par>
                      </p:childTnLst>
                    </p:cTn>
                  </p:par>
                  <p:par>
                    <p:cTn id="49" fill="hold">
                      <p:stCondLst>
                        <p:cond delay="indefinite"/>
                      </p:stCondLst>
                      <p:childTnLst>
                        <p:par>
                          <p:cTn id="50" fill="hold">
                            <p:stCondLst>
                              <p:cond delay="0"/>
                            </p:stCondLst>
                            <p:childTnLst>
                              <p:par>
                                <p:cTn id="51" presetID="22" presetClass="entr" presetSubtype="8" fill="hold" nodeType="clickEffect">
                                  <p:stCondLst>
                                    <p:cond delay="0"/>
                                  </p:stCondLst>
                                  <p:childTnLst>
                                    <p:set>
                                      <p:cBhvr>
                                        <p:cTn id="52" dur="1" fill="hold">
                                          <p:stCondLst>
                                            <p:cond delay="0"/>
                                          </p:stCondLst>
                                        </p:cTn>
                                        <p:tgtEl>
                                          <p:spTgt spid="15465"/>
                                        </p:tgtEl>
                                        <p:attrNameLst>
                                          <p:attrName>style.visibility</p:attrName>
                                        </p:attrNameLst>
                                      </p:cBhvr>
                                      <p:to>
                                        <p:strVal val="visible"/>
                                      </p:to>
                                    </p:set>
                                    <p:animEffect transition="in" filter="wipe(left)">
                                      <p:cBhvr>
                                        <p:cTn id="53" dur="1000"/>
                                        <p:tgtEl>
                                          <p:spTgt spid="15465"/>
                                        </p:tgtEl>
                                      </p:cBhvr>
                                    </p:animEffect>
                                  </p:childTnLst>
                                </p:cTn>
                              </p:par>
                            </p:childTnLst>
                          </p:cTn>
                        </p:par>
                      </p:childTnLst>
                    </p:cTn>
                  </p:par>
                  <p:par>
                    <p:cTn id="54" fill="hold">
                      <p:stCondLst>
                        <p:cond delay="indefinite"/>
                      </p:stCondLst>
                      <p:childTnLst>
                        <p:par>
                          <p:cTn id="55" fill="hold">
                            <p:stCondLst>
                              <p:cond delay="0"/>
                            </p:stCondLst>
                            <p:childTnLst>
                              <p:par>
                                <p:cTn id="56" presetID="22" presetClass="entr" presetSubtype="8" fill="hold" grpId="0" nodeType="clickEffect">
                                  <p:stCondLst>
                                    <p:cond delay="0"/>
                                  </p:stCondLst>
                                  <p:childTnLst>
                                    <p:set>
                                      <p:cBhvr>
                                        <p:cTn id="57" dur="1" fill="hold">
                                          <p:stCondLst>
                                            <p:cond delay="0"/>
                                          </p:stCondLst>
                                        </p:cTn>
                                        <p:tgtEl>
                                          <p:spTgt spid="15464"/>
                                        </p:tgtEl>
                                        <p:attrNameLst>
                                          <p:attrName>style.visibility</p:attrName>
                                        </p:attrNameLst>
                                      </p:cBhvr>
                                      <p:to>
                                        <p:strVal val="visible"/>
                                      </p:to>
                                    </p:set>
                                    <p:animEffect transition="in" filter="wipe(left)">
                                      <p:cBhvr>
                                        <p:cTn id="58" dur="500"/>
                                        <p:tgtEl>
                                          <p:spTgt spid="154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41" grpId="0" bldLvl="0" animBg="1"/>
      <p:bldP spid="15447" grpId="0" bldLvl="0" animBg="1"/>
      <p:bldP spid="15448" grpId="0" bldLvl="0" animBg="1"/>
      <p:bldP spid="15455" grpId="0" bldLvl="0" animBg="1"/>
      <p:bldP spid="15456" grpId="0" bldLvl="0" animBg="1"/>
      <p:bldP spid="15457" grpId="0" bldLvl="0" animBg="1"/>
      <p:bldP spid="15459" grpId="0" bldLvl="0" animBg="1"/>
      <p:bldP spid="15464" grpId="0" bldLvl="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530" name="Rectangle 2"/>
          <p:cNvSpPr/>
          <p:nvPr/>
        </p:nvSpPr>
        <p:spPr>
          <a:xfrm>
            <a:off x="3041650" y="2252663"/>
            <a:ext cx="6094413" cy="1188720"/>
          </a:xfrm>
          <a:prstGeom prst="rect">
            <a:avLst/>
          </a:prstGeom>
          <a:noFill/>
          <a:ln w="9525">
            <a:noFill/>
            <a:miter/>
          </a:ln>
        </p:spPr>
        <p:txBody>
          <a:bodyPr>
            <a:spAutoFit/>
          </a:bodyPr>
          <a:p>
            <a:pPr lvl="0" eaLnBrk="1" hangingPunct="1">
              <a:buNone/>
            </a:pPr>
            <a:r>
              <a:rPr lang="zh-CN" altLang="en-US" sz="3600" dirty="0">
                <a:latin typeface="楷体_GB2312" pitchFamily="49" charset="-122"/>
                <a:ea typeface="楷体_GB2312" pitchFamily="49" charset="-122"/>
              </a:rPr>
              <a:t>    通过这节课的学习活动，你有什么收获？</a:t>
            </a:r>
            <a:endParaRPr lang="zh-CN" altLang="en-US" sz="3600" dirty="0">
              <a:latin typeface="楷体_GB2312" pitchFamily="49" charset="-122"/>
              <a:ea typeface="楷体_GB2312" pitchFamily="49" charset="-122"/>
            </a:endParaRPr>
          </a:p>
        </p:txBody>
      </p:sp>
      <p:grpSp>
        <p:nvGrpSpPr>
          <p:cNvPr id="22531" name="Group 15"/>
          <p:cNvGrpSpPr/>
          <p:nvPr/>
        </p:nvGrpSpPr>
        <p:grpSpPr>
          <a:xfrm>
            <a:off x="4800600" y="836613"/>
            <a:ext cx="2730500" cy="1371600"/>
            <a:chOff x="3992" y="432"/>
            <a:chExt cx="1720" cy="864"/>
          </a:xfrm>
        </p:grpSpPr>
        <p:pic>
          <p:nvPicPr>
            <p:cNvPr id="22532" name="Picture 16" descr="模板图片副本"/>
            <p:cNvPicPr>
              <a:picLocks noChangeAspect="1"/>
            </p:cNvPicPr>
            <p:nvPr/>
          </p:nvPicPr>
          <p:blipFill>
            <a:blip r:embed="rId1"/>
            <a:stretch>
              <a:fillRect/>
            </a:stretch>
          </p:blipFill>
          <p:spPr>
            <a:xfrm>
              <a:off x="4032" y="432"/>
              <a:ext cx="1680" cy="864"/>
            </a:xfrm>
            <a:prstGeom prst="rect">
              <a:avLst/>
            </a:prstGeom>
            <a:noFill/>
            <a:ln w="9525">
              <a:noFill/>
              <a:miter/>
            </a:ln>
          </p:spPr>
        </p:pic>
        <p:sp>
          <p:nvSpPr>
            <p:cNvPr id="36881" name="Rectangle 2"/>
            <p:cNvSpPr>
              <a:spLocks noChangeArrowheads="1"/>
            </p:cNvSpPr>
            <p:nvPr/>
          </p:nvSpPr>
          <p:spPr bwMode="auto">
            <a:xfrm>
              <a:off x="3992" y="544"/>
              <a:ext cx="1536" cy="384"/>
            </a:xfrm>
            <a:prstGeom prst="rect">
              <a:avLst/>
            </a:prstGeom>
            <a:noFill/>
            <a:ln w="9525">
              <a:noFill/>
              <a:miter lim="800000"/>
            </a:ln>
            <a:effectLst>
              <a:outerShdw dist="35921" dir="2700000" algn="ctr" rotWithShape="0">
                <a:schemeClr val="bg2"/>
              </a:outerShdw>
            </a:effectLst>
          </p:spPr>
          <p:txBody>
            <a:bodyPr anchor="b"/>
            <a:lstStyle/>
            <a:p>
              <a:pPr marL="0" marR="0" lvl="0" indent="0" algn="ctr" defTabSz="914400" rtl="0" eaLnBrk="1" fontAlgn="base" latinLnBrk="0" hangingPunct="1">
                <a:spcBef>
                  <a:spcPct val="0"/>
                </a:spcBef>
                <a:spcAft>
                  <a:spcPct val="0"/>
                </a:spcAft>
                <a:buClrTx/>
                <a:buSzTx/>
                <a:buFontTx/>
                <a:buNone/>
                <a:defRPr/>
              </a:pPr>
              <a:r>
                <a:rPr kumimoji="0" lang="zh-CN" altLang="en-US" sz="4000" b="1" i="0" u="none" strike="noStrike" kern="1200" cap="none" spc="0" normalizeH="0" baseline="0" noProof="0">
                  <a:ln>
                    <a:noFill/>
                  </a:ln>
                  <a:solidFill>
                    <a:srgbClr val="FFFFFF"/>
                  </a:solidFill>
                  <a:effectLst/>
                  <a:uLnTx/>
                  <a:uFillTx/>
                  <a:latin typeface="汉仪粗黑简" pitchFamily="49" charset="-122"/>
                  <a:ea typeface="黑体" pitchFamily="2" charset="-122"/>
                  <a:cs typeface="+mn-cs"/>
                </a:rPr>
                <a:t>课堂小结</a:t>
              </a:r>
              <a:endParaRPr kumimoji="0" lang="zh-CN" altLang="en-US" sz="4000" b="1" i="0" u="none" strike="noStrike" kern="1200" cap="none" spc="0" normalizeH="0" baseline="0" noProof="0">
                <a:ln>
                  <a:noFill/>
                </a:ln>
                <a:solidFill>
                  <a:srgbClr val="FFFFFF"/>
                </a:solidFill>
                <a:effectLst/>
                <a:uLnTx/>
                <a:uFillTx/>
                <a:latin typeface="Arial" charset="0"/>
                <a:ea typeface="黑体" pitchFamily="2" charset="-122"/>
                <a:cs typeface="+mn-cs"/>
              </a:endParaRPr>
            </a:p>
          </p:txBody>
        </p:sp>
      </p:gr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554" name="Rectangle 2"/>
          <p:cNvSpPr/>
          <p:nvPr/>
        </p:nvSpPr>
        <p:spPr>
          <a:xfrm>
            <a:off x="2711450" y="2565400"/>
            <a:ext cx="7239000" cy="1325563"/>
          </a:xfrm>
          <a:prstGeom prst="rect">
            <a:avLst/>
          </a:prstGeom>
          <a:noFill/>
          <a:ln w="9525">
            <a:noFill/>
            <a:miter/>
          </a:ln>
        </p:spPr>
        <p:txBody>
          <a:bodyPr/>
          <a:p>
            <a:pPr marL="342900" lvl="0" indent="-342900" eaLnBrk="1" hangingPunct="1">
              <a:spcBef>
                <a:spcPct val="20000"/>
              </a:spcBef>
            </a:pPr>
            <a:r>
              <a:rPr lang="en-US" altLang="zh-CN" sz="4000" b="0" dirty="0">
                <a:solidFill>
                  <a:srgbClr val="000000"/>
                </a:solidFill>
                <a:latin typeface="黑体" pitchFamily="2" charset="-122"/>
                <a:ea typeface="黑体" pitchFamily="2" charset="-122"/>
              </a:rPr>
              <a:t>1.</a:t>
            </a:r>
            <a:r>
              <a:rPr lang="zh-CN" altLang="en-US" sz="4000" b="0" dirty="0">
                <a:solidFill>
                  <a:srgbClr val="000000"/>
                </a:solidFill>
                <a:latin typeface="黑体" pitchFamily="2" charset="-122"/>
                <a:ea typeface="黑体" pitchFamily="2" charset="-122"/>
              </a:rPr>
              <a:t>从课后习题中选取；</a:t>
            </a:r>
            <a:endParaRPr lang="zh-CN" altLang="en-US" sz="4000" b="0" dirty="0">
              <a:solidFill>
                <a:srgbClr val="000000"/>
              </a:solidFill>
              <a:latin typeface="黑体" pitchFamily="2" charset="-122"/>
              <a:ea typeface="黑体" pitchFamily="2" charset="-122"/>
            </a:endParaRPr>
          </a:p>
          <a:p>
            <a:pPr marL="342900" lvl="0" indent="-342900" eaLnBrk="1" hangingPunct="1">
              <a:spcBef>
                <a:spcPct val="20000"/>
              </a:spcBef>
            </a:pPr>
            <a:r>
              <a:rPr lang="en-US" altLang="zh-CN" sz="4000" b="0" dirty="0">
                <a:solidFill>
                  <a:srgbClr val="000000"/>
                </a:solidFill>
                <a:latin typeface="黑体" pitchFamily="2" charset="-122"/>
                <a:ea typeface="黑体" pitchFamily="2" charset="-122"/>
              </a:rPr>
              <a:t>2.</a:t>
            </a:r>
            <a:r>
              <a:rPr lang="zh-CN" altLang="en-US" sz="4000" b="0" dirty="0">
                <a:solidFill>
                  <a:srgbClr val="000000"/>
                </a:solidFill>
                <a:latin typeface="黑体" pitchFamily="2" charset="-122"/>
                <a:ea typeface="黑体" pitchFamily="2" charset="-122"/>
              </a:rPr>
              <a:t>完成练习册本课时的习题。</a:t>
            </a:r>
            <a:endParaRPr lang="zh-CN" altLang="en-US" sz="4000" b="0" dirty="0">
              <a:solidFill>
                <a:srgbClr val="000000"/>
              </a:solidFill>
              <a:latin typeface="黑体" pitchFamily="2" charset="-122"/>
              <a:ea typeface="黑体" pitchFamily="2" charset="-122"/>
            </a:endParaRPr>
          </a:p>
        </p:txBody>
      </p:sp>
      <p:grpSp>
        <p:nvGrpSpPr>
          <p:cNvPr id="23555" name="Group 3"/>
          <p:cNvGrpSpPr/>
          <p:nvPr/>
        </p:nvGrpSpPr>
        <p:grpSpPr>
          <a:xfrm>
            <a:off x="4727575" y="836613"/>
            <a:ext cx="2730500" cy="1371600"/>
            <a:chOff x="3992" y="432"/>
            <a:chExt cx="1720" cy="864"/>
          </a:xfrm>
        </p:grpSpPr>
        <p:pic>
          <p:nvPicPr>
            <p:cNvPr id="23556" name="Picture 4" descr="模板图片副本"/>
            <p:cNvPicPr>
              <a:picLocks noChangeAspect="1"/>
            </p:cNvPicPr>
            <p:nvPr/>
          </p:nvPicPr>
          <p:blipFill>
            <a:blip r:embed="rId1"/>
            <a:stretch>
              <a:fillRect/>
            </a:stretch>
          </p:blipFill>
          <p:spPr>
            <a:xfrm>
              <a:off x="4032" y="432"/>
              <a:ext cx="1680" cy="864"/>
            </a:xfrm>
            <a:prstGeom prst="rect">
              <a:avLst/>
            </a:prstGeom>
            <a:noFill/>
            <a:ln w="9525">
              <a:noFill/>
              <a:miter/>
            </a:ln>
          </p:spPr>
        </p:pic>
        <p:sp>
          <p:nvSpPr>
            <p:cNvPr id="44037" name="Rectangle 2"/>
            <p:cNvSpPr>
              <a:spLocks noChangeArrowheads="1"/>
            </p:cNvSpPr>
            <p:nvPr/>
          </p:nvSpPr>
          <p:spPr bwMode="auto">
            <a:xfrm>
              <a:off x="3992" y="544"/>
              <a:ext cx="1536" cy="384"/>
            </a:xfrm>
            <a:prstGeom prst="rect">
              <a:avLst/>
            </a:prstGeom>
            <a:noFill/>
            <a:ln w="9525">
              <a:noFill/>
              <a:miter lim="800000"/>
            </a:ln>
            <a:effectLst>
              <a:outerShdw dist="35921" dir="2700000" algn="ctr" rotWithShape="0">
                <a:schemeClr val="bg2"/>
              </a:outerShdw>
            </a:effectLst>
          </p:spPr>
          <p:txBody>
            <a:bodyPr anchor="b"/>
            <a:lstStyle/>
            <a:p>
              <a:pPr marL="0" marR="0" lvl="0" indent="0" algn="ctr" defTabSz="914400" rtl="0" eaLnBrk="1" fontAlgn="base" latinLnBrk="0" hangingPunct="1">
                <a:spcBef>
                  <a:spcPct val="0"/>
                </a:spcBef>
                <a:spcAft>
                  <a:spcPct val="0"/>
                </a:spcAft>
                <a:buClrTx/>
                <a:buSzTx/>
                <a:buFontTx/>
                <a:buNone/>
                <a:defRPr/>
              </a:pPr>
              <a:r>
                <a:rPr kumimoji="0" lang="zh-CN" altLang="en-US" sz="4000" b="1" i="0" u="none" strike="noStrike" kern="1200" cap="none" spc="0" normalizeH="0" baseline="0" noProof="0">
                  <a:ln>
                    <a:noFill/>
                  </a:ln>
                  <a:solidFill>
                    <a:schemeClr val="bg1"/>
                  </a:solidFill>
                  <a:effectLst/>
                  <a:uLnTx/>
                  <a:uFillTx/>
                  <a:latin typeface="汉仪粗黑简" pitchFamily="49" charset="-122"/>
                  <a:ea typeface="黑体" pitchFamily="2" charset="-122"/>
                  <a:cs typeface="+mn-cs"/>
                </a:rPr>
                <a:t>课后作业</a:t>
              </a:r>
              <a:endParaRPr kumimoji="0" lang="zh-CN" altLang="en-US" sz="4000" b="1" i="0" u="none" strike="noStrike" kern="1200" cap="none" spc="0" normalizeH="0" baseline="0" noProof="0">
                <a:ln>
                  <a:noFill/>
                </a:ln>
                <a:solidFill>
                  <a:schemeClr val="bg1"/>
                </a:solidFill>
                <a:effectLst/>
                <a:uLnTx/>
                <a:uFillTx/>
                <a:latin typeface="Arial" charset="0"/>
                <a:ea typeface="黑体" pitchFamily="2" charset="-122"/>
                <a:cs typeface="+mn-cs"/>
              </a:endParaRPr>
            </a:p>
          </p:txBody>
        </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194" name="Rectangle 2"/>
          <p:cNvSpPr/>
          <p:nvPr/>
        </p:nvSpPr>
        <p:spPr>
          <a:xfrm>
            <a:off x="5338763" y="3195638"/>
            <a:ext cx="9144000" cy="365760"/>
          </a:xfrm>
          <a:prstGeom prst="rect">
            <a:avLst/>
          </a:prstGeom>
          <a:noFill/>
          <a:ln w="9525">
            <a:noFill/>
            <a:miter/>
          </a:ln>
        </p:spPr>
        <p:txBody>
          <a:bodyPr>
            <a:spAutoFit/>
          </a:bodyPr>
          <a:p>
            <a:pPr lvl="0" eaLnBrk="1" hangingPunct="1"/>
            <a:endParaRPr lang="zh-CN" altLang="en-US" dirty="0">
              <a:latin typeface="Times New Roman" pitchFamily="18" charset="0"/>
              <a:ea typeface="楷体_GB2312" pitchFamily="49" charset="-122"/>
            </a:endParaRPr>
          </a:p>
        </p:txBody>
      </p:sp>
      <p:sp>
        <p:nvSpPr>
          <p:cNvPr id="8195" name="Rectangle 3"/>
          <p:cNvSpPr/>
          <p:nvPr/>
        </p:nvSpPr>
        <p:spPr>
          <a:xfrm>
            <a:off x="4376738" y="3195638"/>
            <a:ext cx="9144000" cy="365760"/>
          </a:xfrm>
          <a:prstGeom prst="rect">
            <a:avLst/>
          </a:prstGeom>
          <a:noFill/>
          <a:ln w="9525">
            <a:noFill/>
            <a:miter/>
          </a:ln>
        </p:spPr>
        <p:txBody>
          <a:bodyPr>
            <a:spAutoFit/>
          </a:bodyPr>
          <a:p>
            <a:pPr lvl="0" eaLnBrk="1" hangingPunct="1"/>
            <a:endParaRPr lang="zh-CN" altLang="en-US" dirty="0">
              <a:latin typeface="Times New Roman" pitchFamily="18" charset="0"/>
              <a:ea typeface="楷体_GB2312" pitchFamily="49" charset="-122"/>
            </a:endParaRPr>
          </a:p>
        </p:txBody>
      </p:sp>
      <p:sp>
        <p:nvSpPr>
          <p:cNvPr id="16388" name="Text Box 4"/>
          <p:cNvSpPr txBox="1"/>
          <p:nvPr/>
        </p:nvSpPr>
        <p:spPr>
          <a:xfrm>
            <a:off x="2133600" y="76200"/>
            <a:ext cx="4848860" cy="640080"/>
          </a:xfrm>
          <a:prstGeom prst="rect">
            <a:avLst/>
          </a:prstGeom>
          <a:noFill/>
          <a:ln w="9525">
            <a:noFill/>
            <a:miter/>
          </a:ln>
        </p:spPr>
        <p:txBody>
          <a:bodyPr wrap="none">
            <a:spAutoFit/>
          </a:bodyPr>
          <a:p>
            <a:pPr lvl="0" eaLnBrk="1" hangingPunct="1"/>
            <a:r>
              <a:rPr lang="zh-CN" altLang="en-US" dirty="0">
                <a:solidFill>
                  <a:srgbClr val="0000FF"/>
                </a:solidFill>
                <a:latin typeface="Times New Roman" pitchFamily="18" charset="0"/>
                <a:ea typeface="楷体_GB2312" pitchFamily="49" charset="-122"/>
              </a:rPr>
              <a:t>对于一组数据</a:t>
            </a:r>
            <a:r>
              <a:rPr lang="zh-CN" altLang="en-US" i="1" dirty="0">
                <a:solidFill>
                  <a:srgbClr val="0000FF"/>
                </a:solidFill>
                <a:latin typeface="Times New Roman" pitchFamily="18" charset="0"/>
                <a:ea typeface="楷体_GB2312" pitchFamily="49" charset="-122"/>
              </a:rPr>
              <a:t>x</a:t>
            </a:r>
            <a:r>
              <a:rPr lang="zh-CN" altLang="en-US" baseline="-25000" dirty="0">
                <a:solidFill>
                  <a:srgbClr val="0000FF"/>
                </a:solidFill>
                <a:latin typeface="Times New Roman" pitchFamily="18" charset="0"/>
                <a:ea typeface="楷体_GB2312" pitchFamily="49" charset="-122"/>
              </a:rPr>
              <a:t>1</a:t>
            </a:r>
            <a:r>
              <a:rPr lang="zh-CN" altLang="en-US" dirty="0">
                <a:solidFill>
                  <a:srgbClr val="0000FF"/>
                </a:solidFill>
                <a:latin typeface="Times New Roman" pitchFamily="18" charset="0"/>
                <a:ea typeface="楷体_GB2312" pitchFamily="49" charset="-122"/>
              </a:rPr>
              <a:t>，</a:t>
            </a:r>
            <a:r>
              <a:rPr lang="zh-CN" altLang="en-US" i="1" dirty="0">
                <a:solidFill>
                  <a:srgbClr val="0000FF"/>
                </a:solidFill>
                <a:latin typeface="Times New Roman" pitchFamily="18" charset="0"/>
                <a:ea typeface="楷体_GB2312" pitchFamily="49" charset="-122"/>
              </a:rPr>
              <a:t>x</a:t>
            </a:r>
            <a:r>
              <a:rPr lang="zh-CN" altLang="en-US" baseline="-25000" dirty="0">
                <a:solidFill>
                  <a:srgbClr val="0000FF"/>
                </a:solidFill>
                <a:latin typeface="Times New Roman" pitchFamily="18" charset="0"/>
                <a:ea typeface="楷体_GB2312" pitchFamily="49" charset="-122"/>
              </a:rPr>
              <a:t>2</a:t>
            </a:r>
            <a:r>
              <a:rPr lang="zh-CN" altLang="en-US" dirty="0">
                <a:solidFill>
                  <a:srgbClr val="0000FF"/>
                </a:solidFill>
                <a:latin typeface="Times New Roman" pitchFamily="18" charset="0"/>
                <a:ea typeface="楷体_GB2312" pitchFamily="49" charset="-122"/>
              </a:rPr>
              <a:t>，</a:t>
            </a:r>
            <a:r>
              <a:rPr lang="zh-CN" altLang="en-US" i="1" dirty="0">
                <a:solidFill>
                  <a:srgbClr val="0000FF"/>
                </a:solidFill>
                <a:latin typeface="Times New Roman" pitchFamily="18" charset="0"/>
                <a:ea typeface="楷体_GB2312" pitchFamily="49" charset="-122"/>
              </a:rPr>
              <a:t>x</a:t>
            </a:r>
            <a:r>
              <a:rPr lang="zh-CN" altLang="en-US" baseline="-25000" dirty="0">
                <a:solidFill>
                  <a:srgbClr val="0000FF"/>
                </a:solidFill>
                <a:latin typeface="Times New Roman" pitchFamily="18" charset="0"/>
                <a:ea typeface="楷体_GB2312" pitchFamily="49" charset="-122"/>
              </a:rPr>
              <a:t>3</a:t>
            </a:r>
            <a:r>
              <a:rPr lang="zh-CN" altLang="en-US" dirty="0">
                <a:solidFill>
                  <a:srgbClr val="0000FF"/>
                </a:solidFill>
                <a:latin typeface="Times New Roman" pitchFamily="18" charset="0"/>
                <a:ea typeface="楷体_GB2312" pitchFamily="49" charset="-122"/>
              </a:rPr>
              <a:t>，</a:t>
            </a:r>
            <a:r>
              <a:rPr lang="zh-CN" altLang="en-US" dirty="0">
                <a:solidFill>
                  <a:srgbClr val="0000FF"/>
                </a:solidFill>
                <a:latin typeface="Times New Roman" pitchFamily="18" charset="0"/>
                <a:ea typeface="楷体_GB2312" pitchFamily="49" charset="-122"/>
                <a:sym typeface="Arial" pitchFamily="34" charset="0"/>
              </a:rPr>
              <a:t>…，</a:t>
            </a:r>
            <a:r>
              <a:rPr lang="zh-CN" altLang="en-US" i="1" dirty="0">
                <a:solidFill>
                  <a:srgbClr val="0000FF"/>
                </a:solidFill>
                <a:latin typeface="Times New Roman" pitchFamily="18" charset="0"/>
                <a:ea typeface="楷体_GB2312" pitchFamily="49" charset="-122"/>
              </a:rPr>
              <a:t>x</a:t>
            </a:r>
            <a:r>
              <a:rPr lang="zh-CN" altLang="en-US" i="1" baseline="-25000" dirty="0">
                <a:solidFill>
                  <a:srgbClr val="0000FF"/>
                </a:solidFill>
                <a:latin typeface="Times New Roman" pitchFamily="18" charset="0"/>
                <a:ea typeface="楷体_GB2312" pitchFamily="49" charset="-122"/>
              </a:rPr>
              <a:t>n</a:t>
            </a:r>
            <a:r>
              <a:rPr lang="zh-CN" altLang="en-US" dirty="0">
                <a:solidFill>
                  <a:srgbClr val="0000FF"/>
                </a:solidFill>
                <a:latin typeface="Times New Roman" pitchFamily="18" charset="0"/>
                <a:ea typeface="楷体_GB2312" pitchFamily="49" charset="-122"/>
              </a:rPr>
              <a:t>，</a:t>
            </a:r>
            <a:endParaRPr lang="zh-CN" altLang="en-US" dirty="0">
              <a:solidFill>
                <a:srgbClr val="0000FF"/>
              </a:solidFill>
              <a:latin typeface="Times New Roman" pitchFamily="18" charset="0"/>
              <a:ea typeface="楷体_GB2312" pitchFamily="49" charset="-122"/>
            </a:endParaRPr>
          </a:p>
          <a:p>
            <a:pPr lvl="0" eaLnBrk="1" hangingPunct="1"/>
            <a:r>
              <a:rPr lang="zh-CN" altLang="en-US" dirty="0">
                <a:solidFill>
                  <a:srgbClr val="0000FF"/>
                </a:solidFill>
                <a:latin typeface="Times New Roman" pitchFamily="18" charset="0"/>
                <a:ea typeface="楷体_GB2312" pitchFamily="49" charset="-122"/>
              </a:rPr>
              <a:t>并且他们的权数分别是</a:t>
            </a:r>
            <a:r>
              <a:rPr lang="zh-CN" altLang="en-US" i="1" dirty="0">
                <a:solidFill>
                  <a:srgbClr val="0000FF"/>
                </a:solidFill>
                <a:latin typeface="Times New Roman" pitchFamily="18" charset="0"/>
                <a:ea typeface="楷体_GB2312" pitchFamily="49" charset="-122"/>
              </a:rPr>
              <a:t>f</a:t>
            </a:r>
            <a:r>
              <a:rPr lang="zh-CN" altLang="en-US" baseline="-25000" dirty="0">
                <a:solidFill>
                  <a:srgbClr val="0000FF"/>
                </a:solidFill>
                <a:latin typeface="Times New Roman" pitchFamily="18" charset="0"/>
                <a:ea typeface="楷体_GB2312" pitchFamily="49" charset="-122"/>
              </a:rPr>
              <a:t>1</a:t>
            </a:r>
            <a:r>
              <a:rPr lang="zh-CN" altLang="en-US" dirty="0">
                <a:solidFill>
                  <a:srgbClr val="0000FF"/>
                </a:solidFill>
                <a:latin typeface="Times New Roman" pitchFamily="18" charset="0"/>
                <a:ea typeface="楷体_GB2312" pitchFamily="49" charset="-122"/>
              </a:rPr>
              <a:t>，</a:t>
            </a:r>
            <a:r>
              <a:rPr lang="zh-CN" altLang="en-US" i="1" dirty="0">
                <a:solidFill>
                  <a:srgbClr val="0000FF"/>
                </a:solidFill>
                <a:latin typeface="Times New Roman" pitchFamily="18" charset="0"/>
                <a:ea typeface="楷体_GB2312" pitchFamily="49" charset="-122"/>
              </a:rPr>
              <a:t>f</a:t>
            </a:r>
            <a:r>
              <a:rPr lang="zh-CN" altLang="en-US" baseline="-25000" dirty="0">
                <a:solidFill>
                  <a:srgbClr val="0000FF"/>
                </a:solidFill>
                <a:latin typeface="Times New Roman" pitchFamily="18" charset="0"/>
                <a:ea typeface="楷体_GB2312" pitchFamily="49" charset="-122"/>
              </a:rPr>
              <a:t>2</a:t>
            </a:r>
            <a:r>
              <a:rPr lang="zh-CN" altLang="en-US" dirty="0">
                <a:solidFill>
                  <a:srgbClr val="0000FF"/>
                </a:solidFill>
                <a:latin typeface="Times New Roman" pitchFamily="18" charset="0"/>
                <a:ea typeface="楷体_GB2312" pitchFamily="49" charset="-122"/>
              </a:rPr>
              <a:t>，</a:t>
            </a:r>
            <a:r>
              <a:rPr lang="zh-CN" altLang="en-US" i="1" dirty="0">
                <a:solidFill>
                  <a:srgbClr val="0000FF"/>
                </a:solidFill>
                <a:latin typeface="Times New Roman" pitchFamily="18" charset="0"/>
                <a:ea typeface="楷体_GB2312" pitchFamily="49" charset="-122"/>
              </a:rPr>
              <a:t>f</a:t>
            </a:r>
            <a:r>
              <a:rPr lang="zh-CN" altLang="en-US" baseline="-25000" dirty="0">
                <a:solidFill>
                  <a:srgbClr val="0000FF"/>
                </a:solidFill>
                <a:latin typeface="Times New Roman" pitchFamily="18" charset="0"/>
                <a:ea typeface="楷体_GB2312" pitchFamily="49" charset="-122"/>
              </a:rPr>
              <a:t>3</a:t>
            </a:r>
            <a:r>
              <a:rPr lang="zh-CN" altLang="en-US" dirty="0">
                <a:solidFill>
                  <a:srgbClr val="0000FF"/>
                </a:solidFill>
                <a:latin typeface="Times New Roman" pitchFamily="18" charset="0"/>
                <a:ea typeface="楷体_GB2312" pitchFamily="49" charset="-122"/>
              </a:rPr>
              <a:t>，</a:t>
            </a:r>
            <a:r>
              <a:rPr lang="zh-CN" altLang="en-US" dirty="0">
                <a:solidFill>
                  <a:srgbClr val="0000FF"/>
                </a:solidFill>
                <a:latin typeface="Times New Roman" pitchFamily="18" charset="0"/>
                <a:ea typeface="楷体_GB2312" pitchFamily="49" charset="-122"/>
                <a:sym typeface="Arial" pitchFamily="34" charset="0"/>
              </a:rPr>
              <a:t>…，</a:t>
            </a:r>
            <a:r>
              <a:rPr lang="zh-CN" altLang="en-US" i="1" dirty="0">
                <a:solidFill>
                  <a:srgbClr val="0000FF"/>
                </a:solidFill>
                <a:latin typeface="Times New Roman" pitchFamily="18" charset="0"/>
                <a:ea typeface="楷体_GB2312" pitchFamily="49" charset="-122"/>
              </a:rPr>
              <a:t>f</a:t>
            </a:r>
            <a:r>
              <a:rPr lang="zh-CN" altLang="en-US" i="1" baseline="-25000" dirty="0">
                <a:solidFill>
                  <a:srgbClr val="0000FF"/>
                </a:solidFill>
                <a:latin typeface="Times New Roman" pitchFamily="18" charset="0"/>
                <a:ea typeface="楷体_GB2312" pitchFamily="49" charset="-122"/>
              </a:rPr>
              <a:t>n</a:t>
            </a:r>
            <a:r>
              <a:rPr lang="zh-CN" altLang="en-US" dirty="0">
                <a:solidFill>
                  <a:srgbClr val="0000FF"/>
                </a:solidFill>
                <a:latin typeface="Times New Roman" pitchFamily="18" charset="0"/>
                <a:ea typeface="楷体_GB2312" pitchFamily="49" charset="-122"/>
              </a:rPr>
              <a:t>，则有</a:t>
            </a:r>
            <a:endParaRPr lang="zh-CN" altLang="en-US" dirty="0">
              <a:solidFill>
                <a:srgbClr val="0000FF"/>
              </a:solidFill>
              <a:latin typeface="Times New Roman" pitchFamily="18" charset="0"/>
              <a:ea typeface="楷体_GB2312" pitchFamily="49" charset="-122"/>
            </a:endParaRPr>
          </a:p>
        </p:txBody>
      </p:sp>
      <p:grpSp>
        <p:nvGrpSpPr>
          <p:cNvPr id="2" name="Group 5"/>
          <p:cNvGrpSpPr/>
          <p:nvPr/>
        </p:nvGrpSpPr>
        <p:grpSpPr>
          <a:xfrm>
            <a:off x="4038600" y="838200"/>
            <a:ext cx="2378283" cy="746233"/>
            <a:chOff x="0" y="0"/>
            <a:chExt cx="3745" cy="1176"/>
          </a:xfrm>
        </p:grpSpPr>
        <p:sp>
          <p:nvSpPr>
            <p:cNvPr id="8224" name="Text Box 6"/>
            <p:cNvSpPr txBox="1"/>
            <p:nvPr/>
          </p:nvSpPr>
          <p:spPr>
            <a:xfrm>
              <a:off x="0" y="240"/>
              <a:ext cx="3745" cy="913"/>
            </a:xfrm>
            <a:prstGeom prst="rect">
              <a:avLst/>
            </a:prstGeom>
            <a:noFill/>
            <a:ln w="9525">
              <a:noFill/>
              <a:miter/>
            </a:ln>
          </p:spPr>
          <p:txBody>
            <a:bodyPr wrap="none">
              <a:spAutoFit/>
            </a:bodyPr>
            <a:p>
              <a:pPr lvl="0" eaLnBrk="1" hangingPunct="1"/>
              <a:r>
                <a:rPr lang="zh-CN" altLang="en-US" sz="3200" i="1" dirty="0">
                  <a:solidFill>
                    <a:srgbClr val="0000FF"/>
                  </a:solidFill>
                  <a:latin typeface="Times New Roman" pitchFamily="18" charset="0"/>
                  <a:ea typeface="楷体_GB2312" pitchFamily="49" charset="-122"/>
                </a:rPr>
                <a:t>x</a:t>
              </a:r>
              <a:r>
                <a:rPr lang="zh-CN" altLang="en-US" dirty="0">
                  <a:solidFill>
                    <a:srgbClr val="0000FF"/>
                  </a:solidFill>
                  <a:latin typeface="Times New Roman" pitchFamily="18" charset="0"/>
                  <a:ea typeface="楷体_GB2312" pitchFamily="49" charset="-122"/>
                </a:rPr>
                <a:t> =    (</a:t>
              </a:r>
              <a:r>
                <a:rPr lang="zh-CN" altLang="en-US" i="1" dirty="0">
                  <a:solidFill>
                    <a:srgbClr val="0000FF"/>
                  </a:solidFill>
                  <a:latin typeface="Times New Roman" pitchFamily="18" charset="0"/>
                  <a:ea typeface="楷体_GB2312" pitchFamily="49" charset="-122"/>
                </a:rPr>
                <a:t>x</a:t>
              </a:r>
              <a:r>
                <a:rPr lang="zh-CN" altLang="en-US" baseline="-25000" dirty="0">
                  <a:solidFill>
                    <a:srgbClr val="0000FF"/>
                  </a:solidFill>
                  <a:latin typeface="Times New Roman" pitchFamily="18" charset="0"/>
                  <a:ea typeface="楷体_GB2312" pitchFamily="49" charset="-122"/>
                </a:rPr>
                <a:t>1</a:t>
              </a:r>
              <a:r>
                <a:rPr lang="zh-CN" altLang="en-US" dirty="0">
                  <a:solidFill>
                    <a:srgbClr val="0000FF"/>
                  </a:solidFill>
                  <a:latin typeface="Times New Roman" pitchFamily="18" charset="0"/>
                  <a:ea typeface="楷体_GB2312" pitchFamily="49" charset="-122"/>
                </a:rPr>
                <a:t>+</a:t>
              </a:r>
              <a:r>
                <a:rPr lang="zh-CN" altLang="en-US" i="1" dirty="0">
                  <a:solidFill>
                    <a:srgbClr val="0000FF"/>
                  </a:solidFill>
                  <a:latin typeface="Times New Roman" pitchFamily="18" charset="0"/>
                  <a:ea typeface="楷体_GB2312" pitchFamily="49" charset="-122"/>
                </a:rPr>
                <a:t>x</a:t>
              </a:r>
              <a:r>
                <a:rPr lang="zh-CN" altLang="en-US" baseline="-25000" dirty="0">
                  <a:solidFill>
                    <a:srgbClr val="0000FF"/>
                  </a:solidFill>
                  <a:latin typeface="Times New Roman" pitchFamily="18" charset="0"/>
                  <a:ea typeface="楷体_GB2312" pitchFamily="49" charset="-122"/>
                </a:rPr>
                <a:t>2</a:t>
              </a:r>
              <a:r>
                <a:rPr lang="zh-CN" altLang="en-US" dirty="0">
                  <a:solidFill>
                    <a:srgbClr val="0000FF"/>
                  </a:solidFill>
                  <a:latin typeface="Times New Roman" pitchFamily="18" charset="0"/>
                  <a:ea typeface="楷体_GB2312" pitchFamily="49" charset="-122"/>
                </a:rPr>
                <a:t>+</a:t>
              </a:r>
              <a:r>
                <a:rPr lang="zh-CN" altLang="en-US" i="1" dirty="0">
                  <a:solidFill>
                    <a:srgbClr val="0000FF"/>
                  </a:solidFill>
                  <a:latin typeface="Times New Roman" pitchFamily="18" charset="0"/>
                  <a:ea typeface="楷体_GB2312" pitchFamily="49" charset="-122"/>
                </a:rPr>
                <a:t>x</a:t>
              </a:r>
              <a:r>
                <a:rPr lang="zh-CN" altLang="en-US" baseline="-25000" dirty="0">
                  <a:solidFill>
                    <a:srgbClr val="0000FF"/>
                  </a:solidFill>
                  <a:latin typeface="Times New Roman" pitchFamily="18" charset="0"/>
                  <a:ea typeface="楷体_GB2312" pitchFamily="49" charset="-122"/>
                </a:rPr>
                <a:t>3</a:t>
              </a:r>
              <a:r>
                <a:rPr lang="zh-CN" altLang="en-US" dirty="0">
                  <a:solidFill>
                    <a:srgbClr val="0000FF"/>
                  </a:solidFill>
                  <a:latin typeface="Times New Roman" pitchFamily="18" charset="0"/>
                  <a:ea typeface="楷体_GB2312" pitchFamily="49" charset="-122"/>
                </a:rPr>
                <a:t>+</a:t>
              </a:r>
              <a:r>
                <a:rPr lang="zh-CN" altLang="en-US" dirty="0">
                  <a:solidFill>
                    <a:srgbClr val="0000FF"/>
                  </a:solidFill>
                  <a:latin typeface="Times New Roman" pitchFamily="18" charset="0"/>
                  <a:ea typeface="楷体_GB2312" pitchFamily="49" charset="-122"/>
                  <a:sym typeface="Arial" pitchFamily="34" charset="0"/>
                </a:rPr>
                <a:t>…+</a:t>
              </a:r>
              <a:r>
                <a:rPr lang="zh-CN" altLang="en-US" i="1" dirty="0">
                  <a:solidFill>
                    <a:srgbClr val="0000FF"/>
                  </a:solidFill>
                  <a:latin typeface="Times New Roman" pitchFamily="18" charset="0"/>
                  <a:ea typeface="楷体_GB2312" pitchFamily="49" charset="-122"/>
                  <a:sym typeface="Arial" pitchFamily="34" charset="0"/>
                </a:rPr>
                <a:t>x</a:t>
              </a:r>
              <a:r>
                <a:rPr lang="zh-CN" altLang="en-US" i="1" baseline="-25000" dirty="0">
                  <a:solidFill>
                    <a:srgbClr val="0000FF"/>
                  </a:solidFill>
                  <a:latin typeface="Times New Roman" pitchFamily="18" charset="0"/>
                  <a:ea typeface="楷体_GB2312" pitchFamily="49" charset="-122"/>
                  <a:sym typeface="Arial" pitchFamily="34" charset="0"/>
                </a:rPr>
                <a:t>n</a:t>
              </a:r>
              <a:r>
                <a:rPr lang="zh-CN" altLang="en-US" dirty="0">
                  <a:solidFill>
                    <a:srgbClr val="0000FF"/>
                  </a:solidFill>
                  <a:latin typeface="Times New Roman" pitchFamily="18" charset="0"/>
                  <a:ea typeface="楷体_GB2312" pitchFamily="49" charset="-122"/>
                  <a:sym typeface="Arial" pitchFamily="34" charset="0"/>
                </a:rPr>
                <a:t>)</a:t>
              </a:r>
              <a:endParaRPr lang="zh-CN" altLang="en-US" dirty="0">
                <a:solidFill>
                  <a:srgbClr val="0000FF"/>
                </a:solidFill>
                <a:latin typeface="Times New Roman" pitchFamily="18" charset="0"/>
                <a:ea typeface="楷体_GB2312" pitchFamily="49" charset="-122"/>
                <a:sym typeface="Arial" pitchFamily="34" charset="0"/>
              </a:endParaRPr>
            </a:p>
          </p:txBody>
        </p:sp>
        <p:sp>
          <p:nvSpPr>
            <p:cNvPr id="8225" name="Line 7"/>
            <p:cNvSpPr/>
            <p:nvPr/>
          </p:nvSpPr>
          <p:spPr>
            <a:xfrm>
              <a:off x="197" y="480"/>
              <a:ext cx="240" cy="1"/>
            </a:xfrm>
            <a:prstGeom prst="line">
              <a:avLst/>
            </a:prstGeom>
            <a:ln w="31750" cap="flat" cmpd="sng">
              <a:solidFill>
                <a:srgbClr val="0000FF"/>
              </a:solidFill>
              <a:prstDash val="solid"/>
              <a:headEnd type="none" w="med" len="med"/>
              <a:tailEnd type="none" w="med" len="med"/>
            </a:ln>
          </p:spPr>
          <p:txBody>
            <a:bodyPr/>
            <a:p>
              <a:endParaRPr lang="zh-CN" altLang="en-US"/>
            </a:p>
          </p:txBody>
        </p:sp>
        <p:grpSp>
          <p:nvGrpSpPr>
            <p:cNvPr id="8226" name="Group 8"/>
            <p:cNvGrpSpPr/>
            <p:nvPr/>
          </p:nvGrpSpPr>
          <p:grpSpPr>
            <a:xfrm>
              <a:off x="917" y="0"/>
              <a:ext cx="548" cy="1176"/>
              <a:chOff x="0" y="0"/>
              <a:chExt cx="548" cy="1176"/>
            </a:xfrm>
          </p:grpSpPr>
          <p:sp>
            <p:nvSpPr>
              <p:cNvPr id="8227" name="Text Box 9"/>
              <p:cNvSpPr txBox="1"/>
              <p:nvPr/>
            </p:nvSpPr>
            <p:spPr>
              <a:xfrm>
                <a:off x="80" y="0"/>
                <a:ext cx="468" cy="576"/>
              </a:xfrm>
              <a:prstGeom prst="rect">
                <a:avLst/>
              </a:prstGeom>
              <a:noFill/>
              <a:ln w="9525">
                <a:noFill/>
                <a:miter/>
              </a:ln>
            </p:spPr>
            <p:txBody>
              <a:bodyPr wrap="none">
                <a:spAutoFit/>
              </a:bodyPr>
              <a:p>
                <a:pPr lvl="0" eaLnBrk="1" hangingPunct="1"/>
                <a:r>
                  <a:rPr lang="zh-CN" altLang="en-US" dirty="0">
                    <a:solidFill>
                      <a:srgbClr val="0000FF"/>
                    </a:solidFill>
                    <a:latin typeface="Times New Roman" pitchFamily="18" charset="0"/>
                    <a:ea typeface="楷体_GB2312" pitchFamily="49" charset="-122"/>
                  </a:rPr>
                  <a:t>1</a:t>
                </a:r>
                <a:endParaRPr lang="zh-CN" altLang="en-US" dirty="0">
                  <a:solidFill>
                    <a:srgbClr val="0000FF"/>
                  </a:solidFill>
                  <a:latin typeface="Times New Roman" pitchFamily="18" charset="0"/>
                  <a:ea typeface="楷体_GB2312" pitchFamily="49" charset="-122"/>
                </a:endParaRPr>
              </a:p>
            </p:txBody>
          </p:sp>
          <p:sp>
            <p:nvSpPr>
              <p:cNvPr id="8228" name="Text Box 10"/>
              <p:cNvSpPr txBox="1"/>
              <p:nvPr/>
            </p:nvSpPr>
            <p:spPr>
              <a:xfrm>
                <a:off x="0" y="600"/>
                <a:ext cx="433" cy="576"/>
              </a:xfrm>
              <a:prstGeom prst="rect">
                <a:avLst/>
              </a:prstGeom>
              <a:noFill/>
              <a:ln w="9525">
                <a:noFill/>
                <a:miter/>
              </a:ln>
            </p:spPr>
            <p:txBody>
              <a:bodyPr wrap="none">
                <a:spAutoFit/>
              </a:bodyPr>
              <a:p>
                <a:pPr lvl="0" eaLnBrk="1" hangingPunct="1"/>
                <a:r>
                  <a:rPr lang="zh-CN" altLang="en-US" i="1" dirty="0">
                    <a:solidFill>
                      <a:srgbClr val="0000FF"/>
                    </a:solidFill>
                    <a:latin typeface="Times New Roman" pitchFamily="18" charset="0"/>
                    <a:ea typeface="楷体_GB2312" pitchFamily="49" charset="-122"/>
                  </a:rPr>
                  <a:t>n</a:t>
                </a:r>
                <a:endParaRPr lang="zh-CN" altLang="en-US" i="1" dirty="0">
                  <a:solidFill>
                    <a:srgbClr val="0000FF"/>
                  </a:solidFill>
                  <a:latin typeface="Times New Roman" pitchFamily="18" charset="0"/>
                  <a:ea typeface="楷体_GB2312" pitchFamily="49" charset="-122"/>
                </a:endParaRPr>
              </a:p>
            </p:txBody>
          </p:sp>
          <p:sp>
            <p:nvSpPr>
              <p:cNvPr id="8229" name="Line 11"/>
              <p:cNvSpPr/>
              <p:nvPr/>
            </p:nvSpPr>
            <p:spPr>
              <a:xfrm>
                <a:off x="120" y="720"/>
                <a:ext cx="360" cy="1"/>
              </a:xfrm>
              <a:prstGeom prst="line">
                <a:avLst/>
              </a:prstGeom>
              <a:ln w="34925" cap="flat" cmpd="sng">
                <a:solidFill>
                  <a:srgbClr val="0000FF"/>
                </a:solidFill>
                <a:prstDash val="solid"/>
                <a:headEnd type="none" w="med" len="med"/>
                <a:tailEnd type="none" w="med" len="med"/>
              </a:ln>
            </p:spPr>
            <p:txBody>
              <a:bodyPr/>
              <a:p>
                <a:endParaRPr lang="zh-CN" altLang="en-US"/>
              </a:p>
            </p:txBody>
          </p:sp>
        </p:grpSp>
      </p:grpSp>
      <p:sp>
        <p:nvSpPr>
          <p:cNvPr id="16396" name="Text Box 12"/>
          <p:cNvSpPr txBox="1"/>
          <p:nvPr/>
        </p:nvSpPr>
        <p:spPr>
          <a:xfrm>
            <a:off x="7543800" y="1066800"/>
            <a:ext cx="1783080" cy="365760"/>
          </a:xfrm>
          <a:prstGeom prst="rect">
            <a:avLst/>
          </a:prstGeom>
          <a:noFill/>
          <a:ln w="9525">
            <a:noFill/>
            <a:miter/>
          </a:ln>
        </p:spPr>
        <p:txBody>
          <a:bodyPr wrap="none">
            <a:spAutoFit/>
          </a:bodyPr>
          <a:p>
            <a:pPr lvl="0" eaLnBrk="1" hangingPunct="1"/>
            <a:r>
              <a:rPr lang="zh-CN" altLang="en-US" dirty="0">
                <a:solidFill>
                  <a:srgbClr val="FF0000"/>
                </a:solidFill>
                <a:latin typeface="Times New Roman" pitchFamily="18" charset="0"/>
                <a:ea typeface="楷体_GB2312" pitchFamily="49" charset="-122"/>
              </a:rPr>
              <a:t>（算术平均数）</a:t>
            </a:r>
            <a:endParaRPr lang="zh-CN" altLang="en-US" dirty="0">
              <a:solidFill>
                <a:srgbClr val="FF0000"/>
              </a:solidFill>
              <a:latin typeface="Times New Roman" pitchFamily="18" charset="0"/>
              <a:ea typeface="楷体_GB2312" pitchFamily="49" charset="-122"/>
            </a:endParaRPr>
          </a:p>
        </p:txBody>
      </p:sp>
      <p:grpSp>
        <p:nvGrpSpPr>
          <p:cNvPr id="4" name="Group 13"/>
          <p:cNvGrpSpPr/>
          <p:nvPr/>
        </p:nvGrpSpPr>
        <p:grpSpPr>
          <a:xfrm>
            <a:off x="1600200" y="1371600"/>
            <a:ext cx="2929458" cy="746233"/>
            <a:chOff x="0" y="0"/>
            <a:chExt cx="4613" cy="1176"/>
          </a:xfrm>
        </p:grpSpPr>
        <p:sp>
          <p:nvSpPr>
            <p:cNvPr id="8218" name="Text Box 14"/>
            <p:cNvSpPr txBox="1"/>
            <p:nvPr/>
          </p:nvSpPr>
          <p:spPr>
            <a:xfrm>
              <a:off x="0" y="240"/>
              <a:ext cx="4613" cy="913"/>
            </a:xfrm>
            <a:prstGeom prst="rect">
              <a:avLst/>
            </a:prstGeom>
            <a:noFill/>
            <a:ln w="9525">
              <a:noFill/>
              <a:miter/>
            </a:ln>
          </p:spPr>
          <p:txBody>
            <a:bodyPr wrap="none">
              <a:spAutoFit/>
            </a:bodyPr>
            <a:p>
              <a:pPr lvl="0" eaLnBrk="1" hangingPunct="1"/>
              <a:r>
                <a:rPr lang="zh-CN" altLang="en-US" sz="3200" i="1" dirty="0">
                  <a:solidFill>
                    <a:srgbClr val="0000FF"/>
                  </a:solidFill>
                  <a:latin typeface="Times New Roman" pitchFamily="18" charset="0"/>
                  <a:ea typeface="楷体_GB2312" pitchFamily="49" charset="-122"/>
                </a:rPr>
                <a:t>x</a:t>
              </a:r>
              <a:r>
                <a:rPr lang="zh-CN" altLang="en-US" dirty="0">
                  <a:solidFill>
                    <a:srgbClr val="0000FF"/>
                  </a:solidFill>
                  <a:latin typeface="Times New Roman" pitchFamily="18" charset="0"/>
                  <a:ea typeface="楷体_GB2312" pitchFamily="49" charset="-122"/>
                </a:rPr>
                <a:t> =    (</a:t>
              </a:r>
              <a:r>
                <a:rPr lang="zh-CN" altLang="en-US" i="1" dirty="0">
                  <a:solidFill>
                    <a:srgbClr val="0000FF"/>
                  </a:solidFill>
                  <a:latin typeface="Times New Roman" pitchFamily="18" charset="0"/>
                  <a:ea typeface="楷体_GB2312" pitchFamily="49" charset="-122"/>
                </a:rPr>
                <a:t>x</a:t>
              </a:r>
              <a:r>
                <a:rPr lang="zh-CN" altLang="en-US" baseline="-25000" dirty="0">
                  <a:solidFill>
                    <a:srgbClr val="0000FF"/>
                  </a:solidFill>
                  <a:latin typeface="Times New Roman" pitchFamily="18" charset="0"/>
                  <a:ea typeface="楷体_GB2312" pitchFamily="49" charset="-122"/>
                </a:rPr>
                <a:t>1</a:t>
              </a:r>
              <a:r>
                <a:rPr lang="zh-CN" altLang="en-US" i="1" dirty="0">
                  <a:solidFill>
                    <a:srgbClr val="0000FF"/>
                  </a:solidFill>
                  <a:latin typeface="Times New Roman" pitchFamily="18" charset="0"/>
                  <a:ea typeface="楷体_GB2312" pitchFamily="49" charset="-122"/>
                </a:rPr>
                <a:t>f</a:t>
              </a:r>
              <a:r>
                <a:rPr lang="zh-CN" altLang="en-US" baseline="-25000" dirty="0">
                  <a:solidFill>
                    <a:srgbClr val="0000FF"/>
                  </a:solidFill>
                  <a:latin typeface="Times New Roman" pitchFamily="18" charset="0"/>
                  <a:ea typeface="楷体_GB2312" pitchFamily="49" charset="-122"/>
                </a:rPr>
                <a:t>1</a:t>
              </a:r>
              <a:r>
                <a:rPr lang="zh-CN" altLang="en-US" dirty="0">
                  <a:solidFill>
                    <a:srgbClr val="0000FF"/>
                  </a:solidFill>
                  <a:latin typeface="Times New Roman" pitchFamily="18" charset="0"/>
                  <a:ea typeface="楷体_GB2312" pitchFamily="49" charset="-122"/>
                </a:rPr>
                <a:t>+</a:t>
              </a:r>
              <a:r>
                <a:rPr lang="zh-CN" altLang="en-US" i="1" dirty="0">
                  <a:solidFill>
                    <a:srgbClr val="0000FF"/>
                  </a:solidFill>
                  <a:latin typeface="Times New Roman" pitchFamily="18" charset="0"/>
                  <a:ea typeface="楷体_GB2312" pitchFamily="49" charset="-122"/>
                </a:rPr>
                <a:t>x</a:t>
              </a:r>
              <a:r>
                <a:rPr lang="zh-CN" altLang="en-US" baseline="-25000" dirty="0">
                  <a:solidFill>
                    <a:srgbClr val="0000FF"/>
                  </a:solidFill>
                  <a:latin typeface="Times New Roman" pitchFamily="18" charset="0"/>
                  <a:ea typeface="楷体_GB2312" pitchFamily="49" charset="-122"/>
                </a:rPr>
                <a:t>2</a:t>
              </a:r>
              <a:r>
                <a:rPr lang="zh-CN" altLang="en-US" i="1" dirty="0">
                  <a:solidFill>
                    <a:srgbClr val="0000FF"/>
                  </a:solidFill>
                  <a:latin typeface="Times New Roman" pitchFamily="18" charset="0"/>
                  <a:ea typeface="楷体_GB2312" pitchFamily="49" charset="-122"/>
                </a:rPr>
                <a:t>f</a:t>
              </a:r>
              <a:r>
                <a:rPr lang="zh-CN" altLang="en-US" baseline="-25000" dirty="0">
                  <a:solidFill>
                    <a:srgbClr val="0000FF"/>
                  </a:solidFill>
                  <a:latin typeface="Times New Roman" pitchFamily="18" charset="0"/>
                  <a:ea typeface="楷体_GB2312" pitchFamily="49" charset="-122"/>
                </a:rPr>
                <a:t>2</a:t>
              </a:r>
              <a:r>
                <a:rPr lang="zh-CN" altLang="en-US" dirty="0">
                  <a:solidFill>
                    <a:srgbClr val="0000FF"/>
                  </a:solidFill>
                  <a:latin typeface="Times New Roman" pitchFamily="18" charset="0"/>
                  <a:ea typeface="楷体_GB2312" pitchFamily="49" charset="-122"/>
                </a:rPr>
                <a:t>+</a:t>
              </a:r>
              <a:r>
                <a:rPr lang="zh-CN" altLang="en-US" i="1" dirty="0">
                  <a:solidFill>
                    <a:srgbClr val="0000FF"/>
                  </a:solidFill>
                  <a:latin typeface="Times New Roman" pitchFamily="18" charset="0"/>
                  <a:ea typeface="楷体_GB2312" pitchFamily="49" charset="-122"/>
                </a:rPr>
                <a:t>x</a:t>
              </a:r>
              <a:r>
                <a:rPr lang="zh-CN" altLang="en-US" baseline="-25000" dirty="0">
                  <a:solidFill>
                    <a:srgbClr val="0000FF"/>
                  </a:solidFill>
                  <a:latin typeface="Times New Roman" pitchFamily="18" charset="0"/>
                  <a:ea typeface="楷体_GB2312" pitchFamily="49" charset="-122"/>
                </a:rPr>
                <a:t>3</a:t>
              </a:r>
              <a:r>
                <a:rPr lang="zh-CN" altLang="en-US" i="1" dirty="0">
                  <a:solidFill>
                    <a:srgbClr val="0000FF"/>
                  </a:solidFill>
                  <a:latin typeface="Times New Roman" pitchFamily="18" charset="0"/>
                  <a:ea typeface="楷体_GB2312" pitchFamily="49" charset="-122"/>
                </a:rPr>
                <a:t>f</a:t>
              </a:r>
              <a:r>
                <a:rPr lang="zh-CN" altLang="en-US" baseline="-25000" dirty="0">
                  <a:solidFill>
                    <a:srgbClr val="0000FF"/>
                  </a:solidFill>
                  <a:latin typeface="Times New Roman" pitchFamily="18" charset="0"/>
                  <a:ea typeface="楷体_GB2312" pitchFamily="49" charset="-122"/>
                </a:rPr>
                <a:t>3</a:t>
              </a:r>
              <a:r>
                <a:rPr lang="zh-CN" altLang="en-US" dirty="0">
                  <a:solidFill>
                    <a:srgbClr val="0000FF"/>
                  </a:solidFill>
                  <a:latin typeface="Times New Roman" pitchFamily="18" charset="0"/>
                  <a:ea typeface="楷体_GB2312" pitchFamily="49" charset="-122"/>
                </a:rPr>
                <a:t>+</a:t>
              </a:r>
              <a:r>
                <a:rPr lang="zh-CN" altLang="en-US" dirty="0">
                  <a:solidFill>
                    <a:srgbClr val="0000FF"/>
                  </a:solidFill>
                  <a:latin typeface="Times New Roman" pitchFamily="18" charset="0"/>
                  <a:ea typeface="楷体_GB2312" pitchFamily="49" charset="-122"/>
                  <a:sym typeface="Arial" pitchFamily="34" charset="0"/>
                </a:rPr>
                <a:t>…+</a:t>
              </a:r>
              <a:r>
                <a:rPr lang="zh-CN" altLang="en-US" i="1" dirty="0">
                  <a:solidFill>
                    <a:srgbClr val="0000FF"/>
                  </a:solidFill>
                  <a:latin typeface="Times New Roman" pitchFamily="18" charset="0"/>
                  <a:ea typeface="楷体_GB2312" pitchFamily="49" charset="-122"/>
                  <a:sym typeface="Arial" pitchFamily="34" charset="0"/>
                </a:rPr>
                <a:t>x</a:t>
              </a:r>
              <a:r>
                <a:rPr lang="zh-CN" altLang="en-US" i="1" baseline="-25000" dirty="0">
                  <a:solidFill>
                    <a:srgbClr val="0000FF"/>
                  </a:solidFill>
                  <a:latin typeface="Times New Roman" pitchFamily="18" charset="0"/>
                  <a:ea typeface="楷体_GB2312" pitchFamily="49" charset="-122"/>
                  <a:sym typeface="Arial" pitchFamily="34" charset="0"/>
                </a:rPr>
                <a:t>n</a:t>
              </a:r>
              <a:r>
                <a:rPr lang="zh-CN" altLang="en-US" i="1" dirty="0">
                  <a:solidFill>
                    <a:srgbClr val="0000FF"/>
                  </a:solidFill>
                  <a:latin typeface="Times New Roman" pitchFamily="18" charset="0"/>
                  <a:ea typeface="楷体_GB2312" pitchFamily="49" charset="-122"/>
                  <a:sym typeface="Arial" pitchFamily="34" charset="0"/>
                </a:rPr>
                <a:t>f</a:t>
              </a:r>
              <a:r>
                <a:rPr lang="zh-CN" altLang="en-US" i="1" baseline="-25000" dirty="0">
                  <a:solidFill>
                    <a:srgbClr val="0000FF"/>
                  </a:solidFill>
                  <a:latin typeface="Times New Roman" pitchFamily="18" charset="0"/>
                  <a:ea typeface="楷体_GB2312" pitchFamily="49" charset="-122"/>
                  <a:sym typeface="Arial" pitchFamily="34" charset="0"/>
                </a:rPr>
                <a:t>n</a:t>
              </a:r>
              <a:r>
                <a:rPr lang="zh-CN" altLang="en-US" dirty="0">
                  <a:solidFill>
                    <a:srgbClr val="0000FF"/>
                  </a:solidFill>
                  <a:latin typeface="Times New Roman" pitchFamily="18" charset="0"/>
                  <a:ea typeface="楷体_GB2312" pitchFamily="49" charset="-122"/>
                  <a:sym typeface="Arial" pitchFamily="34" charset="0"/>
                </a:rPr>
                <a:t>)</a:t>
              </a:r>
              <a:endParaRPr lang="zh-CN" altLang="en-US" sz="1800" dirty="0">
                <a:latin typeface="Arial" pitchFamily="34" charset="0"/>
                <a:ea typeface="宋体" pitchFamily="2" charset="-122"/>
              </a:endParaRPr>
            </a:p>
          </p:txBody>
        </p:sp>
        <p:sp>
          <p:nvSpPr>
            <p:cNvPr id="8219" name="Line 15"/>
            <p:cNvSpPr/>
            <p:nvPr/>
          </p:nvSpPr>
          <p:spPr>
            <a:xfrm>
              <a:off x="197" y="480"/>
              <a:ext cx="240" cy="1"/>
            </a:xfrm>
            <a:prstGeom prst="line">
              <a:avLst/>
            </a:prstGeom>
            <a:ln w="31750" cap="flat" cmpd="sng">
              <a:solidFill>
                <a:srgbClr val="0000FF"/>
              </a:solidFill>
              <a:prstDash val="solid"/>
              <a:headEnd type="none" w="med" len="med"/>
              <a:tailEnd type="none" w="med" len="med"/>
            </a:ln>
          </p:spPr>
          <p:txBody>
            <a:bodyPr/>
            <a:p>
              <a:endParaRPr lang="zh-CN" altLang="en-US"/>
            </a:p>
          </p:txBody>
        </p:sp>
        <p:grpSp>
          <p:nvGrpSpPr>
            <p:cNvPr id="8220" name="Group 16"/>
            <p:cNvGrpSpPr/>
            <p:nvPr/>
          </p:nvGrpSpPr>
          <p:grpSpPr>
            <a:xfrm>
              <a:off x="840" y="0"/>
              <a:ext cx="548" cy="1176"/>
              <a:chOff x="0" y="0"/>
              <a:chExt cx="548" cy="1176"/>
            </a:xfrm>
          </p:grpSpPr>
          <p:sp>
            <p:nvSpPr>
              <p:cNvPr id="8221" name="Text Box 17"/>
              <p:cNvSpPr txBox="1"/>
              <p:nvPr/>
            </p:nvSpPr>
            <p:spPr>
              <a:xfrm>
                <a:off x="80" y="0"/>
                <a:ext cx="468" cy="576"/>
              </a:xfrm>
              <a:prstGeom prst="rect">
                <a:avLst/>
              </a:prstGeom>
              <a:noFill/>
              <a:ln w="9525">
                <a:noFill/>
                <a:miter/>
              </a:ln>
            </p:spPr>
            <p:txBody>
              <a:bodyPr wrap="none">
                <a:spAutoFit/>
              </a:bodyPr>
              <a:p>
                <a:pPr lvl="0" eaLnBrk="1" hangingPunct="1"/>
                <a:r>
                  <a:rPr lang="zh-CN" altLang="en-US" dirty="0">
                    <a:solidFill>
                      <a:srgbClr val="0000FF"/>
                    </a:solidFill>
                    <a:latin typeface="Times New Roman" pitchFamily="18" charset="0"/>
                    <a:ea typeface="楷体_GB2312" pitchFamily="49" charset="-122"/>
                  </a:rPr>
                  <a:t>1</a:t>
                </a:r>
                <a:endParaRPr lang="zh-CN" altLang="en-US" dirty="0">
                  <a:solidFill>
                    <a:srgbClr val="0000FF"/>
                  </a:solidFill>
                  <a:latin typeface="Times New Roman" pitchFamily="18" charset="0"/>
                  <a:ea typeface="楷体_GB2312" pitchFamily="49" charset="-122"/>
                </a:endParaRPr>
              </a:p>
            </p:txBody>
          </p:sp>
          <p:sp>
            <p:nvSpPr>
              <p:cNvPr id="8222" name="Text Box 18"/>
              <p:cNvSpPr txBox="1"/>
              <p:nvPr/>
            </p:nvSpPr>
            <p:spPr>
              <a:xfrm>
                <a:off x="0" y="600"/>
                <a:ext cx="433" cy="576"/>
              </a:xfrm>
              <a:prstGeom prst="rect">
                <a:avLst/>
              </a:prstGeom>
              <a:noFill/>
              <a:ln w="9525">
                <a:noFill/>
                <a:miter/>
              </a:ln>
            </p:spPr>
            <p:txBody>
              <a:bodyPr wrap="none">
                <a:spAutoFit/>
              </a:bodyPr>
              <a:p>
                <a:pPr lvl="0" eaLnBrk="1" hangingPunct="1"/>
                <a:r>
                  <a:rPr lang="zh-CN" altLang="en-US" i="1" dirty="0">
                    <a:solidFill>
                      <a:srgbClr val="0000FF"/>
                    </a:solidFill>
                    <a:latin typeface="Times New Roman" pitchFamily="18" charset="0"/>
                    <a:ea typeface="楷体_GB2312" pitchFamily="49" charset="-122"/>
                  </a:rPr>
                  <a:t>n</a:t>
                </a:r>
                <a:endParaRPr lang="zh-CN" altLang="en-US" sz="1800" dirty="0">
                  <a:latin typeface="Arial" pitchFamily="34" charset="0"/>
                  <a:ea typeface="宋体" pitchFamily="2" charset="-122"/>
                </a:endParaRPr>
              </a:p>
            </p:txBody>
          </p:sp>
          <p:sp>
            <p:nvSpPr>
              <p:cNvPr id="8223" name="Line 19"/>
              <p:cNvSpPr/>
              <p:nvPr/>
            </p:nvSpPr>
            <p:spPr>
              <a:xfrm>
                <a:off x="120" y="720"/>
                <a:ext cx="360" cy="1"/>
              </a:xfrm>
              <a:prstGeom prst="line">
                <a:avLst/>
              </a:prstGeom>
              <a:ln w="34925" cap="flat" cmpd="sng">
                <a:solidFill>
                  <a:srgbClr val="0000FF"/>
                </a:solidFill>
                <a:prstDash val="solid"/>
                <a:headEnd type="none" w="med" len="med"/>
                <a:tailEnd type="none" w="med" len="med"/>
              </a:ln>
            </p:spPr>
            <p:txBody>
              <a:bodyPr/>
              <a:p>
                <a:endParaRPr lang="zh-CN" altLang="en-US"/>
              </a:p>
            </p:txBody>
          </p:sp>
        </p:grpSp>
      </p:grpSp>
      <p:sp>
        <p:nvSpPr>
          <p:cNvPr id="16404" name="Text Box 20"/>
          <p:cNvSpPr txBox="1"/>
          <p:nvPr/>
        </p:nvSpPr>
        <p:spPr>
          <a:xfrm>
            <a:off x="6400800" y="1600200"/>
            <a:ext cx="2254885" cy="640080"/>
          </a:xfrm>
          <a:prstGeom prst="rect">
            <a:avLst/>
          </a:prstGeom>
          <a:noFill/>
          <a:ln w="9525">
            <a:noFill/>
            <a:miter/>
          </a:ln>
        </p:spPr>
        <p:txBody>
          <a:bodyPr wrap="none">
            <a:spAutoFit/>
          </a:bodyPr>
          <a:p>
            <a:pPr lvl="0" eaLnBrk="1" hangingPunct="1"/>
            <a:r>
              <a:rPr lang="zh-CN" altLang="en-US" dirty="0">
                <a:solidFill>
                  <a:srgbClr val="FF0000"/>
                </a:solidFill>
                <a:latin typeface="Times New Roman" pitchFamily="18" charset="0"/>
                <a:ea typeface="楷体_GB2312" pitchFamily="49" charset="-122"/>
              </a:rPr>
              <a:t>(加权平均数，</a:t>
            </a:r>
            <a:endParaRPr lang="zh-CN" altLang="en-US" dirty="0">
              <a:solidFill>
                <a:srgbClr val="FF0000"/>
              </a:solidFill>
              <a:latin typeface="Times New Roman" pitchFamily="18" charset="0"/>
              <a:ea typeface="楷体_GB2312" pitchFamily="49" charset="-122"/>
            </a:endParaRPr>
          </a:p>
          <a:p>
            <a:pPr lvl="0" eaLnBrk="1" hangingPunct="1"/>
            <a:r>
              <a:rPr lang="zh-CN" altLang="en-US" dirty="0">
                <a:solidFill>
                  <a:srgbClr val="FF0000"/>
                </a:solidFill>
                <a:latin typeface="Times New Roman" pitchFamily="18" charset="0"/>
                <a:ea typeface="楷体_GB2312" pitchFamily="49" charset="-122"/>
              </a:rPr>
              <a:t>其中</a:t>
            </a:r>
            <a:r>
              <a:rPr lang="zh-CN" altLang="en-US" i="1" dirty="0">
                <a:solidFill>
                  <a:srgbClr val="FF0000"/>
                </a:solidFill>
                <a:latin typeface="Times New Roman" pitchFamily="18" charset="0"/>
                <a:ea typeface="楷体_GB2312" pitchFamily="49" charset="-122"/>
              </a:rPr>
              <a:t>f</a:t>
            </a:r>
            <a:r>
              <a:rPr lang="zh-CN" altLang="en-US" baseline="-25000" dirty="0">
                <a:solidFill>
                  <a:srgbClr val="FF0000"/>
                </a:solidFill>
                <a:latin typeface="Times New Roman" pitchFamily="18" charset="0"/>
                <a:ea typeface="楷体_GB2312" pitchFamily="49" charset="-122"/>
              </a:rPr>
              <a:t>1</a:t>
            </a:r>
            <a:r>
              <a:rPr lang="zh-CN" altLang="en-US" dirty="0">
                <a:solidFill>
                  <a:srgbClr val="FF0000"/>
                </a:solidFill>
                <a:latin typeface="Times New Roman" pitchFamily="18" charset="0"/>
                <a:ea typeface="楷体_GB2312" pitchFamily="49" charset="-122"/>
              </a:rPr>
              <a:t>+</a:t>
            </a:r>
            <a:r>
              <a:rPr lang="zh-CN" altLang="en-US" i="1" dirty="0">
                <a:solidFill>
                  <a:srgbClr val="FF0000"/>
                </a:solidFill>
                <a:latin typeface="Times New Roman" pitchFamily="18" charset="0"/>
                <a:ea typeface="楷体_GB2312" pitchFamily="49" charset="-122"/>
              </a:rPr>
              <a:t>f</a:t>
            </a:r>
            <a:r>
              <a:rPr lang="zh-CN" altLang="en-US" baseline="-25000" dirty="0">
                <a:solidFill>
                  <a:srgbClr val="FF0000"/>
                </a:solidFill>
                <a:latin typeface="Times New Roman" pitchFamily="18" charset="0"/>
                <a:ea typeface="楷体_GB2312" pitchFamily="49" charset="-122"/>
              </a:rPr>
              <a:t>2</a:t>
            </a:r>
            <a:r>
              <a:rPr lang="zh-CN" altLang="en-US" dirty="0">
                <a:solidFill>
                  <a:srgbClr val="FF0000"/>
                </a:solidFill>
                <a:latin typeface="Times New Roman" pitchFamily="18" charset="0"/>
                <a:ea typeface="楷体_GB2312" pitchFamily="49" charset="-122"/>
              </a:rPr>
              <a:t>+</a:t>
            </a:r>
            <a:r>
              <a:rPr lang="zh-CN" altLang="en-US" i="1" dirty="0">
                <a:solidFill>
                  <a:srgbClr val="FF0000"/>
                </a:solidFill>
                <a:latin typeface="Times New Roman" pitchFamily="18" charset="0"/>
                <a:ea typeface="楷体_GB2312" pitchFamily="49" charset="-122"/>
              </a:rPr>
              <a:t>f</a:t>
            </a:r>
            <a:r>
              <a:rPr lang="zh-CN" altLang="en-US" baseline="-25000" dirty="0">
                <a:solidFill>
                  <a:srgbClr val="FF0000"/>
                </a:solidFill>
                <a:latin typeface="Times New Roman" pitchFamily="18" charset="0"/>
                <a:ea typeface="楷体_GB2312" pitchFamily="49" charset="-122"/>
              </a:rPr>
              <a:t>3</a:t>
            </a:r>
            <a:r>
              <a:rPr lang="zh-CN" altLang="en-US" dirty="0">
                <a:solidFill>
                  <a:srgbClr val="FF0000"/>
                </a:solidFill>
                <a:latin typeface="Times New Roman" pitchFamily="18" charset="0"/>
                <a:ea typeface="楷体_GB2312" pitchFamily="49" charset="-122"/>
              </a:rPr>
              <a:t>+</a:t>
            </a:r>
            <a:r>
              <a:rPr lang="zh-CN" altLang="en-US" dirty="0">
                <a:solidFill>
                  <a:srgbClr val="FF0000"/>
                </a:solidFill>
                <a:latin typeface="Times New Roman" pitchFamily="18" charset="0"/>
                <a:ea typeface="楷体_GB2312" pitchFamily="49" charset="-122"/>
                <a:sym typeface="Arial" pitchFamily="34" charset="0"/>
              </a:rPr>
              <a:t>…</a:t>
            </a:r>
            <a:r>
              <a:rPr lang="zh-CN" altLang="en-US" dirty="0">
                <a:solidFill>
                  <a:srgbClr val="FF0000"/>
                </a:solidFill>
                <a:latin typeface="Times New Roman" pitchFamily="18" charset="0"/>
                <a:ea typeface="楷体_GB2312" pitchFamily="49" charset="-122"/>
              </a:rPr>
              <a:t>+</a:t>
            </a:r>
            <a:r>
              <a:rPr lang="zh-CN" altLang="en-US" i="1" dirty="0">
                <a:solidFill>
                  <a:srgbClr val="FF0000"/>
                </a:solidFill>
                <a:latin typeface="Times New Roman" pitchFamily="18" charset="0"/>
                <a:ea typeface="楷体_GB2312" pitchFamily="49" charset="-122"/>
              </a:rPr>
              <a:t>f</a:t>
            </a:r>
            <a:r>
              <a:rPr lang="zh-CN" altLang="en-US" i="1" baseline="-25000" dirty="0">
                <a:solidFill>
                  <a:srgbClr val="FF0000"/>
                </a:solidFill>
                <a:latin typeface="Times New Roman" pitchFamily="18" charset="0"/>
                <a:ea typeface="楷体_GB2312" pitchFamily="49" charset="-122"/>
              </a:rPr>
              <a:t>n</a:t>
            </a:r>
            <a:r>
              <a:rPr lang="zh-CN" altLang="en-US" dirty="0">
                <a:solidFill>
                  <a:srgbClr val="FF0000"/>
                </a:solidFill>
                <a:latin typeface="Times New Roman" pitchFamily="18" charset="0"/>
                <a:ea typeface="楷体_GB2312" pitchFamily="49" charset="-122"/>
              </a:rPr>
              <a:t>=</a:t>
            </a:r>
            <a:r>
              <a:rPr lang="zh-CN" altLang="en-US" i="1" dirty="0">
                <a:solidFill>
                  <a:srgbClr val="FF0000"/>
                </a:solidFill>
                <a:latin typeface="Times New Roman" pitchFamily="18" charset="0"/>
                <a:ea typeface="楷体_GB2312" pitchFamily="49" charset="-122"/>
              </a:rPr>
              <a:t>n</a:t>
            </a:r>
            <a:r>
              <a:rPr lang="zh-CN" altLang="en-US" dirty="0">
                <a:solidFill>
                  <a:srgbClr val="FF0000"/>
                </a:solidFill>
                <a:latin typeface="Times New Roman" pitchFamily="18" charset="0"/>
                <a:ea typeface="楷体_GB2312" pitchFamily="49" charset="-122"/>
              </a:rPr>
              <a:t>)</a:t>
            </a:r>
            <a:endParaRPr lang="zh-CN" altLang="en-US" dirty="0">
              <a:solidFill>
                <a:srgbClr val="FF0000"/>
              </a:solidFill>
              <a:latin typeface="Times New Roman" pitchFamily="18" charset="0"/>
              <a:ea typeface="楷体_GB2312" pitchFamily="49" charset="-122"/>
            </a:endParaRPr>
          </a:p>
        </p:txBody>
      </p:sp>
      <p:sp>
        <p:nvSpPr>
          <p:cNvPr id="16405" name="Text Box 21"/>
          <p:cNvSpPr txBox="1"/>
          <p:nvPr/>
        </p:nvSpPr>
        <p:spPr>
          <a:xfrm>
            <a:off x="1676400" y="2514600"/>
            <a:ext cx="5897880" cy="749300"/>
          </a:xfrm>
          <a:prstGeom prst="rect">
            <a:avLst/>
          </a:prstGeom>
          <a:noFill/>
          <a:ln w="9525">
            <a:noFill/>
            <a:miter/>
          </a:ln>
        </p:spPr>
        <p:txBody>
          <a:bodyPr wrap="none">
            <a:spAutoFit/>
          </a:bodyPr>
          <a:p>
            <a:pPr lvl="0" eaLnBrk="1" hangingPunct="1">
              <a:lnSpc>
                <a:spcPct val="120000"/>
              </a:lnSpc>
            </a:pPr>
            <a:r>
              <a:rPr lang="zh-CN" altLang="en-US" dirty="0">
                <a:solidFill>
                  <a:schemeClr val="accent2"/>
                </a:solidFill>
                <a:latin typeface="黑体" pitchFamily="2" charset="-122"/>
                <a:ea typeface="楷体_GB2312" pitchFamily="49" charset="-122"/>
              </a:rPr>
              <a:t>将一组数据按从小到大的顺序排列起来，处于最中间位置</a:t>
            </a:r>
            <a:endParaRPr lang="zh-CN" altLang="en-US" dirty="0">
              <a:solidFill>
                <a:schemeClr val="accent2"/>
              </a:solidFill>
              <a:latin typeface="黑体" pitchFamily="2" charset="-122"/>
              <a:ea typeface="楷体_GB2312" pitchFamily="49" charset="-122"/>
            </a:endParaRPr>
          </a:p>
          <a:p>
            <a:pPr lvl="0" eaLnBrk="1" hangingPunct="1">
              <a:lnSpc>
                <a:spcPct val="120000"/>
              </a:lnSpc>
            </a:pPr>
            <a:r>
              <a:rPr lang="zh-CN" altLang="en-US" dirty="0">
                <a:solidFill>
                  <a:schemeClr val="accent2"/>
                </a:solidFill>
                <a:latin typeface="黑体" pitchFamily="2" charset="-122"/>
                <a:ea typeface="楷体_GB2312" pitchFamily="49" charset="-122"/>
              </a:rPr>
              <a:t>的一个数（或中间两个数的平均数）； </a:t>
            </a:r>
            <a:endParaRPr lang="zh-CN" altLang="en-US" dirty="0">
              <a:solidFill>
                <a:schemeClr val="accent2"/>
              </a:solidFill>
              <a:latin typeface="黑体" pitchFamily="2" charset="-122"/>
              <a:ea typeface="楷体_GB2312" pitchFamily="49" charset="-122"/>
            </a:endParaRPr>
          </a:p>
        </p:txBody>
      </p:sp>
      <p:sp>
        <p:nvSpPr>
          <p:cNvPr id="16406" name="Text Box 22"/>
          <p:cNvSpPr txBox="1"/>
          <p:nvPr/>
        </p:nvSpPr>
        <p:spPr>
          <a:xfrm>
            <a:off x="1524000" y="3581400"/>
            <a:ext cx="8991600" cy="588010"/>
          </a:xfrm>
          <a:prstGeom prst="rect">
            <a:avLst/>
          </a:prstGeom>
          <a:noFill/>
          <a:ln w="9525">
            <a:noFill/>
            <a:miter/>
          </a:ln>
        </p:spPr>
        <p:txBody>
          <a:bodyPr>
            <a:spAutoFit/>
          </a:bodyPr>
          <a:p>
            <a:pPr lvl="0" eaLnBrk="1" hangingPunct="1">
              <a:lnSpc>
                <a:spcPct val="85000"/>
              </a:lnSpc>
            </a:pPr>
            <a:r>
              <a:rPr lang="zh-CN" altLang="en-US" dirty="0">
                <a:solidFill>
                  <a:schemeClr val="accent2"/>
                </a:solidFill>
                <a:latin typeface="黑体" pitchFamily="2" charset="-122"/>
                <a:ea typeface="楷体_GB2312" pitchFamily="49" charset="-122"/>
              </a:rPr>
              <a:t> </a:t>
            </a:r>
            <a:r>
              <a:rPr lang="zh-CN" altLang="en-US" sz="3200" dirty="0">
                <a:solidFill>
                  <a:srgbClr val="FF0000"/>
                </a:solidFill>
                <a:latin typeface="黑体" pitchFamily="2" charset="-122"/>
                <a:ea typeface="楷体_GB2312" pitchFamily="49" charset="-122"/>
              </a:rPr>
              <a:t>众数：</a:t>
            </a:r>
            <a:r>
              <a:rPr lang="zh-CN" altLang="en-US" dirty="0">
                <a:solidFill>
                  <a:srgbClr val="0000FF"/>
                </a:solidFill>
                <a:latin typeface="黑体" pitchFamily="2" charset="-122"/>
                <a:ea typeface="楷体_GB2312" pitchFamily="49" charset="-122"/>
              </a:rPr>
              <a:t>数据组中出现次数最多的数，它可能是其中的一个数或多个数；</a:t>
            </a:r>
            <a:r>
              <a:rPr lang="zh-CN" altLang="en-US" sz="3600" dirty="0">
                <a:solidFill>
                  <a:srgbClr val="0000FF"/>
                </a:solidFill>
                <a:latin typeface="黑体" pitchFamily="2" charset="-122"/>
                <a:ea typeface="楷体_GB2312" pitchFamily="49" charset="-122"/>
              </a:rPr>
              <a:t> </a:t>
            </a:r>
            <a:endParaRPr lang="zh-CN" altLang="en-US" sz="3600" dirty="0">
              <a:solidFill>
                <a:srgbClr val="0000FF"/>
              </a:solidFill>
              <a:latin typeface="黑体" pitchFamily="2" charset="-122"/>
              <a:ea typeface="楷体_GB2312" pitchFamily="49" charset="-122"/>
            </a:endParaRPr>
          </a:p>
        </p:txBody>
      </p:sp>
      <p:sp>
        <p:nvSpPr>
          <p:cNvPr id="16407" name="Text Box 23"/>
          <p:cNvSpPr txBox="1"/>
          <p:nvPr/>
        </p:nvSpPr>
        <p:spPr>
          <a:xfrm>
            <a:off x="3505200" y="5410200"/>
            <a:ext cx="4640580" cy="640080"/>
          </a:xfrm>
          <a:prstGeom prst="rect">
            <a:avLst/>
          </a:prstGeom>
          <a:noFill/>
          <a:ln w="9525">
            <a:noFill/>
            <a:miter/>
          </a:ln>
        </p:spPr>
        <p:txBody>
          <a:bodyPr wrap="none">
            <a:spAutoFit/>
          </a:bodyPr>
          <a:p>
            <a:pPr lvl="0" eaLnBrk="1" hangingPunct="1"/>
            <a:r>
              <a:rPr lang="zh-CN" altLang="en-US" sz="3600" dirty="0">
                <a:solidFill>
                  <a:srgbClr val="0000FF"/>
                </a:solidFill>
                <a:latin typeface="Times New Roman" pitchFamily="18" charset="0"/>
                <a:ea typeface="宋体" pitchFamily="2" charset="-122"/>
              </a:rPr>
              <a:t>    </a:t>
            </a:r>
            <a:r>
              <a:rPr lang="zh-CN" altLang="en-US" dirty="0">
                <a:solidFill>
                  <a:srgbClr val="FF0000"/>
                </a:solidFill>
                <a:latin typeface="Times New Roman" pitchFamily="18" charset="0"/>
                <a:ea typeface="微软雅黑" pitchFamily="34" charset="-122"/>
              </a:rPr>
              <a:t>反映一组数据的波动大小</a:t>
            </a:r>
            <a:r>
              <a:rPr lang="zh-CN" altLang="en-US" dirty="0">
                <a:solidFill>
                  <a:srgbClr val="0000FF"/>
                </a:solidFill>
                <a:latin typeface="Times New Roman" pitchFamily="18" charset="0"/>
                <a:ea typeface="微软雅黑" pitchFamily="34" charset="-122"/>
              </a:rPr>
              <a:t>，</a:t>
            </a:r>
            <a:r>
              <a:rPr lang="zh-CN" altLang="en-US" dirty="0">
                <a:solidFill>
                  <a:srgbClr val="0000FF"/>
                </a:solidFill>
                <a:latin typeface="宋体" pitchFamily="2" charset="-122"/>
                <a:ea typeface="微软雅黑" pitchFamily="34" charset="-122"/>
              </a:rPr>
              <a:t>计算公式：</a:t>
            </a:r>
            <a:r>
              <a:rPr lang="zh-CN" altLang="en-US" sz="3600" dirty="0">
                <a:solidFill>
                  <a:srgbClr val="0000FF"/>
                </a:solidFill>
                <a:latin typeface="Times New Roman" pitchFamily="18" charset="0"/>
                <a:ea typeface="宋体" pitchFamily="2" charset="-122"/>
              </a:rPr>
              <a:t> </a:t>
            </a:r>
            <a:endParaRPr lang="zh-CN" altLang="en-US" sz="3600" dirty="0">
              <a:solidFill>
                <a:srgbClr val="0000FF"/>
              </a:solidFill>
              <a:latin typeface="Times New Roman" pitchFamily="18" charset="0"/>
              <a:ea typeface="宋体" pitchFamily="2" charset="-122"/>
            </a:endParaRPr>
          </a:p>
        </p:txBody>
      </p:sp>
      <p:grpSp>
        <p:nvGrpSpPr>
          <p:cNvPr id="6" name="Group 24"/>
          <p:cNvGrpSpPr/>
          <p:nvPr/>
        </p:nvGrpSpPr>
        <p:grpSpPr>
          <a:xfrm>
            <a:off x="2819400" y="5943600"/>
            <a:ext cx="5824170" cy="746760"/>
            <a:chOff x="0" y="0"/>
            <a:chExt cx="9171" cy="1175"/>
          </a:xfrm>
        </p:grpSpPr>
        <p:sp>
          <p:nvSpPr>
            <p:cNvPr id="8209" name="Text Box 25"/>
            <p:cNvSpPr txBox="1"/>
            <p:nvPr/>
          </p:nvSpPr>
          <p:spPr>
            <a:xfrm>
              <a:off x="0" y="119"/>
              <a:ext cx="6365" cy="1007"/>
            </a:xfrm>
            <a:prstGeom prst="rect">
              <a:avLst/>
            </a:prstGeom>
            <a:noFill/>
            <a:ln w="9525">
              <a:noFill/>
              <a:miter/>
            </a:ln>
          </p:spPr>
          <p:txBody>
            <a:bodyPr wrap="none">
              <a:spAutoFit/>
            </a:bodyPr>
            <a:p>
              <a:pPr lvl="0" eaLnBrk="1" hangingPunct="1"/>
              <a:r>
                <a:rPr lang="zh-CN" altLang="en-US" sz="3600" dirty="0">
                  <a:solidFill>
                    <a:srgbClr val="0000FF"/>
                  </a:solidFill>
                  <a:latin typeface="Times New Roman" pitchFamily="18" charset="0"/>
                  <a:ea typeface="楷体_GB2312" pitchFamily="49" charset="-122"/>
                </a:rPr>
                <a:t>s</a:t>
              </a:r>
              <a:r>
                <a:rPr lang="zh-CN" altLang="en-US" baseline="30000" dirty="0">
                  <a:solidFill>
                    <a:srgbClr val="0000FF"/>
                  </a:solidFill>
                  <a:latin typeface="Times New Roman" pitchFamily="18" charset="0"/>
                  <a:ea typeface="楷体_GB2312" pitchFamily="49" charset="-122"/>
                </a:rPr>
                <a:t>2</a:t>
              </a:r>
              <a:r>
                <a:rPr lang="zh-CN" altLang="en-US" dirty="0">
                  <a:solidFill>
                    <a:srgbClr val="0000FF"/>
                  </a:solidFill>
                  <a:latin typeface="Times New Roman" pitchFamily="18" charset="0"/>
                  <a:ea typeface="楷体_GB2312" pitchFamily="49" charset="-122"/>
                </a:rPr>
                <a:t>=    </a:t>
              </a:r>
              <a:r>
                <a:rPr lang="zh-CN" altLang="en-US" dirty="0">
                  <a:solidFill>
                    <a:srgbClr val="0000FF"/>
                  </a:solidFill>
                  <a:latin typeface="Arial" pitchFamily="34" charset="0"/>
                  <a:ea typeface="楷体_GB2312" pitchFamily="49" charset="-122"/>
                </a:rPr>
                <a:t>[</a:t>
              </a:r>
              <a:r>
                <a:rPr lang="zh-CN" altLang="en-US" dirty="0">
                  <a:solidFill>
                    <a:srgbClr val="0000FF"/>
                  </a:solidFill>
                  <a:latin typeface="Times New Roman" pitchFamily="18" charset="0"/>
                  <a:ea typeface="楷体_GB2312" pitchFamily="49" charset="-122"/>
                </a:rPr>
                <a:t>(</a:t>
              </a:r>
              <a:r>
                <a:rPr lang="zh-CN" altLang="en-US" i="1" dirty="0">
                  <a:solidFill>
                    <a:srgbClr val="0000FF"/>
                  </a:solidFill>
                  <a:latin typeface="Times New Roman" pitchFamily="18" charset="0"/>
                  <a:ea typeface="楷体_GB2312" pitchFamily="49" charset="-122"/>
                </a:rPr>
                <a:t>x</a:t>
              </a:r>
              <a:r>
                <a:rPr lang="zh-CN" altLang="en-US" baseline="-25000" dirty="0">
                  <a:solidFill>
                    <a:srgbClr val="0000FF"/>
                  </a:solidFill>
                  <a:latin typeface="Times New Roman" pitchFamily="18" charset="0"/>
                  <a:ea typeface="楷体_GB2312" pitchFamily="49" charset="-122"/>
                </a:rPr>
                <a:t>1</a:t>
              </a:r>
              <a:r>
                <a:rPr lang="zh-CN" altLang="en-US" i="1" dirty="0">
                  <a:solidFill>
                    <a:srgbClr val="0000FF"/>
                  </a:solidFill>
                  <a:latin typeface="Times New Roman" pitchFamily="18" charset="0"/>
                  <a:ea typeface="楷体_GB2312" pitchFamily="49" charset="-122"/>
                </a:rPr>
                <a:t>-x</a:t>
              </a:r>
              <a:r>
                <a:rPr lang="zh-CN" altLang="en-US" dirty="0">
                  <a:solidFill>
                    <a:srgbClr val="0000FF"/>
                  </a:solidFill>
                  <a:latin typeface="Times New Roman" pitchFamily="18" charset="0"/>
                  <a:ea typeface="楷体_GB2312" pitchFamily="49" charset="-122"/>
                </a:rPr>
                <a:t>)</a:t>
              </a:r>
              <a:r>
                <a:rPr lang="zh-CN" altLang="en-US" baseline="30000" dirty="0">
                  <a:solidFill>
                    <a:srgbClr val="0000FF"/>
                  </a:solidFill>
                  <a:latin typeface="Times New Roman" pitchFamily="18" charset="0"/>
                  <a:ea typeface="楷体_GB2312" pitchFamily="49" charset="-122"/>
                </a:rPr>
                <a:t>2</a:t>
              </a:r>
              <a:r>
                <a:rPr lang="zh-CN" altLang="en-US" dirty="0">
                  <a:solidFill>
                    <a:srgbClr val="0000FF"/>
                  </a:solidFill>
                  <a:latin typeface="Times New Roman" pitchFamily="18" charset="0"/>
                  <a:ea typeface="楷体_GB2312" pitchFamily="49" charset="-122"/>
                </a:rPr>
                <a:t>+(</a:t>
              </a:r>
              <a:r>
                <a:rPr lang="zh-CN" altLang="en-US" i="1" dirty="0">
                  <a:solidFill>
                    <a:srgbClr val="0000FF"/>
                  </a:solidFill>
                  <a:latin typeface="Times New Roman" pitchFamily="18" charset="0"/>
                  <a:ea typeface="楷体_GB2312" pitchFamily="49" charset="-122"/>
                </a:rPr>
                <a:t>x</a:t>
              </a:r>
              <a:r>
                <a:rPr lang="zh-CN" altLang="en-US" baseline="-25000" dirty="0">
                  <a:solidFill>
                    <a:srgbClr val="0000FF"/>
                  </a:solidFill>
                  <a:latin typeface="Times New Roman" pitchFamily="18" charset="0"/>
                  <a:ea typeface="楷体_GB2312" pitchFamily="49" charset="-122"/>
                </a:rPr>
                <a:t>2</a:t>
              </a:r>
              <a:r>
                <a:rPr lang="zh-CN" altLang="en-US" i="1" dirty="0">
                  <a:solidFill>
                    <a:srgbClr val="0000FF"/>
                  </a:solidFill>
                  <a:latin typeface="Times New Roman" pitchFamily="18" charset="0"/>
                  <a:ea typeface="楷体_GB2312" pitchFamily="49" charset="-122"/>
                </a:rPr>
                <a:t>-x</a:t>
              </a:r>
              <a:r>
                <a:rPr lang="zh-CN" altLang="en-US" dirty="0">
                  <a:solidFill>
                    <a:srgbClr val="0000FF"/>
                  </a:solidFill>
                  <a:latin typeface="Times New Roman" pitchFamily="18" charset="0"/>
                  <a:ea typeface="楷体_GB2312" pitchFamily="49" charset="-122"/>
                </a:rPr>
                <a:t>)</a:t>
              </a:r>
              <a:r>
                <a:rPr lang="zh-CN" altLang="en-US" baseline="30000" dirty="0">
                  <a:solidFill>
                    <a:srgbClr val="0000FF"/>
                  </a:solidFill>
                  <a:latin typeface="Times New Roman" pitchFamily="18" charset="0"/>
                  <a:ea typeface="楷体_GB2312" pitchFamily="49" charset="-122"/>
                </a:rPr>
                <a:t>2</a:t>
              </a:r>
              <a:r>
                <a:rPr lang="zh-CN" altLang="en-US" dirty="0">
                  <a:solidFill>
                    <a:srgbClr val="0000FF"/>
                  </a:solidFill>
                  <a:latin typeface="Times New Roman" pitchFamily="18" charset="0"/>
                  <a:ea typeface="楷体_GB2312" pitchFamily="49" charset="-122"/>
                </a:rPr>
                <a:t>+(</a:t>
              </a:r>
              <a:r>
                <a:rPr lang="zh-CN" altLang="en-US" i="1" dirty="0">
                  <a:solidFill>
                    <a:srgbClr val="0000FF"/>
                  </a:solidFill>
                  <a:latin typeface="Times New Roman" pitchFamily="18" charset="0"/>
                  <a:ea typeface="楷体_GB2312" pitchFamily="49" charset="-122"/>
                </a:rPr>
                <a:t>x</a:t>
              </a:r>
              <a:r>
                <a:rPr lang="zh-CN" altLang="en-US" baseline="-25000" dirty="0">
                  <a:solidFill>
                    <a:srgbClr val="0000FF"/>
                  </a:solidFill>
                  <a:latin typeface="Times New Roman" pitchFamily="18" charset="0"/>
                  <a:ea typeface="楷体_GB2312" pitchFamily="49" charset="-122"/>
                </a:rPr>
                <a:t>3</a:t>
              </a:r>
              <a:r>
                <a:rPr lang="zh-CN" altLang="en-US" i="1" dirty="0">
                  <a:solidFill>
                    <a:srgbClr val="0000FF"/>
                  </a:solidFill>
                  <a:latin typeface="Times New Roman" pitchFamily="18" charset="0"/>
                  <a:ea typeface="楷体_GB2312" pitchFamily="49" charset="-122"/>
                </a:rPr>
                <a:t>-x </a:t>
              </a:r>
              <a:r>
                <a:rPr lang="zh-CN" altLang="en-US" dirty="0">
                  <a:solidFill>
                    <a:srgbClr val="0000FF"/>
                  </a:solidFill>
                  <a:latin typeface="Times New Roman" pitchFamily="18" charset="0"/>
                  <a:ea typeface="楷体_GB2312" pitchFamily="49" charset="-122"/>
                </a:rPr>
                <a:t>)</a:t>
              </a:r>
              <a:r>
                <a:rPr lang="zh-CN" altLang="en-US" baseline="30000" dirty="0">
                  <a:solidFill>
                    <a:srgbClr val="0000FF"/>
                  </a:solidFill>
                  <a:latin typeface="Times New Roman" pitchFamily="18" charset="0"/>
                  <a:ea typeface="楷体_GB2312" pitchFamily="49" charset="-122"/>
                </a:rPr>
                <a:t>2</a:t>
              </a:r>
              <a:r>
                <a:rPr lang="zh-CN" altLang="en-US" dirty="0">
                  <a:solidFill>
                    <a:srgbClr val="0000FF"/>
                  </a:solidFill>
                  <a:latin typeface="Times New Roman" pitchFamily="18" charset="0"/>
                  <a:ea typeface="楷体_GB2312" pitchFamily="49" charset="-122"/>
                </a:rPr>
                <a:t>+</a:t>
              </a:r>
              <a:r>
                <a:rPr lang="zh-CN" altLang="en-US" dirty="0">
                  <a:solidFill>
                    <a:srgbClr val="0000FF"/>
                  </a:solidFill>
                  <a:latin typeface="Times New Roman" pitchFamily="18" charset="0"/>
                  <a:ea typeface="楷体_GB2312" pitchFamily="49" charset="-122"/>
                  <a:sym typeface="Arial" pitchFamily="34" charset="0"/>
                </a:rPr>
                <a:t>…+(</a:t>
              </a:r>
              <a:r>
                <a:rPr lang="zh-CN" altLang="en-US" i="1" dirty="0">
                  <a:solidFill>
                    <a:srgbClr val="0000FF"/>
                  </a:solidFill>
                  <a:latin typeface="Times New Roman" pitchFamily="18" charset="0"/>
                  <a:ea typeface="楷体_GB2312" pitchFamily="49" charset="-122"/>
                  <a:sym typeface="Arial" pitchFamily="34" charset="0"/>
                </a:rPr>
                <a:t>x</a:t>
              </a:r>
              <a:r>
                <a:rPr lang="zh-CN" altLang="en-US" i="1" baseline="-25000" dirty="0">
                  <a:solidFill>
                    <a:srgbClr val="0000FF"/>
                  </a:solidFill>
                  <a:latin typeface="Times New Roman" pitchFamily="18" charset="0"/>
                  <a:ea typeface="楷体_GB2312" pitchFamily="49" charset="-122"/>
                  <a:sym typeface="Arial" pitchFamily="34" charset="0"/>
                </a:rPr>
                <a:t>n</a:t>
              </a:r>
              <a:r>
                <a:rPr lang="zh-CN" altLang="en-US" i="1" dirty="0">
                  <a:solidFill>
                    <a:srgbClr val="0000FF"/>
                  </a:solidFill>
                  <a:latin typeface="Times New Roman" pitchFamily="18" charset="0"/>
                  <a:ea typeface="楷体_GB2312" pitchFamily="49" charset="-122"/>
                  <a:sym typeface="Arial" pitchFamily="34" charset="0"/>
                </a:rPr>
                <a:t>-x</a:t>
              </a:r>
              <a:r>
                <a:rPr lang="zh-CN" altLang="en-US" dirty="0">
                  <a:solidFill>
                    <a:srgbClr val="0000FF"/>
                  </a:solidFill>
                  <a:latin typeface="Times New Roman" pitchFamily="18" charset="0"/>
                  <a:ea typeface="楷体_GB2312" pitchFamily="49" charset="-122"/>
                  <a:sym typeface="Arial" pitchFamily="34" charset="0"/>
                </a:rPr>
                <a:t>)</a:t>
              </a:r>
              <a:r>
                <a:rPr lang="zh-CN" altLang="en-US" baseline="30000" dirty="0">
                  <a:solidFill>
                    <a:srgbClr val="0000FF"/>
                  </a:solidFill>
                  <a:latin typeface="Times New Roman" pitchFamily="18" charset="0"/>
                  <a:ea typeface="楷体_GB2312" pitchFamily="49" charset="-122"/>
                  <a:sym typeface="Arial" pitchFamily="34" charset="0"/>
                </a:rPr>
                <a:t>2</a:t>
              </a:r>
              <a:r>
                <a:rPr lang="zh-CN" altLang="en-US" dirty="0">
                  <a:solidFill>
                    <a:srgbClr val="0000FF"/>
                  </a:solidFill>
                  <a:latin typeface="Arial" pitchFamily="34" charset="0"/>
                  <a:ea typeface="楷体_GB2312" pitchFamily="49" charset="-122"/>
                  <a:sym typeface="Arial" pitchFamily="34" charset="0"/>
                </a:rPr>
                <a:t>]</a:t>
              </a:r>
              <a:endParaRPr lang="zh-CN" altLang="en-US" dirty="0">
                <a:solidFill>
                  <a:srgbClr val="0000FF"/>
                </a:solidFill>
                <a:latin typeface="Arial" pitchFamily="34" charset="0"/>
                <a:ea typeface="楷体_GB2312" pitchFamily="49" charset="-122"/>
                <a:sym typeface="Arial" pitchFamily="34" charset="0"/>
              </a:endParaRPr>
            </a:p>
          </p:txBody>
        </p:sp>
        <p:grpSp>
          <p:nvGrpSpPr>
            <p:cNvPr id="8210" name="Group 26"/>
            <p:cNvGrpSpPr/>
            <p:nvPr/>
          </p:nvGrpSpPr>
          <p:grpSpPr>
            <a:xfrm>
              <a:off x="891" y="0"/>
              <a:ext cx="548" cy="1175"/>
              <a:chOff x="0" y="0"/>
              <a:chExt cx="548" cy="1176"/>
            </a:xfrm>
          </p:grpSpPr>
          <p:sp>
            <p:nvSpPr>
              <p:cNvPr id="8215" name="Text Box 27"/>
              <p:cNvSpPr txBox="1"/>
              <p:nvPr/>
            </p:nvSpPr>
            <p:spPr>
              <a:xfrm>
                <a:off x="80" y="0"/>
                <a:ext cx="468" cy="576"/>
              </a:xfrm>
              <a:prstGeom prst="rect">
                <a:avLst/>
              </a:prstGeom>
              <a:noFill/>
              <a:ln w="9525">
                <a:noFill/>
                <a:miter/>
              </a:ln>
            </p:spPr>
            <p:txBody>
              <a:bodyPr wrap="none">
                <a:spAutoFit/>
              </a:bodyPr>
              <a:p>
                <a:pPr lvl="0" eaLnBrk="1" hangingPunct="1"/>
                <a:r>
                  <a:rPr lang="zh-CN" altLang="en-US" dirty="0">
                    <a:solidFill>
                      <a:srgbClr val="0000FF"/>
                    </a:solidFill>
                    <a:latin typeface="Times New Roman" pitchFamily="18" charset="0"/>
                    <a:ea typeface="楷体_GB2312" pitchFamily="49" charset="-122"/>
                  </a:rPr>
                  <a:t>1</a:t>
                </a:r>
                <a:endParaRPr lang="zh-CN" altLang="en-US" dirty="0">
                  <a:solidFill>
                    <a:srgbClr val="0000FF"/>
                  </a:solidFill>
                  <a:latin typeface="Times New Roman" pitchFamily="18" charset="0"/>
                  <a:ea typeface="楷体_GB2312" pitchFamily="49" charset="-122"/>
                </a:endParaRPr>
              </a:p>
            </p:txBody>
          </p:sp>
          <p:sp>
            <p:nvSpPr>
              <p:cNvPr id="8216" name="Text Box 28"/>
              <p:cNvSpPr txBox="1"/>
              <p:nvPr/>
            </p:nvSpPr>
            <p:spPr>
              <a:xfrm>
                <a:off x="0" y="600"/>
                <a:ext cx="433" cy="576"/>
              </a:xfrm>
              <a:prstGeom prst="rect">
                <a:avLst/>
              </a:prstGeom>
              <a:noFill/>
              <a:ln w="9525">
                <a:noFill/>
                <a:miter/>
              </a:ln>
            </p:spPr>
            <p:txBody>
              <a:bodyPr wrap="none">
                <a:spAutoFit/>
              </a:bodyPr>
              <a:p>
                <a:pPr lvl="0" eaLnBrk="1" hangingPunct="1"/>
                <a:r>
                  <a:rPr lang="zh-CN" altLang="en-US" i="1" dirty="0">
                    <a:solidFill>
                      <a:srgbClr val="0000FF"/>
                    </a:solidFill>
                    <a:latin typeface="Times New Roman" pitchFamily="18" charset="0"/>
                    <a:ea typeface="楷体_GB2312" pitchFamily="49" charset="-122"/>
                  </a:rPr>
                  <a:t>n</a:t>
                </a:r>
                <a:endParaRPr lang="zh-CN" altLang="en-US" sz="1800" dirty="0">
                  <a:latin typeface="Arial" pitchFamily="34" charset="0"/>
                  <a:ea typeface="宋体" pitchFamily="2" charset="-122"/>
                </a:endParaRPr>
              </a:p>
            </p:txBody>
          </p:sp>
          <p:sp>
            <p:nvSpPr>
              <p:cNvPr id="8217" name="Line 29"/>
              <p:cNvSpPr/>
              <p:nvPr/>
            </p:nvSpPr>
            <p:spPr>
              <a:xfrm>
                <a:off x="120" y="720"/>
                <a:ext cx="360" cy="1"/>
              </a:xfrm>
              <a:prstGeom prst="line">
                <a:avLst/>
              </a:prstGeom>
              <a:ln w="34925" cap="flat" cmpd="sng">
                <a:solidFill>
                  <a:srgbClr val="0000FF"/>
                </a:solidFill>
                <a:prstDash val="solid"/>
                <a:headEnd type="none" w="med" len="med"/>
                <a:tailEnd type="none" w="med" len="med"/>
              </a:ln>
            </p:spPr>
            <p:txBody>
              <a:bodyPr/>
              <a:p>
                <a:endParaRPr lang="zh-CN" altLang="en-US"/>
              </a:p>
            </p:txBody>
          </p:sp>
        </p:grpSp>
        <p:sp>
          <p:nvSpPr>
            <p:cNvPr id="8211" name="Line 30"/>
            <p:cNvSpPr/>
            <p:nvPr/>
          </p:nvSpPr>
          <p:spPr>
            <a:xfrm>
              <a:off x="2571" y="481"/>
              <a:ext cx="240" cy="1"/>
            </a:xfrm>
            <a:prstGeom prst="line">
              <a:avLst/>
            </a:prstGeom>
            <a:ln w="34925" cap="flat" cmpd="sng">
              <a:solidFill>
                <a:srgbClr val="0000FF"/>
              </a:solidFill>
              <a:prstDash val="solid"/>
              <a:headEnd type="none" w="med" len="med"/>
              <a:tailEnd type="none" w="med" len="med"/>
            </a:ln>
          </p:spPr>
          <p:txBody>
            <a:bodyPr/>
            <a:p>
              <a:endParaRPr lang="zh-CN" altLang="en-US"/>
            </a:p>
          </p:txBody>
        </p:sp>
        <p:sp>
          <p:nvSpPr>
            <p:cNvPr id="8212" name="Line 31"/>
            <p:cNvSpPr/>
            <p:nvPr/>
          </p:nvSpPr>
          <p:spPr>
            <a:xfrm>
              <a:off x="4371" y="480"/>
              <a:ext cx="240" cy="1"/>
            </a:xfrm>
            <a:prstGeom prst="line">
              <a:avLst/>
            </a:prstGeom>
            <a:ln w="34925" cap="flat" cmpd="sng">
              <a:solidFill>
                <a:srgbClr val="0000FF"/>
              </a:solidFill>
              <a:prstDash val="solid"/>
              <a:headEnd type="none" w="med" len="med"/>
              <a:tailEnd type="none" w="med" len="med"/>
            </a:ln>
          </p:spPr>
          <p:txBody>
            <a:bodyPr/>
            <a:p>
              <a:endParaRPr lang="zh-CN" altLang="en-US"/>
            </a:p>
          </p:txBody>
        </p:sp>
        <p:sp>
          <p:nvSpPr>
            <p:cNvPr id="8213" name="Line 32"/>
            <p:cNvSpPr/>
            <p:nvPr/>
          </p:nvSpPr>
          <p:spPr>
            <a:xfrm>
              <a:off x="6051" y="480"/>
              <a:ext cx="360" cy="1"/>
            </a:xfrm>
            <a:prstGeom prst="line">
              <a:avLst/>
            </a:prstGeom>
            <a:ln w="34925" cap="flat" cmpd="sng">
              <a:solidFill>
                <a:srgbClr val="0000FF"/>
              </a:solidFill>
              <a:prstDash val="solid"/>
              <a:headEnd type="none" w="med" len="med"/>
              <a:tailEnd type="none" w="med" len="med"/>
            </a:ln>
          </p:spPr>
          <p:txBody>
            <a:bodyPr/>
            <a:p>
              <a:endParaRPr lang="zh-CN" altLang="en-US"/>
            </a:p>
          </p:txBody>
        </p:sp>
        <p:sp>
          <p:nvSpPr>
            <p:cNvPr id="8214" name="Line 33"/>
            <p:cNvSpPr/>
            <p:nvPr/>
          </p:nvSpPr>
          <p:spPr>
            <a:xfrm>
              <a:off x="8931" y="481"/>
              <a:ext cx="240" cy="1"/>
            </a:xfrm>
            <a:prstGeom prst="line">
              <a:avLst/>
            </a:prstGeom>
            <a:ln w="34925" cap="flat" cmpd="sng">
              <a:solidFill>
                <a:srgbClr val="0000FF"/>
              </a:solidFill>
              <a:prstDash val="solid"/>
              <a:headEnd type="none" w="med" len="med"/>
              <a:tailEnd type="none" w="med" len="med"/>
            </a:ln>
          </p:spPr>
          <p:txBody>
            <a:bodyPr/>
            <a:p>
              <a:endParaRPr lang="zh-CN" altLang="en-US"/>
            </a:p>
          </p:txBody>
        </p:sp>
      </p:grpSp>
      <p:sp>
        <p:nvSpPr>
          <p:cNvPr id="16418" name="Rectangle 34" descr="小网格"/>
          <p:cNvSpPr/>
          <p:nvPr/>
        </p:nvSpPr>
        <p:spPr>
          <a:xfrm>
            <a:off x="1676400" y="4419600"/>
            <a:ext cx="8458200" cy="694690"/>
          </a:xfrm>
          <a:prstGeom prst="rect">
            <a:avLst/>
          </a:prstGeom>
          <a:noFill/>
          <a:ln w="9525">
            <a:noFill/>
            <a:miter/>
          </a:ln>
        </p:spPr>
        <p:txBody>
          <a:bodyPr>
            <a:spAutoFit/>
          </a:bodyPr>
          <a:p>
            <a:pPr lvl="0" eaLnBrk="1" hangingPunct="1">
              <a:lnSpc>
                <a:spcPct val="110000"/>
              </a:lnSpc>
            </a:pPr>
            <a:r>
              <a:rPr lang="zh-CN" altLang="en-US" dirty="0">
                <a:solidFill>
                  <a:srgbClr val="FF0000"/>
                </a:solidFill>
                <a:latin typeface="黑体" pitchFamily="2" charset="-122"/>
                <a:ea typeface="楷体_GB2312" pitchFamily="49" charset="-122"/>
              </a:rPr>
              <a:t>平均数、中位数、众数都是一组数据的代表，它们从不同侧面反映了数据的一般水平或集中趋势</a:t>
            </a:r>
            <a:r>
              <a:rPr lang="en-US" altLang="zh-CN" dirty="0">
                <a:solidFill>
                  <a:srgbClr val="FF0000"/>
                </a:solidFill>
                <a:latin typeface="Times New Roman" pitchFamily="18" charset="0"/>
                <a:ea typeface="楷体_GB2312" pitchFamily="49" charset="-122"/>
              </a:rPr>
              <a:t>. </a:t>
            </a:r>
            <a:endParaRPr lang="en-US" altLang="zh-CN" dirty="0">
              <a:solidFill>
                <a:srgbClr val="FF0000"/>
              </a:solidFill>
              <a:latin typeface="Times New Roman" pitchFamily="18" charset="0"/>
              <a:ea typeface="楷体_GB2312" pitchFamily="49" charset="-122"/>
            </a:endParaRPr>
          </a:p>
        </p:txBody>
      </p:sp>
      <p:sp>
        <p:nvSpPr>
          <p:cNvPr id="8206" name="WordArt 35"/>
          <p:cNvSpPr/>
          <p:nvPr/>
        </p:nvSpPr>
        <p:spPr>
          <a:xfrm rot="-120000">
            <a:off x="2362200" y="990600"/>
            <a:ext cx="1458913" cy="571500"/>
          </a:xfrm>
          <a:prstGeom prst="rect">
            <a:avLst/>
          </a:prstGeom>
        </p:spPr>
        <p:txBody>
          <a:bodyPr wrap="none" fromWordArt="1">
            <a:prstTxWarp prst="textPlain">
              <a:avLst>
                <a:gd name="adj" fmla="val 50000"/>
              </a:avLst>
            </a:prstTxWarp>
            <a:normAutofit fontScale="90000" lnSpcReduction="10000"/>
          </a:bodyPr>
          <a:p>
            <a:pPr algn="l" eaLnBrk="0" hangingPunct="0"/>
            <a:r>
              <a:rPr lang="zh-CN" altLang="en-US" sz="3600" b="1">
                <a:ln w="9525" cap="flat" cmpd="sng">
                  <a:solidFill>
                    <a:srgbClr val="9999FF"/>
                  </a:solidFill>
                  <a:prstDash val="solid"/>
                  <a:headEnd type="none" w="med" len="med"/>
                  <a:tailEnd type="none" w="med" len="med"/>
                </a:ln>
                <a:gradFill rotWithShape="1">
                  <a:gsLst>
                    <a:gs pos="0">
                      <a:srgbClr val="6600CC"/>
                    </a:gs>
                    <a:gs pos="100000">
                      <a:srgbClr val="CC00CC"/>
                    </a:gs>
                  </a:gsLst>
                  <a:lin ang="5400000" scaled="1"/>
                  <a:tileRect/>
                </a:gradFill>
                <a:effectLst>
                  <a:outerShdw dist="53882" dir="2699999" algn="ctr" rotWithShape="0">
                    <a:srgbClr val="9999FF">
                      <a:alpha val="76999"/>
                    </a:srgbClr>
                  </a:outerShdw>
                </a:effectLst>
                <a:latin typeface="黑体" charset="0"/>
                <a:ea typeface="黑体" charset="0"/>
              </a:rPr>
              <a:t>平均数：</a:t>
            </a:r>
            <a:endParaRPr lang="zh-CN" altLang="en-US" sz="3600" b="1">
              <a:ln w="9525" cap="flat" cmpd="sng">
                <a:solidFill>
                  <a:srgbClr val="9999FF"/>
                </a:solidFill>
                <a:prstDash val="solid"/>
                <a:headEnd type="none" w="med" len="med"/>
                <a:tailEnd type="none" w="med" len="med"/>
              </a:ln>
              <a:gradFill rotWithShape="1">
                <a:gsLst>
                  <a:gs pos="0">
                    <a:srgbClr val="6600CC"/>
                  </a:gs>
                  <a:gs pos="100000">
                    <a:srgbClr val="CC00CC"/>
                  </a:gs>
                </a:gsLst>
                <a:lin ang="5400000" scaled="1"/>
                <a:tileRect/>
              </a:gradFill>
              <a:effectLst>
                <a:outerShdw dist="53882" dir="2699999" algn="ctr" rotWithShape="0">
                  <a:srgbClr val="9999FF">
                    <a:alpha val="76999"/>
                  </a:srgbClr>
                </a:outerShdw>
              </a:effectLst>
              <a:latin typeface="黑体" charset="0"/>
              <a:ea typeface="黑体" charset="0"/>
            </a:endParaRPr>
          </a:p>
        </p:txBody>
      </p:sp>
      <p:sp>
        <p:nvSpPr>
          <p:cNvPr id="8207" name="WordArt 36"/>
          <p:cNvSpPr/>
          <p:nvPr/>
        </p:nvSpPr>
        <p:spPr>
          <a:xfrm>
            <a:off x="1828800" y="2133600"/>
            <a:ext cx="1295400" cy="444500"/>
          </a:xfrm>
          <a:prstGeom prst="rect">
            <a:avLst/>
          </a:prstGeom>
        </p:spPr>
        <p:txBody>
          <a:bodyPr wrap="none" fromWordArt="1">
            <a:prstTxWarp prst="textPlain">
              <a:avLst>
                <a:gd name="adj" fmla="val 50000"/>
              </a:avLst>
            </a:prstTxWarp>
            <a:normAutofit fontScale="60000"/>
          </a:bodyPr>
          <a:p>
            <a:pPr algn="l" eaLnBrk="0" hangingPunct="0"/>
            <a:r>
              <a:rPr lang="zh-CN" altLang="en-US" sz="3600" b="1">
                <a:gradFill rotWithShape="1">
                  <a:gsLst>
                    <a:gs pos="0">
                      <a:srgbClr val="FFE701"/>
                    </a:gs>
                    <a:gs pos="100000">
                      <a:srgbClr val="FE3E02"/>
                    </a:gs>
                  </a:gsLst>
                  <a:lin ang="5400000" scaled="1"/>
                  <a:tileRect/>
                </a:gradFill>
                <a:effectLst>
                  <a:outerShdw dist="45791" dir="2021404" algn="ctr" rotWithShape="0">
                    <a:srgbClr val="FF0000"/>
                  </a:outerShdw>
                </a:effectLst>
                <a:latin typeface="宋体" charset="0"/>
                <a:ea typeface="宋体" charset="0"/>
              </a:rPr>
              <a:t>中位数</a:t>
            </a:r>
            <a:endParaRPr lang="zh-CN" altLang="en-US" sz="3600" b="1">
              <a:gradFill rotWithShape="1">
                <a:gsLst>
                  <a:gs pos="0">
                    <a:srgbClr val="FFE701"/>
                  </a:gs>
                  <a:gs pos="100000">
                    <a:srgbClr val="FE3E02"/>
                  </a:gs>
                </a:gsLst>
                <a:lin ang="5400000" scaled="1"/>
                <a:tileRect/>
              </a:gradFill>
              <a:effectLst>
                <a:outerShdw dist="45791" dir="2021404" algn="ctr" rotWithShape="0">
                  <a:srgbClr val="FF0000"/>
                </a:outerShdw>
              </a:effectLst>
              <a:latin typeface="宋体" charset="0"/>
              <a:ea typeface="宋体" charset="0"/>
            </a:endParaRPr>
          </a:p>
        </p:txBody>
      </p:sp>
      <p:sp>
        <p:nvSpPr>
          <p:cNvPr id="8208" name="WordArt 37"/>
          <p:cNvSpPr/>
          <p:nvPr/>
        </p:nvSpPr>
        <p:spPr>
          <a:xfrm>
            <a:off x="1752600" y="5486400"/>
            <a:ext cx="1295400" cy="596900"/>
          </a:xfrm>
          <a:prstGeom prst="rect">
            <a:avLst/>
          </a:prstGeom>
        </p:spPr>
        <p:txBody>
          <a:bodyPr wrap="none" fromWordArt="1">
            <a:prstTxWarp prst="textPlain">
              <a:avLst>
                <a:gd name="adj" fmla="val 50000"/>
              </a:avLst>
            </a:prstTxWarp>
            <a:normAutofit lnSpcReduction="10000"/>
          </a:bodyPr>
          <a:p>
            <a:pPr algn="l" eaLnBrk="0" hangingPunct="0"/>
            <a:r>
              <a:rPr lang="zh-CN" altLang="en-US" sz="3600" b="1">
                <a:ln w="12700" cap="flat" cmpd="sng">
                  <a:solidFill>
                    <a:srgbClr val="FFFF00"/>
                  </a:solidFill>
                  <a:prstDash val="solid"/>
                  <a:headEnd type="none" w="med" len="med"/>
                  <a:tailEnd type="none" w="med" len="med"/>
                </a:ln>
                <a:solidFill>
                  <a:srgbClr val="FF00FF"/>
                </a:solidFill>
                <a:effectLst>
                  <a:outerShdw dist="71842" dir="18900000" algn="ctr" rotWithShape="0">
                    <a:srgbClr val="00CC00"/>
                  </a:outerShdw>
                </a:effectLst>
                <a:latin typeface="黑体" charset="0"/>
                <a:ea typeface="黑体" charset="0"/>
              </a:rPr>
              <a:t>方 差：</a:t>
            </a:r>
            <a:endParaRPr lang="zh-CN" altLang="en-US" sz="3600" b="1">
              <a:ln w="12700" cap="flat" cmpd="sng">
                <a:solidFill>
                  <a:srgbClr val="FFFF00"/>
                </a:solidFill>
                <a:prstDash val="solid"/>
                <a:headEnd type="none" w="med" len="med"/>
                <a:tailEnd type="none" w="med" len="med"/>
              </a:ln>
              <a:solidFill>
                <a:srgbClr val="FF00FF"/>
              </a:solidFill>
              <a:effectLst>
                <a:outerShdw dist="71842" dir="18900000" algn="ctr" rotWithShape="0">
                  <a:srgbClr val="00CC00"/>
                </a:outerShdw>
              </a:effectLst>
              <a:latin typeface="黑体" charset="0"/>
              <a:ea typeface="黑体" charset="0"/>
            </a:endParaRPr>
          </a:p>
        </p:txBody>
      </p:sp>
    </p:spTree>
  </p:cSld>
  <p:clrMapOvr>
    <a:masterClrMapping/>
  </p:clrMapOvr>
  <p:transition>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16388"/>
                                        </p:tgtEl>
                                        <p:attrNameLst>
                                          <p:attrName>style.visibility</p:attrName>
                                        </p:attrNameLst>
                                      </p:cBhvr>
                                      <p:to>
                                        <p:strVal val="visible"/>
                                      </p:to>
                                    </p:set>
                                    <p:anim calcmode="lin" valueType="num">
                                      <p:cBhvr>
                                        <p:cTn id="7" dur="500" fill="hold"/>
                                        <p:tgtEl>
                                          <p:spTgt spid="16388"/>
                                        </p:tgtEl>
                                        <p:attrNameLst>
                                          <p:attrName>ppt_w</p:attrName>
                                        </p:attrNameLst>
                                      </p:cBhvr>
                                      <p:tavLst>
                                        <p:tav tm="0">
                                          <p:val>
                                            <p:fltVal val="0.000000"/>
                                          </p:val>
                                        </p:tav>
                                        <p:tav tm="100000">
                                          <p:val>
                                            <p:strVal val="#ppt_w"/>
                                          </p:val>
                                        </p:tav>
                                      </p:tavLst>
                                    </p:anim>
                                    <p:anim calcmode="lin" valueType="num">
                                      <p:cBhvr>
                                        <p:cTn id="8" dur="500" fill="hold"/>
                                        <p:tgtEl>
                                          <p:spTgt spid="16388"/>
                                        </p:tgtEl>
                                        <p:attrNameLst>
                                          <p:attrName>ppt_h</p:attrName>
                                        </p:attrNameLst>
                                      </p:cBhvr>
                                      <p:tavLst>
                                        <p:tav tm="0">
                                          <p:val>
                                            <p:fltVal val="0.000000"/>
                                          </p:val>
                                        </p:tav>
                                        <p:tav tm="100000">
                                          <p:val>
                                            <p:strVal val="#ppt_h"/>
                                          </p:val>
                                        </p:tav>
                                      </p:tavLst>
                                    </p:anim>
                                    <p:animEffect transition="in" filter="fade">
                                      <p:cBhvr>
                                        <p:cTn id="9" dur="500"/>
                                        <p:tgtEl>
                                          <p:spTgt spid="16388"/>
                                        </p:tgtEl>
                                      </p:cBhvr>
                                    </p:animEffect>
                                  </p:childTnLst>
                                </p:cTn>
                              </p:par>
                            </p:childTnLst>
                          </p:cTn>
                        </p:par>
                      </p:childTnLst>
                    </p:cTn>
                  </p:par>
                  <p:par>
                    <p:cTn id="10" fill="hold">
                      <p:stCondLst>
                        <p:cond delay="indefinite"/>
                      </p:stCondLst>
                      <p:childTnLst>
                        <p:par>
                          <p:cTn id="11" fill="hold">
                            <p:stCondLst>
                              <p:cond delay="0"/>
                            </p:stCondLst>
                            <p:childTnLst>
                              <p:par>
                                <p:cTn id="12" presetID="12" presetClass="entr" presetSubtype="4" fill="hold" nodeType="clickEffect">
                                  <p:stCondLst>
                                    <p:cond delay="0"/>
                                  </p:stCondLst>
                                  <p:childTnLst>
                                    <p:set>
                                      <p:cBhvr>
                                        <p:cTn id="13" dur="1" fill="hold">
                                          <p:stCondLst>
                                            <p:cond delay="0"/>
                                          </p:stCondLst>
                                        </p:cTn>
                                        <p:tgtEl>
                                          <p:spTgt spid="8206"/>
                                        </p:tgtEl>
                                        <p:attrNameLst>
                                          <p:attrName>style.visibility</p:attrName>
                                        </p:attrNameLst>
                                      </p:cBhvr>
                                      <p:to>
                                        <p:strVal val="visible"/>
                                      </p:to>
                                    </p:set>
                                    <p:animEffect transition="in" filter="slide(fromBottom)">
                                      <p:cBhvr>
                                        <p:cTn id="14" dur="500"/>
                                        <p:tgtEl>
                                          <p:spTgt spid="8206"/>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0"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p:cTn id="19" dur="500" fill="hold"/>
                                        <p:tgtEl>
                                          <p:spTgt spid="2"/>
                                        </p:tgtEl>
                                        <p:attrNameLst>
                                          <p:attrName>ppt_w</p:attrName>
                                        </p:attrNameLst>
                                      </p:cBhvr>
                                      <p:tavLst>
                                        <p:tav tm="0">
                                          <p:val>
                                            <p:fltVal val="0.000000"/>
                                          </p:val>
                                        </p:tav>
                                        <p:tav tm="100000">
                                          <p:val>
                                            <p:strVal val="#ppt_w"/>
                                          </p:val>
                                        </p:tav>
                                      </p:tavLst>
                                    </p:anim>
                                    <p:anim calcmode="lin" valueType="num">
                                      <p:cBhvr>
                                        <p:cTn id="20" dur="500" fill="hold"/>
                                        <p:tgtEl>
                                          <p:spTgt spid="2"/>
                                        </p:tgtEl>
                                        <p:attrNameLst>
                                          <p:attrName>ppt_h</p:attrName>
                                        </p:attrNameLst>
                                      </p:cBhvr>
                                      <p:tavLst>
                                        <p:tav tm="0">
                                          <p:val>
                                            <p:fltVal val="0.000000"/>
                                          </p:val>
                                        </p:tav>
                                        <p:tav tm="100000">
                                          <p:val>
                                            <p:strVal val="#ppt_h"/>
                                          </p:val>
                                        </p:tav>
                                      </p:tavLst>
                                    </p:anim>
                                    <p:animEffect transition="in" filter="fade">
                                      <p:cBhvr>
                                        <p:cTn id="21" dur="500"/>
                                        <p:tgtEl>
                                          <p:spTgt spid="2"/>
                                        </p:tgtEl>
                                      </p:cBhvr>
                                    </p:animEffect>
                                  </p:childTnLst>
                                </p:cTn>
                              </p:par>
                            </p:childTnLst>
                          </p:cTn>
                        </p:par>
                        <p:par>
                          <p:cTn id="22" fill="hold">
                            <p:stCondLst>
                              <p:cond delay="500"/>
                            </p:stCondLst>
                            <p:childTnLst>
                              <p:par>
                                <p:cTn id="23" presetID="53" presetClass="entr" presetSubtype="0" fill="hold" grpId="0" nodeType="afterEffect">
                                  <p:stCondLst>
                                    <p:cond delay="0"/>
                                  </p:stCondLst>
                                  <p:childTnLst>
                                    <p:set>
                                      <p:cBhvr>
                                        <p:cTn id="24" dur="1" fill="hold">
                                          <p:stCondLst>
                                            <p:cond delay="0"/>
                                          </p:stCondLst>
                                        </p:cTn>
                                        <p:tgtEl>
                                          <p:spTgt spid="16396"/>
                                        </p:tgtEl>
                                        <p:attrNameLst>
                                          <p:attrName>style.visibility</p:attrName>
                                        </p:attrNameLst>
                                      </p:cBhvr>
                                      <p:to>
                                        <p:strVal val="visible"/>
                                      </p:to>
                                    </p:set>
                                    <p:anim calcmode="lin" valueType="num">
                                      <p:cBhvr>
                                        <p:cTn id="25" dur="500" fill="hold"/>
                                        <p:tgtEl>
                                          <p:spTgt spid="16396"/>
                                        </p:tgtEl>
                                        <p:attrNameLst>
                                          <p:attrName>ppt_w</p:attrName>
                                        </p:attrNameLst>
                                      </p:cBhvr>
                                      <p:tavLst>
                                        <p:tav tm="0">
                                          <p:val>
                                            <p:fltVal val="0.000000"/>
                                          </p:val>
                                        </p:tav>
                                        <p:tav tm="100000">
                                          <p:val>
                                            <p:strVal val="#ppt_w"/>
                                          </p:val>
                                        </p:tav>
                                      </p:tavLst>
                                    </p:anim>
                                    <p:anim calcmode="lin" valueType="num">
                                      <p:cBhvr>
                                        <p:cTn id="26" dur="500" fill="hold"/>
                                        <p:tgtEl>
                                          <p:spTgt spid="16396"/>
                                        </p:tgtEl>
                                        <p:attrNameLst>
                                          <p:attrName>ppt_h</p:attrName>
                                        </p:attrNameLst>
                                      </p:cBhvr>
                                      <p:tavLst>
                                        <p:tav tm="0">
                                          <p:val>
                                            <p:fltVal val="0.000000"/>
                                          </p:val>
                                        </p:tav>
                                        <p:tav tm="100000">
                                          <p:val>
                                            <p:strVal val="#ppt_h"/>
                                          </p:val>
                                        </p:tav>
                                      </p:tavLst>
                                    </p:anim>
                                    <p:animEffect transition="in" filter="fade">
                                      <p:cBhvr>
                                        <p:cTn id="27" dur="500"/>
                                        <p:tgtEl>
                                          <p:spTgt spid="16396"/>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wipe(left)">
                                      <p:cBhvr>
                                        <p:cTn id="32" dur="1000"/>
                                        <p:tgtEl>
                                          <p:spTgt spid="4"/>
                                        </p:tgtEl>
                                      </p:cBhvr>
                                    </p:animEffect>
                                  </p:childTnLst>
                                </p:cTn>
                              </p:par>
                            </p:childTnLst>
                          </p:cTn>
                        </p:par>
                        <p:par>
                          <p:cTn id="33" fill="hold">
                            <p:stCondLst>
                              <p:cond delay="1000"/>
                            </p:stCondLst>
                            <p:childTnLst>
                              <p:par>
                                <p:cTn id="34" presetID="53" presetClass="entr" presetSubtype="0" fill="hold" grpId="0" nodeType="afterEffect">
                                  <p:stCondLst>
                                    <p:cond delay="0"/>
                                  </p:stCondLst>
                                  <p:childTnLst>
                                    <p:set>
                                      <p:cBhvr>
                                        <p:cTn id="35" dur="1" fill="hold">
                                          <p:stCondLst>
                                            <p:cond delay="0"/>
                                          </p:stCondLst>
                                        </p:cTn>
                                        <p:tgtEl>
                                          <p:spTgt spid="16404"/>
                                        </p:tgtEl>
                                        <p:attrNameLst>
                                          <p:attrName>style.visibility</p:attrName>
                                        </p:attrNameLst>
                                      </p:cBhvr>
                                      <p:to>
                                        <p:strVal val="visible"/>
                                      </p:to>
                                    </p:set>
                                    <p:anim calcmode="lin" valueType="num">
                                      <p:cBhvr>
                                        <p:cTn id="36" dur="500" fill="hold"/>
                                        <p:tgtEl>
                                          <p:spTgt spid="16404"/>
                                        </p:tgtEl>
                                        <p:attrNameLst>
                                          <p:attrName>ppt_w</p:attrName>
                                        </p:attrNameLst>
                                      </p:cBhvr>
                                      <p:tavLst>
                                        <p:tav tm="0">
                                          <p:val>
                                            <p:fltVal val="0.000000"/>
                                          </p:val>
                                        </p:tav>
                                        <p:tav tm="100000">
                                          <p:val>
                                            <p:strVal val="#ppt_w"/>
                                          </p:val>
                                        </p:tav>
                                      </p:tavLst>
                                    </p:anim>
                                    <p:anim calcmode="lin" valueType="num">
                                      <p:cBhvr>
                                        <p:cTn id="37" dur="500" fill="hold"/>
                                        <p:tgtEl>
                                          <p:spTgt spid="16404"/>
                                        </p:tgtEl>
                                        <p:attrNameLst>
                                          <p:attrName>ppt_h</p:attrName>
                                        </p:attrNameLst>
                                      </p:cBhvr>
                                      <p:tavLst>
                                        <p:tav tm="0">
                                          <p:val>
                                            <p:fltVal val="0.000000"/>
                                          </p:val>
                                        </p:tav>
                                        <p:tav tm="100000">
                                          <p:val>
                                            <p:strVal val="#ppt_h"/>
                                          </p:val>
                                        </p:tav>
                                      </p:tavLst>
                                    </p:anim>
                                    <p:animEffect transition="in" filter="fade">
                                      <p:cBhvr>
                                        <p:cTn id="38" dur="500"/>
                                        <p:tgtEl>
                                          <p:spTgt spid="16404"/>
                                        </p:tgtEl>
                                      </p:cBhvr>
                                    </p:animEffect>
                                  </p:childTnLst>
                                </p:cTn>
                              </p:par>
                            </p:childTnLst>
                          </p:cTn>
                        </p:par>
                      </p:childTnLst>
                    </p:cTn>
                  </p:par>
                  <p:par>
                    <p:cTn id="39" fill="hold">
                      <p:stCondLst>
                        <p:cond delay="indefinite"/>
                      </p:stCondLst>
                      <p:childTnLst>
                        <p:par>
                          <p:cTn id="40" fill="hold">
                            <p:stCondLst>
                              <p:cond delay="0"/>
                            </p:stCondLst>
                            <p:childTnLst>
                              <p:par>
                                <p:cTn id="41" presetID="12" presetClass="entr" presetSubtype="4" fill="hold" nodeType="clickEffect">
                                  <p:stCondLst>
                                    <p:cond delay="0"/>
                                  </p:stCondLst>
                                  <p:childTnLst>
                                    <p:set>
                                      <p:cBhvr>
                                        <p:cTn id="42" dur="1" fill="hold">
                                          <p:stCondLst>
                                            <p:cond delay="0"/>
                                          </p:stCondLst>
                                        </p:cTn>
                                        <p:tgtEl>
                                          <p:spTgt spid="8207"/>
                                        </p:tgtEl>
                                        <p:attrNameLst>
                                          <p:attrName>style.visibility</p:attrName>
                                        </p:attrNameLst>
                                      </p:cBhvr>
                                      <p:to>
                                        <p:strVal val="visible"/>
                                      </p:to>
                                    </p:set>
                                    <p:animEffect transition="in" filter="slide(fromBottom)">
                                      <p:cBhvr>
                                        <p:cTn id="43" dur="500"/>
                                        <p:tgtEl>
                                          <p:spTgt spid="8207"/>
                                        </p:tgtEl>
                                      </p:cBhvr>
                                    </p:animEffect>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grpId="0" nodeType="clickEffect">
                                  <p:stCondLst>
                                    <p:cond delay="0"/>
                                  </p:stCondLst>
                                  <p:childTnLst>
                                    <p:set>
                                      <p:cBhvr>
                                        <p:cTn id="47" dur="1" fill="hold">
                                          <p:stCondLst>
                                            <p:cond delay="0"/>
                                          </p:stCondLst>
                                        </p:cTn>
                                        <p:tgtEl>
                                          <p:spTgt spid="16405"/>
                                        </p:tgtEl>
                                        <p:attrNameLst>
                                          <p:attrName>style.visibility</p:attrName>
                                        </p:attrNameLst>
                                      </p:cBhvr>
                                      <p:to>
                                        <p:strVal val="visible"/>
                                      </p:to>
                                    </p:set>
                                    <p:anim calcmode="lin" valueType="num">
                                      <p:cBhvr additive="base">
                                        <p:cTn id="48" dur="500" fill="hold"/>
                                        <p:tgtEl>
                                          <p:spTgt spid="16405"/>
                                        </p:tgtEl>
                                        <p:attrNameLst>
                                          <p:attrName>ppt_x</p:attrName>
                                        </p:attrNameLst>
                                      </p:cBhvr>
                                      <p:tavLst>
                                        <p:tav tm="0">
                                          <p:val>
                                            <p:strVal val="#ppt_x"/>
                                          </p:val>
                                        </p:tav>
                                        <p:tav tm="100000">
                                          <p:val>
                                            <p:strVal val="#ppt_x"/>
                                          </p:val>
                                        </p:tav>
                                      </p:tavLst>
                                    </p:anim>
                                    <p:anim calcmode="lin" valueType="num">
                                      <p:cBhvr additive="base">
                                        <p:cTn id="49" dur="500" fill="hold"/>
                                        <p:tgtEl>
                                          <p:spTgt spid="16405"/>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8" fill="hold" grpId="0" nodeType="clickEffect">
                                  <p:stCondLst>
                                    <p:cond delay="0"/>
                                  </p:stCondLst>
                                  <p:childTnLst>
                                    <p:set>
                                      <p:cBhvr>
                                        <p:cTn id="53" dur="1" fill="hold">
                                          <p:stCondLst>
                                            <p:cond delay="0"/>
                                          </p:stCondLst>
                                        </p:cTn>
                                        <p:tgtEl>
                                          <p:spTgt spid="16406"/>
                                        </p:tgtEl>
                                        <p:attrNameLst>
                                          <p:attrName>style.visibility</p:attrName>
                                        </p:attrNameLst>
                                      </p:cBhvr>
                                      <p:to>
                                        <p:strVal val="visible"/>
                                      </p:to>
                                    </p:set>
                                    <p:anim calcmode="lin" valueType="num">
                                      <p:cBhvr additive="base">
                                        <p:cTn id="54" dur="500" fill="hold"/>
                                        <p:tgtEl>
                                          <p:spTgt spid="16406"/>
                                        </p:tgtEl>
                                        <p:attrNameLst>
                                          <p:attrName>ppt_x</p:attrName>
                                        </p:attrNameLst>
                                      </p:cBhvr>
                                      <p:tavLst>
                                        <p:tav tm="0">
                                          <p:val>
                                            <p:strVal val="0-#ppt_w/2"/>
                                          </p:val>
                                        </p:tav>
                                        <p:tav tm="100000">
                                          <p:val>
                                            <p:strVal val="#ppt_x"/>
                                          </p:val>
                                        </p:tav>
                                      </p:tavLst>
                                    </p:anim>
                                    <p:anim calcmode="lin" valueType="num">
                                      <p:cBhvr additive="base">
                                        <p:cTn id="55" dur="500" fill="hold"/>
                                        <p:tgtEl>
                                          <p:spTgt spid="16406"/>
                                        </p:tgtEl>
                                        <p:attrNameLst>
                                          <p:attrName>ppt_y</p:attrName>
                                        </p:attrNameLst>
                                      </p:cBhvr>
                                      <p:tavLst>
                                        <p:tav tm="0">
                                          <p:val>
                                            <p:strVal val="#ppt_y"/>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1" presetClass="entr" presetSubtype="0" fill="hold" grpId="0" nodeType="clickEffect">
                                  <p:stCondLst>
                                    <p:cond delay="0"/>
                                  </p:stCondLst>
                                  <p:childTnLst>
                                    <p:set>
                                      <p:cBhvr>
                                        <p:cTn id="59" dur="1" fill="hold">
                                          <p:stCondLst>
                                            <p:cond delay="0"/>
                                          </p:stCondLst>
                                        </p:cTn>
                                        <p:tgtEl>
                                          <p:spTgt spid="16418"/>
                                        </p:tgtEl>
                                        <p:attrNameLst>
                                          <p:attrName>style.visibility</p:attrName>
                                        </p:attrNameLst>
                                      </p:cBhvr>
                                      <p:to>
                                        <p:strVal val="visible"/>
                                      </p:to>
                                    </p:set>
                                  </p:childTnLst>
                                </p:cTn>
                              </p:par>
                            </p:childTnLst>
                          </p:cTn>
                        </p:par>
                      </p:childTnLst>
                    </p:cTn>
                  </p:par>
                  <p:par>
                    <p:cTn id="60" fill="hold">
                      <p:stCondLst>
                        <p:cond delay="indefinite"/>
                      </p:stCondLst>
                      <p:childTnLst>
                        <p:par>
                          <p:cTn id="61" fill="hold">
                            <p:stCondLst>
                              <p:cond delay="0"/>
                            </p:stCondLst>
                            <p:childTnLst>
                              <p:par>
                                <p:cTn id="62" presetID="20" presetClass="entr" presetSubtype="0" fill="hold" nodeType="clickEffect">
                                  <p:stCondLst>
                                    <p:cond delay="0"/>
                                  </p:stCondLst>
                                  <p:childTnLst>
                                    <p:set>
                                      <p:cBhvr>
                                        <p:cTn id="63" dur="1" fill="hold">
                                          <p:stCondLst>
                                            <p:cond delay="0"/>
                                          </p:stCondLst>
                                        </p:cTn>
                                        <p:tgtEl>
                                          <p:spTgt spid="8208"/>
                                        </p:tgtEl>
                                        <p:attrNameLst>
                                          <p:attrName>style.visibility</p:attrName>
                                        </p:attrNameLst>
                                      </p:cBhvr>
                                      <p:to>
                                        <p:strVal val="visible"/>
                                      </p:to>
                                    </p:set>
                                    <p:animEffect transition="in" filter="wedge">
                                      <p:cBhvr>
                                        <p:cTn id="64" dur="2000"/>
                                        <p:tgtEl>
                                          <p:spTgt spid="8208"/>
                                        </p:tgtEl>
                                      </p:cBhvr>
                                    </p:animEffec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grpId="0" nodeType="clickEffect">
                                  <p:stCondLst>
                                    <p:cond delay="0"/>
                                  </p:stCondLst>
                                  <p:iterate type="lt">
                                    <p:tmAbs val="75"/>
                                  </p:iterate>
                                  <p:childTnLst>
                                    <p:set>
                                      <p:cBhvr>
                                        <p:cTn id="68" dur="1" fill="hold">
                                          <p:stCondLst>
                                            <p:cond delay="74"/>
                                          </p:stCondLst>
                                        </p:cTn>
                                        <p:tgtEl>
                                          <p:spTgt spid="16407"/>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22" presetClass="entr" presetSubtype="8" fill="hold" nodeType="clickEffect">
                                  <p:stCondLst>
                                    <p:cond delay="0"/>
                                  </p:stCondLst>
                                  <p:childTnLst>
                                    <p:set>
                                      <p:cBhvr>
                                        <p:cTn id="72" dur="1" fill="hold">
                                          <p:stCondLst>
                                            <p:cond delay="0"/>
                                          </p:stCondLst>
                                        </p:cTn>
                                        <p:tgtEl>
                                          <p:spTgt spid="6"/>
                                        </p:tgtEl>
                                        <p:attrNameLst>
                                          <p:attrName>style.visibility</p:attrName>
                                        </p:attrNameLst>
                                      </p:cBhvr>
                                      <p:to>
                                        <p:strVal val="visible"/>
                                      </p:to>
                                    </p:set>
                                    <p:animEffect transition="in" filter="wipe(left)">
                                      <p:cBhvr>
                                        <p:cTn id="73"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8" grpId="0" bldLvl="0"/>
      <p:bldP spid="16396" grpId="0" bldLvl="0"/>
      <p:bldP spid="16404" grpId="0" bldLvl="0"/>
      <p:bldP spid="16405" grpId="0"/>
      <p:bldP spid="16406" grpId="0"/>
      <p:bldP spid="16407" grpId="0"/>
      <p:bldP spid="1641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9218" name="Group 2"/>
          <p:cNvGrpSpPr/>
          <p:nvPr/>
        </p:nvGrpSpPr>
        <p:grpSpPr>
          <a:xfrm>
            <a:off x="1600200" y="317500"/>
            <a:ext cx="1371600" cy="894398"/>
            <a:chOff x="0" y="0"/>
            <a:chExt cx="2160" cy="1409"/>
          </a:xfrm>
        </p:grpSpPr>
        <p:sp>
          <p:nvSpPr>
            <p:cNvPr id="9226" name="Oval 3"/>
            <p:cNvSpPr/>
            <p:nvPr/>
          </p:nvSpPr>
          <p:spPr>
            <a:xfrm>
              <a:off x="0" y="842"/>
              <a:ext cx="2040" cy="567"/>
            </a:xfrm>
            <a:prstGeom prst="ellipse">
              <a:avLst/>
            </a:prstGeom>
            <a:solidFill>
              <a:srgbClr val="00FF00"/>
            </a:solidFill>
            <a:ln w="9525">
              <a:noFill/>
            </a:ln>
            <a:effectLst>
              <a:prstShdw prst="shdw17" dist="17961" dir="2699999">
                <a:srgbClr val="009900"/>
              </a:prstShdw>
            </a:effectLst>
          </p:spPr>
          <p:txBody>
            <a:bodyPr wrap="none" anchor="ctr"/>
            <a:p>
              <a:pPr lvl="0" eaLnBrk="1" hangingPunct="1"/>
              <a:endParaRPr lang="zh-CN" altLang="en-US" dirty="0">
                <a:latin typeface="Times New Roman" pitchFamily="18" charset="0"/>
                <a:ea typeface="楷体_GB2312" pitchFamily="49" charset="-122"/>
              </a:endParaRPr>
            </a:p>
          </p:txBody>
        </p:sp>
        <p:sp>
          <p:nvSpPr>
            <p:cNvPr id="9227" name="Text Box 4"/>
            <p:cNvSpPr txBox="1"/>
            <p:nvPr/>
          </p:nvSpPr>
          <p:spPr>
            <a:xfrm>
              <a:off x="480" y="482"/>
              <a:ext cx="1680" cy="912"/>
            </a:xfrm>
            <a:prstGeom prst="rect">
              <a:avLst/>
            </a:prstGeom>
            <a:noFill/>
            <a:ln w="9525">
              <a:noFill/>
              <a:miter/>
            </a:ln>
          </p:spPr>
          <p:txBody>
            <a:bodyPr>
              <a:spAutoFit/>
            </a:bodyPr>
            <a:p>
              <a:pPr lvl="0" eaLnBrk="1" hangingPunct="1"/>
              <a:r>
                <a:rPr lang="zh-CN" altLang="en-US" sz="3200" dirty="0">
                  <a:solidFill>
                    <a:srgbClr val="FF0000"/>
                  </a:solidFill>
                  <a:latin typeface="Arial" pitchFamily="34" charset="0"/>
                  <a:ea typeface="楷体_GB2312" pitchFamily="49" charset="-122"/>
                </a:rPr>
                <a:t>注意</a:t>
              </a:r>
              <a:endParaRPr lang="zh-CN" altLang="en-US" sz="3200" dirty="0">
                <a:solidFill>
                  <a:srgbClr val="FF0000"/>
                </a:solidFill>
                <a:latin typeface="Arial" pitchFamily="34" charset="0"/>
                <a:ea typeface="楷体_GB2312" pitchFamily="49" charset="-122"/>
              </a:endParaRPr>
            </a:p>
          </p:txBody>
        </p:sp>
        <p:pic>
          <p:nvPicPr>
            <p:cNvPr id="9228" name="Picture 5" descr="MC900349648[1]"/>
            <p:cNvPicPr>
              <a:picLocks noChangeAspect="1"/>
            </p:cNvPicPr>
            <p:nvPr/>
          </p:nvPicPr>
          <p:blipFill>
            <a:blip r:embed="rId1"/>
            <a:stretch>
              <a:fillRect/>
            </a:stretch>
          </p:blipFill>
          <p:spPr>
            <a:xfrm rot="-120000">
              <a:off x="730" y="0"/>
              <a:ext cx="370" cy="1146"/>
            </a:xfrm>
            <a:prstGeom prst="rect">
              <a:avLst/>
            </a:prstGeom>
            <a:noFill/>
            <a:ln w="9525">
              <a:noFill/>
              <a:miter/>
            </a:ln>
          </p:spPr>
        </p:pic>
      </p:grpSp>
      <p:sp>
        <p:nvSpPr>
          <p:cNvPr id="17414" name="Rectangle 6" descr="小网格"/>
          <p:cNvSpPr/>
          <p:nvPr/>
        </p:nvSpPr>
        <p:spPr>
          <a:xfrm>
            <a:off x="3048000" y="469900"/>
            <a:ext cx="6477000" cy="365760"/>
          </a:xfrm>
          <a:prstGeom prst="rect">
            <a:avLst/>
          </a:prstGeom>
          <a:noFill/>
          <a:ln w="9525">
            <a:noFill/>
            <a:miter/>
          </a:ln>
        </p:spPr>
        <p:txBody>
          <a:bodyPr>
            <a:spAutoFit/>
          </a:bodyPr>
          <a:p>
            <a:pPr lvl="0" eaLnBrk="1" hangingPunct="1"/>
            <a:r>
              <a:rPr lang="en-US" altLang="zh-CN" dirty="0">
                <a:latin typeface="Times New Roman" pitchFamily="18" charset="0"/>
                <a:ea typeface="楷体"/>
              </a:rPr>
              <a:t>1.</a:t>
            </a:r>
            <a:r>
              <a:rPr lang="en-US" altLang="zh-CN" dirty="0">
                <a:latin typeface="黑体" pitchFamily="2" charset="-122"/>
                <a:ea typeface="楷体_GB2312" pitchFamily="49" charset="-122"/>
              </a:rPr>
              <a:t> </a:t>
            </a:r>
            <a:r>
              <a:rPr lang="zh-CN" altLang="en-US" dirty="0">
                <a:latin typeface="黑体" pitchFamily="2" charset="-122"/>
                <a:ea typeface="楷体_GB2312" pitchFamily="49" charset="-122"/>
              </a:rPr>
              <a:t>平均数与加权平均数的意义不同</a:t>
            </a:r>
            <a:r>
              <a:rPr lang="en-US" altLang="zh-CN" dirty="0">
                <a:latin typeface="Times New Roman" pitchFamily="18" charset="0"/>
                <a:ea typeface="楷体_GB2312" pitchFamily="49" charset="-122"/>
              </a:rPr>
              <a:t>.</a:t>
            </a:r>
            <a:endParaRPr lang="en-US" altLang="zh-CN" dirty="0">
              <a:latin typeface="宋体" pitchFamily="2" charset="-122"/>
              <a:ea typeface="宋体" pitchFamily="2" charset="-122"/>
            </a:endParaRPr>
          </a:p>
        </p:txBody>
      </p:sp>
      <p:sp>
        <p:nvSpPr>
          <p:cNvPr id="17415" name="Rectangle 7" descr="小网格"/>
          <p:cNvSpPr/>
          <p:nvPr/>
        </p:nvSpPr>
        <p:spPr>
          <a:xfrm>
            <a:off x="3200400" y="927100"/>
            <a:ext cx="7010400" cy="746760"/>
          </a:xfrm>
          <a:prstGeom prst="rect">
            <a:avLst/>
          </a:prstGeom>
          <a:noFill/>
          <a:ln w="9525">
            <a:noFill/>
            <a:miter/>
          </a:ln>
        </p:spPr>
        <p:txBody>
          <a:bodyPr>
            <a:spAutoFit/>
          </a:bodyPr>
          <a:p>
            <a:pPr lvl="0" eaLnBrk="1" hangingPunct="1"/>
            <a:r>
              <a:rPr lang="zh-CN" altLang="en-US" sz="2500" dirty="0">
                <a:solidFill>
                  <a:srgbClr val="0000FF"/>
                </a:solidFill>
                <a:latin typeface="黑体" pitchFamily="2" charset="-122"/>
                <a:ea typeface="楷体_GB2312" pitchFamily="49" charset="-122"/>
              </a:rPr>
              <a:t>    </a:t>
            </a:r>
            <a:r>
              <a:rPr lang="zh-CN" altLang="en-US" dirty="0">
                <a:solidFill>
                  <a:srgbClr val="0000FF"/>
                </a:solidFill>
                <a:latin typeface="黑体" pitchFamily="2" charset="-122"/>
                <a:ea typeface="楷体_GB2312" pitchFamily="49" charset="-122"/>
              </a:rPr>
              <a:t>当一组数据中不同的数重复出现时，我们用权数的大小来反映重复次数的多少；</a:t>
            </a:r>
            <a:endParaRPr lang="zh-CN" altLang="en-US" dirty="0">
              <a:solidFill>
                <a:srgbClr val="0000FF"/>
              </a:solidFill>
              <a:latin typeface="宋体" pitchFamily="2" charset="-122"/>
              <a:ea typeface="宋体" pitchFamily="2" charset="-122"/>
            </a:endParaRPr>
          </a:p>
        </p:txBody>
      </p:sp>
      <p:sp>
        <p:nvSpPr>
          <p:cNvPr id="17416" name="Rectangle 8" descr="小网格"/>
          <p:cNvSpPr/>
          <p:nvPr/>
        </p:nvSpPr>
        <p:spPr>
          <a:xfrm>
            <a:off x="2743200" y="1841500"/>
            <a:ext cx="7086600" cy="472440"/>
          </a:xfrm>
          <a:prstGeom prst="rect">
            <a:avLst/>
          </a:prstGeom>
          <a:noFill/>
          <a:ln w="9525">
            <a:noFill/>
            <a:miter/>
          </a:ln>
        </p:spPr>
        <p:txBody>
          <a:bodyPr>
            <a:spAutoFit/>
          </a:bodyPr>
          <a:p>
            <a:pPr lvl="0" eaLnBrk="1" hangingPunct="1"/>
            <a:r>
              <a:rPr lang="zh-CN" altLang="en-US" sz="2500" dirty="0">
                <a:solidFill>
                  <a:schemeClr val="accent1"/>
                </a:solidFill>
                <a:latin typeface="黑体" pitchFamily="2" charset="-122"/>
                <a:ea typeface="楷体_GB2312" pitchFamily="49" charset="-122"/>
              </a:rPr>
              <a:t>    </a:t>
            </a:r>
            <a:r>
              <a:rPr lang="zh-CN" altLang="en-US" dirty="0">
                <a:solidFill>
                  <a:srgbClr val="FF0000"/>
                </a:solidFill>
                <a:latin typeface="黑体" pitchFamily="2" charset="-122"/>
                <a:ea typeface="楷体_GB2312" pitchFamily="49" charset="-122"/>
              </a:rPr>
              <a:t>通常也用权数来反映一组数据中不同成分的比例或重要性</a:t>
            </a:r>
            <a:r>
              <a:rPr lang="en-US" altLang="zh-CN" dirty="0">
                <a:solidFill>
                  <a:srgbClr val="FF0000"/>
                </a:solidFill>
                <a:latin typeface="Times New Roman" pitchFamily="18" charset="0"/>
                <a:ea typeface="楷体_GB2312" pitchFamily="49" charset="-122"/>
              </a:rPr>
              <a:t>.</a:t>
            </a:r>
            <a:endParaRPr lang="en-US" altLang="zh-CN" dirty="0">
              <a:solidFill>
                <a:srgbClr val="FF0000"/>
              </a:solidFill>
              <a:latin typeface="宋体" pitchFamily="2" charset="-122"/>
              <a:ea typeface="宋体" pitchFamily="2" charset="-122"/>
            </a:endParaRPr>
          </a:p>
        </p:txBody>
      </p:sp>
      <p:sp>
        <p:nvSpPr>
          <p:cNvPr id="17417" name="Rectangle 9" descr="小网格"/>
          <p:cNvSpPr/>
          <p:nvPr/>
        </p:nvSpPr>
        <p:spPr>
          <a:xfrm>
            <a:off x="1600200" y="2755900"/>
            <a:ext cx="8077200" cy="472440"/>
          </a:xfrm>
          <a:prstGeom prst="rect">
            <a:avLst/>
          </a:prstGeom>
          <a:noFill/>
          <a:ln w="9525">
            <a:noFill/>
            <a:miter/>
          </a:ln>
        </p:spPr>
        <p:txBody>
          <a:bodyPr>
            <a:spAutoFit/>
          </a:bodyPr>
          <a:p>
            <a:pPr lvl="0" eaLnBrk="1" hangingPunct="1"/>
            <a:r>
              <a:rPr lang="zh-CN" altLang="en-US" sz="2500" dirty="0">
                <a:solidFill>
                  <a:schemeClr val="accent1"/>
                </a:solidFill>
                <a:latin typeface="黑体" pitchFamily="2" charset="-122"/>
                <a:ea typeface="楷体_GB2312" pitchFamily="49" charset="-122"/>
              </a:rPr>
              <a:t>    </a:t>
            </a:r>
            <a:r>
              <a:rPr lang="zh-CN" altLang="en-US" dirty="0">
                <a:solidFill>
                  <a:srgbClr val="FF0000"/>
                </a:solidFill>
                <a:latin typeface="黑体" pitchFamily="2" charset="-122"/>
                <a:ea typeface="楷体_GB2312" pitchFamily="49" charset="-122"/>
              </a:rPr>
              <a:t>对于不同的实际问题，权数常有不同的含义</a:t>
            </a:r>
            <a:r>
              <a:rPr lang="zh-CN" altLang="en-US" dirty="0">
                <a:solidFill>
                  <a:srgbClr val="FF0000"/>
                </a:solidFill>
                <a:latin typeface="宋体" pitchFamily="2" charset="-122"/>
                <a:ea typeface="宋体" pitchFamily="2" charset="-122"/>
              </a:rPr>
              <a:t>．</a:t>
            </a:r>
            <a:endParaRPr lang="zh-CN" altLang="en-US" dirty="0">
              <a:solidFill>
                <a:srgbClr val="FF0000"/>
              </a:solidFill>
              <a:latin typeface="宋体" pitchFamily="2" charset="-122"/>
              <a:ea typeface="宋体" pitchFamily="2" charset="-122"/>
            </a:endParaRPr>
          </a:p>
        </p:txBody>
      </p:sp>
      <p:sp>
        <p:nvSpPr>
          <p:cNvPr id="17418" name="Rectangle 10" descr="小网格"/>
          <p:cNvSpPr/>
          <p:nvPr/>
        </p:nvSpPr>
        <p:spPr>
          <a:xfrm>
            <a:off x="2057400" y="3213100"/>
            <a:ext cx="8458200" cy="929640"/>
          </a:xfrm>
          <a:prstGeom prst="rect">
            <a:avLst/>
          </a:prstGeom>
          <a:noFill/>
          <a:ln w="9525">
            <a:noFill/>
            <a:miter/>
          </a:ln>
        </p:spPr>
        <p:txBody>
          <a:bodyPr>
            <a:spAutoFit/>
          </a:bodyPr>
          <a:p>
            <a:pPr lvl="0" eaLnBrk="1" hangingPunct="1">
              <a:lnSpc>
                <a:spcPct val="110000"/>
              </a:lnSpc>
            </a:pPr>
            <a:r>
              <a:rPr lang="en-US" altLang="zh-CN" sz="2500" dirty="0">
                <a:latin typeface="Times New Roman" pitchFamily="18" charset="0"/>
                <a:ea typeface="楷体_GB2312" pitchFamily="49" charset="-122"/>
              </a:rPr>
              <a:t>2.  </a:t>
            </a:r>
            <a:r>
              <a:rPr lang="zh-CN" altLang="en-US" sz="2500" dirty="0">
                <a:latin typeface="黑体" pitchFamily="2" charset="-122"/>
                <a:ea typeface="楷体_GB2312" pitchFamily="49" charset="-122"/>
              </a:rPr>
              <a:t>平均数、中位数、众数都是一组数据的代表，它们从不同侧面反映了数据的一般水平或集中趋势</a:t>
            </a:r>
            <a:r>
              <a:rPr lang="en-US" altLang="zh-CN" sz="2500" dirty="0">
                <a:latin typeface="Times New Roman" pitchFamily="18" charset="0"/>
                <a:ea typeface="楷体_GB2312" pitchFamily="49" charset="-122"/>
              </a:rPr>
              <a:t>. </a:t>
            </a:r>
            <a:endParaRPr lang="en-US" altLang="zh-CN" sz="2500" dirty="0">
              <a:latin typeface="Times New Roman" pitchFamily="18" charset="0"/>
              <a:ea typeface="楷体_GB2312" pitchFamily="49" charset="-122"/>
            </a:endParaRPr>
          </a:p>
        </p:txBody>
      </p:sp>
      <p:sp>
        <p:nvSpPr>
          <p:cNvPr id="17419" name="Rectangle 11" descr="小网格"/>
          <p:cNvSpPr/>
          <p:nvPr/>
        </p:nvSpPr>
        <p:spPr>
          <a:xfrm>
            <a:off x="1981200" y="4203700"/>
            <a:ext cx="8458200" cy="1348740"/>
          </a:xfrm>
          <a:prstGeom prst="rect">
            <a:avLst/>
          </a:prstGeom>
          <a:noFill/>
          <a:ln w="9525">
            <a:noFill/>
            <a:miter/>
          </a:ln>
        </p:spPr>
        <p:txBody>
          <a:bodyPr>
            <a:spAutoFit/>
          </a:bodyPr>
          <a:p>
            <a:pPr lvl="0" eaLnBrk="1" hangingPunct="1">
              <a:lnSpc>
                <a:spcPct val="110000"/>
              </a:lnSpc>
            </a:pPr>
            <a:r>
              <a:rPr lang="zh-CN" altLang="en-US" sz="2500" dirty="0">
                <a:solidFill>
                  <a:srgbClr val="FF0000"/>
                </a:solidFill>
                <a:latin typeface="黑体" pitchFamily="2" charset="-122"/>
                <a:ea typeface="楷体_GB2312" pitchFamily="49" charset="-122"/>
              </a:rPr>
              <a:t>值得注意的是：</a:t>
            </a:r>
            <a:r>
              <a:rPr lang="zh-CN" altLang="en-US" sz="2500" dirty="0">
                <a:solidFill>
                  <a:srgbClr val="FF00FF"/>
                </a:solidFill>
                <a:latin typeface="黑体" pitchFamily="2" charset="-122"/>
                <a:ea typeface="楷体_GB2312" pitchFamily="49" charset="-122"/>
              </a:rPr>
              <a:t>平均数相同的数据组在性质上仍可能有很大的区别，这是因为它们相对于平均数的分布情况不同，即数据组中的数相对于平均数的偏差不同</a:t>
            </a:r>
            <a:r>
              <a:rPr lang="en-US" altLang="zh-CN" sz="2500" dirty="0">
                <a:solidFill>
                  <a:srgbClr val="FF00FF"/>
                </a:solidFill>
                <a:latin typeface="Times New Roman" pitchFamily="18" charset="0"/>
                <a:ea typeface="楷体_GB2312" pitchFamily="49" charset="-122"/>
              </a:rPr>
              <a:t>.</a:t>
            </a:r>
            <a:endParaRPr lang="en-US" altLang="zh-CN" sz="2500" dirty="0">
              <a:solidFill>
                <a:srgbClr val="FF00FF"/>
              </a:solidFill>
              <a:latin typeface="Times New Roman" pitchFamily="18" charset="0"/>
              <a:ea typeface="楷体_GB2312" pitchFamily="49" charset="-122"/>
            </a:endParaRPr>
          </a:p>
        </p:txBody>
      </p:sp>
      <p:sp>
        <p:nvSpPr>
          <p:cNvPr id="17420" name="Rectangle 12" descr="小网格"/>
          <p:cNvSpPr/>
          <p:nvPr/>
        </p:nvSpPr>
        <p:spPr>
          <a:xfrm>
            <a:off x="1828800" y="5499100"/>
            <a:ext cx="8610600" cy="929640"/>
          </a:xfrm>
          <a:prstGeom prst="rect">
            <a:avLst/>
          </a:prstGeom>
          <a:noFill/>
          <a:ln w="9525">
            <a:noFill/>
            <a:miter/>
          </a:ln>
        </p:spPr>
        <p:txBody>
          <a:bodyPr>
            <a:spAutoFit/>
          </a:bodyPr>
          <a:p>
            <a:pPr lvl="0" eaLnBrk="1" hangingPunct="1">
              <a:lnSpc>
                <a:spcPct val="110000"/>
              </a:lnSpc>
            </a:pPr>
            <a:r>
              <a:rPr lang="zh-CN" altLang="en-US" sz="2500" dirty="0">
                <a:solidFill>
                  <a:srgbClr val="FF0000"/>
                </a:solidFill>
                <a:latin typeface="黑体" pitchFamily="2" charset="-122"/>
                <a:ea typeface="楷体_GB2312" pitchFamily="49" charset="-122"/>
              </a:rPr>
              <a:t>方差</a:t>
            </a:r>
            <a:r>
              <a:rPr lang="zh-CN" altLang="en-US" sz="2500" dirty="0">
                <a:solidFill>
                  <a:srgbClr val="6600CC"/>
                </a:solidFill>
                <a:latin typeface="黑体" pitchFamily="2" charset="-122"/>
                <a:ea typeface="楷体_GB2312" pitchFamily="49" charset="-122"/>
              </a:rPr>
              <a:t>是一组数据中各数与其平均数之差的平方的平均值，它反映了一组数据在其平均数周围的离散程度</a:t>
            </a:r>
            <a:r>
              <a:rPr lang="en-US" altLang="zh-CN" sz="2500" dirty="0">
                <a:solidFill>
                  <a:srgbClr val="6600CC"/>
                </a:solidFill>
                <a:latin typeface="Times New Roman" pitchFamily="18" charset="0"/>
                <a:ea typeface="楷体_GB2312" pitchFamily="49" charset="-122"/>
              </a:rPr>
              <a:t>.</a:t>
            </a:r>
            <a:endParaRPr lang="en-US" altLang="zh-CN" sz="2500" dirty="0">
              <a:solidFill>
                <a:srgbClr val="6600CC"/>
              </a:solidFill>
              <a:latin typeface="Times New Roman" pitchFamily="18" charset="0"/>
              <a:ea typeface="楷体_GB2312" pitchFamily="49" charset="-122"/>
            </a:endParaRPr>
          </a:p>
        </p:txBody>
      </p:sp>
    </p:spTree>
  </p:cSld>
  <p:clrMapOvr>
    <a:masterClrMapping/>
  </p:clrMapOvr>
  <p:transition>
    <p:check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4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4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4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41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741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741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74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4" grpId="0"/>
      <p:bldP spid="17415" grpId="0"/>
      <p:bldP spid="17416" grpId="0"/>
      <p:bldP spid="17417" grpId="0"/>
      <p:bldP spid="17418" grpId="0"/>
      <p:bldP spid="17419" grpId="0"/>
      <p:bldP spid="1742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4" name="Rectangle 2"/>
          <p:cNvSpPr/>
          <p:nvPr/>
        </p:nvSpPr>
        <p:spPr>
          <a:xfrm>
            <a:off x="1676400" y="3810000"/>
            <a:ext cx="8991600" cy="883920"/>
          </a:xfrm>
          <a:prstGeom prst="rect">
            <a:avLst/>
          </a:prstGeom>
          <a:noFill/>
          <a:ln w="9525">
            <a:noFill/>
            <a:miter/>
          </a:ln>
        </p:spPr>
        <p:txBody>
          <a:bodyPr>
            <a:spAutoFit/>
          </a:bodyPr>
          <a:p>
            <a:pPr lvl="0" algn="just" defTabSz="0" eaLnBrk="1" hangingPunct="1">
              <a:tabLst>
                <a:tab pos="228600" algn="l"/>
              </a:tabLst>
            </a:pPr>
            <a:r>
              <a:rPr lang="zh-CN" altLang="en-US" sz="2600" dirty="0">
                <a:latin typeface="Times New Roman" pitchFamily="18" charset="0"/>
                <a:ea typeface="宋体" pitchFamily="2" charset="-122"/>
              </a:rPr>
              <a:t>④</a:t>
            </a:r>
            <a:r>
              <a:rPr lang="zh-CN" altLang="en-US" sz="2600" dirty="0">
                <a:latin typeface="宋体" pitchFamily="2" charset="-122"/>
                <a:ea typeface="宋体" pitchFamily="2" charset="-122"/>
              </a:rPr>
              <a:t>数据2</a:t>
            </a:r>
            <a:r>
              <a:rPr lang="zh-CN" altLang="en-US" sz="2600" i="1" dirty="0">
                <a:latin typeface="Times New Roman" pitchFamily="18" charset="0"/>
                <a:ea typeface="宋体" pitchFamily="2" charset="-122"/>
              </a:rPr>
              <a:t>x</a:t>
            </a:r>
            <a:r>
              <a:rPr lang="zh-CN" altLang="en-US" sz="2600" baseline="-25000" dirty="0">
                <a:latin typeface="宋体" pitchFamily="2" charset="-122"/>
                <a:ea typeface="宋体" pitchFamily="2" charset="-122"/>
              </a:rPr>
              <a:t>1</a:t>
            </a:r>
            <a:r>
              <a:rPr lang="zh-CN" altLang="en-US" sz="2600" dirty="0">
                <a:latin typeface="宋体" pitchFamily="2" charset="-122"/>
                <a:ea typeface="宋体" pitchFamily="2" charset="-122"/>
              </a:rPr>
              <a:t>-3，2</a:t>
            </a:r>
            <a:r>
              <a:rPr lang="zh-CN" altLang="en-US" sz="2600" i="1" dirty="0">
                <a:latin typeface="Times New Roman" pitchFamily="18" charset="0"/>
                <a:ea typeface="宋体" pitchFamily="2" charset="-122"/>
              </a:rPr>
              <a:t>x</a:t>
            </a:r>
            <a:r>
              <a:rPr lang="zh-CN" altLang="en-US" sz="2600" baseline="-25000" dirty="0">
                <a:latin typeface="宋体" pitchFamily="2" charset="-122"/>
                <a:ea typeface="宋体" pitchFamily="2" charset="-122"/>
              </a:rPr>
              <a:t>2</a:t>
            </a:r>
            <a:r>
              <a:rPr lang="zh-CN" altLang="en-US" sz="2600" dirty="0">
                <a:latin typeface="宋体" pitchFamily="2" charset="-122"/>
                <a:ea typeface="宋体" pitchFamily="2" charset="-122"/>
              </a:rPr>
              <a:t>-3，2</a:t>
            </a:r>
            <a:r>
              <a:rPr lang="zh-CN" altLang="en-US" sz="2600" i="1" dirty="0">
                <a:latin typeface="Times New Roman" pitchFamily="18" charset="0"/>
                <a:ea typeface="宋体" pitchFamily="2" charset="-122"/>
              </a:rPr>
              <a:t>x</a:t>
            </a:r>
            <a:r>
              <a:rPr lang="zh-CN" altLang="en-US" sz="2600" baseline="-25000" dirty="0">
                <a:latin typeface="宋体" pitchFamily="2" charset="-122"/>
                <a:ea typeface="宋体" pitchFamily="2" charset="-122"/>
              </a:rPr>
              <a:t>3</a:t>
            </a:r>
            <a:r>
              <a:rPr lang="zh-CN" altLang="en-US" sz="2600" dirty="0">
                <a:latin typeface="宋体" pitchFamily="2" charset="-122"/>
                <a:ea typeface="宋体" pitchFamily="2" charset="-122"/>
              </a:rPr>
              <a:t>-3，</a:t>
            </a:r>
            <a:r>
              <a:rPr lang="zh-CN" altLang="en-US" sz="2600" dirty="0">
                <a:latin typeface="Times New Roman" pitchFamily="18" charset="0"/>
                <a:ea typeface="宋体" pitchFamily="2" charset="-122"/>
              </a:rPr>
              <a:t>…</a:t>
            </a:r>
            <a:r>
              <a:rPr lang="zh-CN" altLang="en-US" sz="2600" dirty="0">
                <a:latin typeface="宋体" pitchFamily="2" charset="-122"/>
                <a:ea typeface="宋体" pitchFamily="2" charset="-122"/>
              </a:rPr>
              <a:t>2</a:t>
            </a:r>
            <a:r>
              <a:rPr lang="zh-CN" altLang="en-US" sz="2600" i="1" dirty="0">
                <a:latin typeface="Times New Roman" pitchFamily="18" charset="0"/>
                <a:ea typeface="宋体" pitchFamily="2" charset="-122"/>
              </a:rPr>
              <a:t>x</a:t>
            </a:r>
            <a:r>
              <a:rPr lang="zh-CN" altLang="en-US" sz="2600" i="1" baseline="-25000" dirty="0">
                <a:latin typeface="Times New Roman" pitchFamily="18" charset="0"/>
                <a:ea typeface="宋体" pitchFamily="2" charset="-122"/>
              </a:rPr>
              <a:t>n</a:t>
            </a:r>
            <a:r>
              <a:rPr lang="zh-CN" altLang="en-US" sz="2600" dirty="0">
                <a:latin typeface="宋体" pitchFamily="2" charset="-122"/>
                <a:ea typeface="宋体" pitchFamily="2" charset="-122"/>
              </a:rPr>
              <a:t>-3的平均数为</a:t>
            </a:r>
            <a:r>
              <a:rPr lang="zh-CN" altLang="en-US" sz="2600" u="sng" dirty="0">
                <a:latin typeface="Times New Roman" pitchFamily="18" charset="0"/>
                <a:ea typeface="宋体" pitchFamily="2" charset="-122"/>
              </a:rPr>
              <a:t>                </a:t>
            </a:r>
            <a:r>
              <a:rPr lang="zh-CN" altLang="en-US" sz="2600" dirty="0">
                <a:latin typeface="宋体" pitchFamily="2" charset="-122"/>
                <a:ea typeface="宋体" pitchFamily="2" charset="-122"/>
              </a:rPr>
              <a:t>，</a:t>
            </a:r>
            <a:endParaRPr lang="zh-CN" altLang="en-US" sz="2600" dirty="0">
              <a:latin typeface="宋体" pitchFamily="2" charset="-122"/>
              <a:ea typeface="宋体" pitchFamily="2" charset="-122"/>
            </a:endParaRPr>
          </a:p>
          <a:p>
            <a:pPr lvl="0" algn="just" defTabSz="0" eaLnBrk="1" hangingPunct="1">
              <a:tabLst>
                <a:tab pos="228600" algn="l"/>
              </a:tabLst>
            </a:pPr>
            <a:r>
              <a:rPr lang="zh-CN" altLang="en-US" sz="2600" dirty="0">
                <a:latin typeface="宋体" pitchFamily="2" charset="-122"/>
                <a:ea typeface="宋体" pitchFamily="2" charset="-122"/>
              </a:rPr>
              <a:t>方差为</a:t>
            </a:r>
            <a:r>
              <a:rPr lang="zh-CN" altLang="en-US" sz="2600" u="sng" dirty="0">
                <a:latin typeface="Times New Roman" pitchFamily="18" charset="0"/>
                <a:ea typeface="宋体" pitchFamily="2" charset="-122"/>
              </a:rPr>
              <a:t>               </a:t>
            </a:r>
            <a:r>
              <a:rPr lang="zh-CN" altLang="en-US" sz="2600" dirty="0">
                <a:latin typeface="宋体" pitchFamily="2" charset="-122"/>
                <a:ea typeface="宋体" pitchFamily="2" charset="-122"/>
              </a:rPr>
              <a:t>，</a:t>
            </a:r>
            <a:endParaRPr lang="zh-CN" altLang="en-US" sz="2600" dirty="0">
              <a:latin typeface="Arial" pitchFamily="34" charset="0"/>
              <a:ea typeface="宋体" pitchFamily="2" charset="-122"/>
            </a:endParaRPr>
          </a:p>
        </p:txBody>
      </p:sp>
      <p:sp>
        <p:nvSpPr>
          <p:cNvPr id="18435" name="Text Box 3"/>
          <p:cNvSpPr txBox="1"/>
          <p:nvPr/>
        </p:nvSpPr>
        <p:spPr>
          <a:xfrm>
            <a:off x="1828800" y="4876800"/>
            <a:ext cx="8077200" cy="640080"/>
          </a:xfrm>
          <a:prstGeom prst="rect">
            <a:avLst/>
          </a:prstGeom>
          <a:noFill/>
          <a:ln w="9525">
            <a:noFill/>
            <a:miter/>
          </a:ln>
        </p:spPr>
        <p:txBody>
          <a:bodyPr>
            <a:spAutoFit/>
          </a:bodyPr>
          <a:p>
            <a:pPr lvl="0" eaLnBrk="1" hangingPunct="1"/>
            <a:r>
              <a:rPr lang="zh-CN" altLang="en-US" dirty="0">
                <a:solidFill>
                  <a:srgbClr val="0000FF"/>
                </a:solidFill>
                <a:latin typeface="Times New Roman" pitchFamily="18" charset="0"/>
                <a:ea typeface="楷体_GB2312" pitchFamily="49" charset="-122"/>
              </a:rPr>
              <a:t>    </a:t>
            </a:r>
            <a:r>
              <a:rPr lang="zh-CN" altLang="en-US" dirty="0">
                <a:solidFill>
                  <a:srgbClr val="FF0000"/>
                </a:solidFill>
                <a:latin typeface="Times New Roman" pitchFamily="18" charset="0"/>
                <a:ea typeface="楷体_GB2312" pitchFamily="49" charset="-122"/>
              </a:rPr>
              <a:t>    把一组数据每个数都加上一个数</a:t>
            </a:r>
            <a:r>
              <a:rPr lang="zh-CN" altLang="en-US" i="1" dirty="0">
                <a:solidFill>
                  <a:srgbClr val="FF0000"/>
                </a:solidFill>
                <a:latin typeface="Times New Roman" pitchFamily="18" charset="0"/>
                <a:ea typeface="楷体_GB2312" pitchFamily="49" charset="-122"/>
              </a:rPr>
              <a:t>a</a:t>
            </a:r>
            <a:r>
              <a:rPr lang="zh-CN" altLang="en-US" dirty="0">
                <a:solidFill>
                  <a:srgbClr val="FF0000"/>
                </a:solidFill>
                <a:latin typeface="Times New Roman" pitchFamily="18" charset="0"/>
                <a:ea typeface="楷体_GB2312" pitchFamily="49" charset="-122"/>
              </a:rPr>
              <a:t>，那么平均数增加a，方差不变。</a:t>
            </a:r>
            <a:endParaRPr lang="zh-CN" altLang="en-US" dirty="0">
              <a:solidFill>
                <a:srgbClr val="FF0000"/>
              </a:solidFill>
              <a:latin typeface="Times New Roman" pitchFamily="18" charset="0"/>
              <a:ea typeface="楷体_GB2312" pitchFamily="49" charset="-122"/>
            </a:endParaRPr>
          </a:p>
          <a:p>
            <a:pPr lvl="0" eaLnBrk="1" hangingPunct="1"/>
            <a:r>
              <a:rPr lang="zh-CN" altLang="en-US" dirty="0">
                <a:solidFill>
                  <a:srgbClr val="FF0000"/>
                </a:solidFill>
                <a:latin typeface="Times New Roman" pitchFamily="18" charset="0"/>
                <a:ea typeface="楷体_GB2312" pitchFamily="49" charset="-122"/>
              </a:rPr>
              <a:t>         每个数据扩大为原来的</a:t>
            </a:r>
            <a:r>
              <a:rPr lang="zh-CN" altLang="en-US" i="1" dirty="0">
                <a:solidFill>
                  <a:srgbClr val="FF0000"/>
                </a:solidFill>
                <a:latin typeface="Times New Roman" pitchFamily="18" charset="0"/>
                <a:ea typeface="楷体_GB2312" pitchFamily="49" charset="-122"/>
              </a:rPr>
              <a:t>n</a:t>
            </a:r>
            <a:r>
              <a:rPr lang="zh-CN" altLang="en-US" dirty="0">
                <a:solidFill>
                  <a:srgbClr val="FF0000"/>
                </a:solidFill>
                <a:latin typeface="Times New Roman" pitchFamily="18" charset="0"/>
                <a:ea typeface="楷体_GB2312" pitchFamily="49" charset="-122"/>
              </a:rPr>
              <a:t>倍，那么平均数为原来的</a:t>
            </a:r>
            <a:r>
              <a:rPr lang="zh-CN" altLang="en-US" i="1" dirty="0">
                <a:solidFill>
                  <a:srgbClr val="FF0000"/>
                </a:solidFill>
                <a:latin typeface="Times New Roman" pitchFamily="18" charset="0"/>
                <a:ea typeface="楷体_GB2312" pitchFamily="49" charset="-122"/>
              </a:rPr>
              <a:t>n</a:t>
            </a:r>
            <a:r>
              <a:rPr lang="zh-CN" altLang="en-US" dirty="0">
                <a:solidFill>
                  <a:srgbClr val="FF0000"/>
                </a:solidFill>
                <a:latin typeface="Times New Roman" pitchFamily="18" charset="0"/>
                <a:ea typeface="楷体_GB2312" pitchFamily="49" charset="-122"/>
              </a:rPr>
              <a:t>倍，方差是原来的</a:t>
            </a:r>
            <a:r>
              <a:rPr lang="zh-CN" altLang="en-US" i="1" dirty="0">
                <a:solidFill>
                  <a:srgbClr val="FF0000"/>
                </a:solidFill>
                <a:latin typeface="Times New Roman" pitchFamily="18" charset="0"/>
                <a:ea typeface="楷体_GB2312" pitchFamily="49" charset="-122"/>
              </a:rPr>
              <a:t>n</a:t>
            </a:r>
            <a:r>
              <a:rPr lang="zh-CN" altLang="en-US" baseline="30000" dirty="0">
                <a:solidFill>
                  <a:srgbClr val="FF0000"/>
                </a:solidFill>
                <a:latin typeface="Times New Roman" pitchFamily="18" charset="0"/>
                <a:ea typeface="楷体_GB2312" pitchFamily="49" charset="-122"/>
              </a:rPr>
              <a:t>2</a:t>
            </a:r>
            <a:r>
              <a:rPr lang="zh-CN" altLang="en-US" dirty="0">
                <a:solidFill>
                  <a:srgbClr val="FF0000"/>
                </a:solidFill>
                <a:latin typeface="Times New Roman" pitchFamily="18" charset="0"/>
                <a:ea typeface="楷体_GB2312" pitchFamily="49" charset="-122"/>
              </a:rPr>
              <a:t>倍。</a:t>
            </a:r>
            <a:endParaRPr lang="zh-CN" altLang="en-US" dirty="0">
              <a:solidFill>
                <a:srgbClr val="FF0000"/>
              </a:solidFill>
              <a:latin typeface="Times New Roman" pitchFamily="18" charset="0"/>
              <a:ea typeface="楷体_GB2312" pitchFamily="49" charset="-122"/>
            </a:endParaRPr>
          </a:p>
        </p:txBody>
      </p:sp>
      <p:sp>
        <p:nvSpPr>
          <p:cNvPr id="10244" name="WordArt 4"/>
          <p:cNvSpPr/>
          <p:nvPr/>
        </p:nvSpPr>
        <p:spPr>
          <a:xfrm>
            <a:off x="2514600" y="152400"/>
            <a:ext cx="2133600" cy="673100"/>
          </a:xfrm>
          <a:prstGeom prst="rect">
            <a:avLst/>
          </a:prstGeom>
        </p:spPr>
        <p:txBody>
          <a:bodyPr wrap="none" fromWordArt="1">
            <a:prstTxWarp prst="textFadeRight">
              <a:avLst>
                <a:gd name="adj" fmla="val 33333"/>
              </a:avLst>
            </a:prstTxWarp>
            <a:normAutofit lnSpcReduction="10000"/>
          </a:bodyPr>
          <a:p>
            <a:pPr algn="l" eaLnBrk="0" hangingPunct="0"/>
            <a:r>
              <a:rPr lang="zh-CN" altLang="en-US" sz="3600" b="1">
                <a:ln w="12700" cap="flat" cmpd="sng">
                  <a:solidFill>
                    <a:srgbClr val="FF0000"/>
                  </a:solidFill>
                  <a:prstDash val="solid"/>
                  <a:headEnd type="none" w="med" len="med"/>
                  <a:tailEnd type="none" w="med" len="med"/>
                </a:ln>
                <a:solidFill>
                  <a:srgbClr val="FFFF00"/>
                </a:solidFill>
                <a:effectLst>
                  <a:outerShdw dist="107763" dir="18900000" algn="ctr" rotWithShape="0">
                    <a:srgbClr val="FF00FF"/>
                  </a:outerShdw>
                </a:effectLst>
                <a:latin typeface="微软雅黑" charset="0"/>
                <a:ea typeface="微软雅黑" charset="0"/>
              </a:rPr>
              <a:t>变式规律</a:t>
            </a:r>
            <a:endParaRPr lang="zh-CN" altLang="en-US" sz="3600" b="1">
              <a:ln w="12700" cap="flat" cmpd="sng">
                <a:solidFill>
                  <a:srgbClr val="FF0000"/>
                </a:solidFill>
                <a:prstDash val="solid"/>
                <a:headEnd type="none" w="med" len="med"/>
                <a:tailEnd type="none" w="med" len="med"/>
              </a:ln>
              <a:solidFill>
                <a:srgbClr val="FFFF00"/>
              </a:solidFill>
              <a:effectLst>
                <a:outerShdw dist="107763" dir="18900000" algn="ctr" rotWithShape="0">
                  <a:srgbClr val="FF00FF"/>
                </a:outerShdw>
              </a:effectLst>
              <a:latin typeface="微软雅黑" charset="0"/>
              <a:ea typeface="微软雅黑" charset="0"/>
            </a:endParaRPr>
          </a:p>
        </p:txBody>
      </p:sp>
      <p:sp>
        <p:nvSpPr>
          <p:cNvPr id="18437" name="Text Box 5"/>
          <p:cNvSpPr txBox="1"/>
          <p:nvPr/>
        </p:nvSpPr>
        <p:spPr>
          <a:xfrm>
            <a:off x="1550988" y="762000"/>
            <a:ext cx="5678805" cy="365760"/>
          </a:xfrm>
          <a:prstGeom prst="rect">
            <a:avLst/>
          </a:prstGeom>
          <a:noFill/>
          <a:ln w="9525">
            <a:noFill/>
            <a:miter/>
          </a:ln>
        </p:spPr>
        <p:txBody>
          <a:bodyPr wrap="none">
            <a:spAutoFit/>
          </a:bodyPr>
          <a:p>
            <a:pPr lvl="0" eaLnBrk="1" hangingPunct="1"/>
            <a:r>
              <a:rPr lang="zh-CN" altLang="en-US" dirty="0">
                <a:solidFill>
                  <a:srgbClr val="0000FF"/>
                </a:solidFill>
                <a:latin typeface="Arial" pitchFamily="34" charset="0"/>
                <a:ea typeface="楷体_GB2312" pitchFamily="49" charset="-122"/>
              </a:rPr>
              <a:t>已知数据</a:t>
            </a:r>
            <a:r>
              <a:rPr lang="zh-CN" altLang="en-US" i="1" dirty="0">
                <a:solidFill>
                  <a:srgbClr val="0000FF"/>
                </a:solidFill>
                <a:latin typeface="Times New Roman" pitchFamily="18" charset="0"/>
                <a:ea typeface="宋体" pitchFamily="2" charset="-122"/>
              </a:rPr>
              <a:t>x</a:t>
            </a:r>
            <a:r>
              <a:rPr lang="zh-CN" altLang="en-US" baseline="-25000" dirty="0">
                <a:solidFill>
                  <a:srgbClr val="0000FF"/>
                </a:solidFill>
                <a:latin typeface="Arial" pitchFamily="34" charset="0"/>
                <a:ea typeface="宋体" pitchFamily="2" charset="-122"/>
              </a:rPr>
              <a:t>1</a:t>
            </a:r>
            <a:r>
              <a:rPr lang="zh-CN" altLang="en-US" dirty="0">
                <a:solidFill>
                  <a:srgbClr val="0000FF"/>
                </a:solidFill>
                <a:latin typeface="Arial" pitchFamily="34" charset="0"/>
                <a:ea typeface="宋体" pitchFamily="2" charset="-122"/>
              </a:rPr>
              <a:t>，</a:t>
            </a:r>
            <a:r>
              <a:rPr lang="zh-CN" altLang="en-US" i="1" dirty="0">
                <a:solidFill>
                  <a:srgbClr val="0000FF"/>
                </a:solidFill>
                <a:latin typeface="Times New Roman" pitchFamily="18" charset="0"/>
                <a:ea typeface="宋体" pitchFamily="2" charset="-122"/>
              </a:rPr>
              <a:t>x</a:t>
            </a:r>
            <a:r>
              <a:rPr lang="zh-CN" altLang="en-US" baseline="-25000" dirty="0">
                <a:solidFill>
                  <a:srgbClr val="0000FF"/>
                </a:solidFill>
                <a:latin typeface="Arial" pitchFamily="34" charset="0"/>
                <a:ea typeface="宋体" pitchFamily="2" charset="-122"/>
              </a:rPr>
              <a:t>２</a:t>
            </a:r>
            <a:r>
              <a:rPr lang="zh-CN" altLang="en-US" dirty="0">
                <a:solidFill>
                  <a:srgbClr val="0000FF"/>
                </a:solidFill>
                <a:latin typeface="Arial" pitchFamily="34" charset="0"/>
                <a:ea typeface="宋体" pitchFamily="2" charset="-122"/>
              </a:rPr>
              <a:t>，</a:t>
            </a:r>
            <a:r>
              <a:rPr lang="zh-CN" altLang="en-US" i="1" dirty="0">
                <a:solidFill>
                  <a:srgbClr val="0000FF"/>
                </a:solidFill>
                <a:latin typeface="Times New Roman" pitchFamily="18" charset="0"/>
                <a:ea typeface="宋体" pitchFamily="2" charset="-122"/>
              </a:rPr>
              <a:t>x</a:t>
            </a:r>
            <a:r>
              <a:rPr lang="zh-CN" altLang="en-US" baseline="-25000" dirty="0">
                <a:solidFill>
                  <a:srgbClr val="0000FF"/>
                </a:solidFill>
                <a:latin typeface="Arial" pitchFamily="34" charset="0"/>
                <a:ea typeface="宋体" pitchFamily="2" charset="-122"/>
              </a:rPr>
              <a:t>３</a:t>
            </a:r>
            <a:r>
              <a:rPr lang="zh-CN" altLang="en-US" dirty="0">
                <a:solidFill>
                  <a:srgbClr val="0000FF"/>
                </a:solidFill>
                <a:latin typeface="Arial" pitchFamily="34" charset="0"/>
                <a:ea typeface="宋体" pitchFamily="2" charset="-122"/>
              </a:rPr>
              <a:t>，… </a:t>
            </a:r>
            <a:r>
              <a:rPr lang="zh-CN" altLang="en-US" i="1" dirty="0">
                <a:solidFill>
                  <a:srgbClr val="0000FF"/>
                </a:solidFill>
                <a:latin typeface="Times New Roman" pitchFamily="18" charset="0"/>
                <a:ea typeface="宋体" pitchFamily="2" charset="-122"/>
              </a:rPr>
              <a:t>x</a:t>
            </a:r>
            <a:r>
              <a:rPr lang="zh-CN" altLang="en-US" i="1" baseline="-25000" dirty="0">
                <a:solidFill>
                  <a:srgbClr val="0000FF"/>
                </a:solidFill>
                <a:latin typeface="Times New Roman" pitchFamily="18" charset="0"/>
                <a:ea typeface="宋体" pitchFamily="2" charset="-122"/>
              </a:rPr>
              <a:t>n</a:t>
            </a:r>
            <a:r>
              <a:rPr lang="zh-CN" altLang="en-US" dirty="0">
                <a:solidFill>
                  <a:srgbClr val="0000FF"/>
                </a:solidFill>
                <a:latin typeface="Arial" pitchFamily="34" charset="0"/>
                <a:ea typeface="楷体_GB2312" pitchFamily="49" charset="-122"/>
              </a:rPr>
              <a:t>的平均数为</a:t>
            </a:r>
            <a:r>
              <a:rPr lang="zh-CN" altLang="en-US" i="1" dirty="0">
                <a:solidFill>
                  <a:srgbClr val="0000FF"/>
                </a:solidFill>
                <a:latin typeface="Times New Roman" pitchFamily="18" charset="0"/>
                <a:ea typeface="宋体" pitchFamily="2" charset="-122"/>
              </a:rPr>
              <a:t>a</a:t>
            </a:r>
            <a:r>
              <a:rPr lang="zh-CN" altLang="en-US" dirty="0">
                <a:solidFill>
                  <a:srgbClr val="0000FF"/>
                </a:solidFill>
                <a:latin typeface="Arial" pitchFamily="34" charset="0"/>
                <a:ea typeface="宋体" pitchFamily="2" charset="-122"/>
              </a:rPr>
              <a:t>，</a:t>
            </a:r>
            <a:r>
              <a:rPr lang="zh-CN" altLang="en-US" dirty="0">
                <a:solidFill>
                  <a:srgbClr val="0000FF"/>
                </a:solidFill>
                <a:latin typeface="Arial" pitchFamily="34" charset="0"/>
                <a:ea typeface="楷体_GB2312" pitchFamily="49" charset="-122"/>
              </a:rPr>
              <a:t>方差为</a:t>
            </a:r>
            <a:r>
              <a:rPr lang="zh-CN" altLang="en-US" i="1" dirty="0">
                <a:solidFill>
                  <a:srgbClr val="0000FF"/>
                </a:solidFill>
                <a:latin typeface="Times New Roman" pitchFamily="18" charset="0"/>
                <a:ea typeface="宋体" pitchFamily="2" charset="-122"/>
              </a:rPr>
              <a:t>b</a:t>
            </a:r>
            <a:r>
              <a:rPr lang="zh-CN" altLang="en-US" dirty="0">
                <a:solidFill>
                  <a:srgbClr val="0000FF"/>
                </a:solidFill>
                <a:latin typeface="Arial" pitchFamily="34" charset="0"/>
                <a:ea typeface="宋体" pitchFamily="2" charset="-122"/>
              </a:rPr>
              <a:t>，</a:t>
            </a:r>
            <a:r>
              <a:rPr lang="zh-CN" altLang="en-US" dirty="0">
                <a:solidFill>
                  <a:srgbClr val="0000FF"/>
                </a:solidFill>
                <a:latin typeface="Arial" pitchFamily="34" charset="0"/>
                <a:ea typeface="楷体_GB2312" pitchFamily="49" charset="-122"/>
              </a:rPr>
              <a:t>则</a:t>
            </a:r>
            <a:endParaRPr lang="zh-CN" altLang="en-US" dirty="0">
              <a:solidFill>
                <a:srgbClr val="0000FF"/>
              </a:solidFill>
              <a:latin typeface="Times New Roman" pitchFamily="18" charset="0"/>
              <a:ea typeface="楷体_GB2312" pitchFamily="49" charset="-122"/>
            </a:endParaRPr>
          </a:p>
        </p:txBody>
      </p:sp>
      <p:sp>
        <p:nvSpPr>
          <p:cNvPr id="18438" name="Text Box 6"/>
          <p:cNvSpPr txBox="1"/>
          <p:nvPr/>
        </p:nvSpPr>
        <p:spPr>
          <a:xfrm>
            <a:off x="1676400" y="1295400"/>
            <a:ext cx="8999855" cy="883920"/>
          </a:xfrm>
          <a:prstGeom prst="rect">
            <a:avLst/>
          </a:prstGeom>
          <a:noFill/>
          <a:ln w="9525">
            <a:noFill/>
            <a:miter/>
          </a:ln>
        </p:spPr>
        <p:txBody>
          <a:bodyPr wrap="none">
            <a:spAutoFit/>
          </a:bodyPr>
          <a:p>
            <a:pPr lvl="0" eaLnBrk="1" hangingPunct="1"/>
            <a:r>
              <a:rPr lang="zh-CN" altLang="en-US" sz="2600" dirty="0">
                <a:latin typeface="Arial" pitchFamily="34" charset="0"/>
                <a:ea typeface="宋体" pitchFamily="2" charset="-122"/>
              </a:rPr>
              <a:t>①数据</a:t>
            </a:r>
            <a:r>
              <a:rPr lang="zh-CN" altLang="en-US" sz="2600" i="1" dirty="0">
                <a:latin typeface="Times New Roman" pitchFamily="18" charset="0"/>
                <a:ea typeface="宋体" pitchFamily="2" charset="-122"/>
              </a:rPr>
              <a:t>x</a:t>
            </a:r>
            <a:r>
              <a:rPr lang="zh-CN" altLang="en-US" sz="2600" baseline="-25000" dirty="0">
                <a:latin typeface="Arial" pitchFamily="34" charset="0"/>
                <a:ea typeface="宋体" pitchFamily="2" charset="-122"/>
              </a:rPr>
              <a:t>1</a:t>
            </a:r>
            <a:r>
              <a:rPr lang="zh-CN" altLang="en-US" sz="2600" dirty="0">
                <a:latin typeface="Arial" pitchFamily="34" charset="0"/>
                <a:ea typeface="宋体" pitchFamily="2" charset="-122"/>
              </a:rPr>
              <a:t>+３，</a:t>
            </a:r>
            <a:r>
              <a:rPr lang="zh-CN" altLang="en-US" sz="2600" i="1" dirty="0">
                <a:latin typeface="Times New Roman" pitchFamily="18" charset="0"/>
                <a:ea typeface="宋体" pitchFamily="2" charset="-122"/>
              </a:rPr>
              <a:t>x</a:t>
            </a:r>
            <a:r>
              <a:rPr lang="zh-CN" altLang="en-US" sz="2600" baseline="-25000" dirty="0">
                <a:latin typeface="Arial" pitchFamily="34" charset="0"/>
                <a:ea typeface="宋体" pitchFamily="2" charset="-122"/>
              </a:rPr>
              <a:t>２</a:t>
            </a:r>
            <a:r>
              <a:rPr lang="zh-CN" altLang="en-US" sz="2600" dirty="0">
                <a:latin typeface="Arial" pitchFamily="34" charset="0"/>
                <a:ea typeface="宋体" pitchFamily="2" charset="-122"/>
              </a:rPr>
              <a:t>+３，</a:t>
            </a:r>
            <a:r>
              <a:rPr lang="zh-CN" altLang="en-US" sz="2600" i="1" dirty="0">
                <a:latin typeface="Times New Roman" pitchFamily="18" charset="0"/>
                <a:ea typeface="宋体" pitchFamily="2" charset="-122"/>
              </a:rPr>
              <a:t>x</a:t>
            </a:r>
            <a:r>
              <a:rPr lang="zh-CN" altLang="en-US" sz="2600" baseline="-25000" dirty="0">
                <a:latin typeface="Arial" pitchFamily="34" charset="0"/>
                <a:ea typeface="宋体" pitchFamily="2" charset="-122"/>
              </a:rPr>
              <a:t>３</a:t>
            </a:r>
            <a:r>
              <a:rPr lang="zh-CN" altLang="en-US" sz="2600" dirty="0">
                <a:latin typeface="Arial" pitchFamily="34" charset="0"/>
                <a:ea typeface="宋体" pitchFamily="2" charset="-122"/>
              </a:rPr>
              <a:t>+３,…，</a:t>
            </a:r>
            <a:r>
              <a:rPr lang="zh-CN" altLang="en-US" sz="2600" i="1" dirty="0">
                <a:latin typeface="Times New Roman" pitchFamily="18" charset="0"/>
                <a:ea typeface="宋体" pitchFamily="2" charset="-122"/>
              </a:rPr>
              <a:t>x</a:t>
            </a:r>
            <a:r>
              <a:rPr lang="zh-CN" altLang="en-US" sz="2600" i="1" baseline="-25000" dirty="0">
                <a:latin typeface="Times New Roman" pitchFamily="18" charset="0"/>
                <a:ea typeface="宋体" pitchFamily="2" charset="-122"/>
              </a:rPr>
              <a:t>n</a:t>
            </a:r>
            <a:r>
              <a:rPr lang="zh-CN" altLang="en-US" sz="2600" dirty="0">
                <a:latin typeface="Arial" pitchFamily="34" charset="0"/>
                <a:ea typeface="宋体" pitchFamily="2" charset="-122"/>
              </a:rPr>
              <a:t>+３的平均数为</a:t>
            </a:r>
            <a:r>
              <a:rPr lang="zh-CN" altLang="en-US" sz="2600" u="sng" dirty="0">
                <a:latin typeface="Arial" pitchFamily="34" charset="0"/>
                <a:ea typeface="宋体" pitchFamily="2" charset="-122"/>
              </a:rPr>
              <a:t>            </a:t>
            </a:r>
            <a:r>
              <a:rPr lang="zh-CN" altLang="en-US" sz="2600" dirty="0">
                <a:latin typeface="Arial" pitchFamily="34" charset="0"/>
                <a:ea typeface="宋体" pitchFamily="2" charset="-122"/>
              </a:rPr>
              <a:t>，</a:t>
            </a:r>
            <a:endParaRPr lang="zh-CN" altLang="en-US" sz="2600" dirty="0">
              <a:latin typeface="Arial" pitchFamily="34" charset="0"/>
              <a:ea typeface="宋体" pitchFamily="2" charset="-122"/>
            </a:endParaRPr>
          </a:p>
          <a:p>
            <a:pPr lvl="0" eaLnBrk="1" hangingPunct="1"/>
            <a:r>
              <a:rPr lang="zh-CN" altLang="en-US" sz="2600" dirty="0">
                <a:latin typeface="Arial" pitchFamily="34" charset="0"/>
                <a:ea typeface="宋体" pitchFamily="2" charset="-122"/>
              </a:rPr>
              <a:t>方差为</a:t>
            </a:r>
            <a:r>
              <a:rPr lang="zh-CN" altLang="en-US" sz="2600" u="sng" dirty="0">
                <a:latin typeface="Arial" pitchFamily="34" charset="0"/>
                <a:ea typeface="宋体" pitchFamily="2" charset="-122"/>
              </a:rPr>
              <a:t>           </a:t>
            </a:r>
            <a:r>
              <a:rPr lang="zh-CN" altLang="en-US" sz="2600" dirty="0">
                <a:latin typeface="Arial" pitchFamily="34" charset="0"/>
                <a:ea typeface="宋体" pitchFamily="2" charset="-122"/>
              </a:rPr>
              <a:t>，</a:t>
            </a:r>
            <a:endParaRPr lang="zh-CN" altLang="en-US" sz="2600" dirty="0">
              <a:latin typeface="Times New Roman" pitchFamily="18" charset="0"/>
              <a:ea typeface="楷体_GB2312" pitchFamily="49" charset="-122"/>
            </a:endParaRPr>
          </a:p>
        </p:txBody>
      </p:sp>
      <p:sp>
        <p:nvSpPr>
          <p:cNvPr id="18439" name="Text Box 7"/>
          <p:cNvSpPr txBox="1"/>
          <p:nvPr/>
        </p:nvSpPr>
        <p:spPr>
          <a:xfrm>
            <a:off x="1676400" y="2133600"/>
            <a:ext cx="8428355" cy="883920"/>
          </a:xfrm>
          <a:prstGeom prst="rect">
            <a:avLst/>
          </a:prstGeom>
          <a:noFill/>
          <a:ln w="9525">
            <a:noFill/>
            <a:miter/>
          </a:ln>
        </p:spPr>
        <p:txBody>
          <a:bodyPr wrap="none">
            <a:spAutoFit/>
          </a:bodyPr>
          <a:p>
            <a:pPr lvl="0" eaLnBrk="1" hangingPunct="1"/>
            <a:r>
              <a:rPr lang="zh-CN" altLang="en-US" sz="2600" dirty="0">
                <a:solidFill>
                  <a:srgbClr val="0000FF"/>
                </a:solidFill>
                <a:latin typeface="Arial" pitchFamily="34" charset="0"/>
                <a:ea typeface="宋体" pitchFamily="2" charset="-122"/>
              </a:rPr>
              <a:t>②数据</a:t>
            </a:r>
            <a:r>
              <a:rPr lang="zh-CN" altLang="en-US" sz="2600" i="1" dirty="0">
                <a:solidFill>
                  <a:srgbClr val="0000FF"/>
                </a:solidFill>
                <a:latin typeface="Times New Roman" pitchFamily="18" charset="0"/>
                <a:ea typeface="宋体" pitchFamily="2" charset="-122"/>
              </a:rPr>
              <a:t>x</a:t>
            </a:r>
            <a:r>
              <a:rPr lang="zh-CN" altLang="en-US" sz="2600" baseline="-25000" dirty="0">
                <a:solidFill>
                  <a:srgbClr val="0000FF"/>
                </a:solidFill>
                <a:latin typeface="Arial" pitchFamily="34" charset="0"/>
                <a:ea typeface="宋体" pitchFamily="2" charset="-122"/>
              </a:rPr>
              <a:t>1</a:t>
            </a:r>
            <a:r>
              <a:rPr lang="zh-CN" altLang="en-US" sz="2600" dirty="0">
                <a:solidFill>
                  <a:srgbClr val="0000FF"/>
                </a:solidFill>
                <a:latin typeface="Arial" pitchFamily="34" charset="0"/>
                <a:ea typeface="宋体" pitchFamily="2" charset="-122"/>
              </a:rPr>
              <a:t>-３，</a:t>
            </a:r>
            <a:r>
              <a:rPr lang="zh-CN" altLang="en-US" sz="2600" i="1" dirty="0">
                <a:solidFill>
                  <a:srgbClr val="0000FF"/>
                </a:solidFill>
                <a:latin typeface="Times New Roman" pitchFamily="18" charset="0"/>
                <a:ea typeface="宋体" pitchFamily="2" charset="-122"/>
              </a:rPr>
              <a:t>x</a:t>
            </a:r>
            <a:r>
              <a:rPr lang="zh-CN" altLang="en-US" sz="2600" baseline="-25000" dirty="0">
                <a:solidFill>
                  <a:srgbClr val="0000FF"/>
                </a:solidFill>
                <a:latin typeface="Arial" pitchFamily="34" charset="0"/>
                <a:ea typeface="宋体" pitchFamily="2" charset="-122"/>
              </a:rPr>
              <a:t>２</a:t>
            </a:r>
            <a:r>
              <a:rPr lang="zh-CN" altLang="en-US" sz="2600" dirty="0">
                <a:solidFill>
                  <a:srgbClr val="0000FF"/>
                </a:solidFill>
                <a:latin typeface="Arial" pitchFamily="34" charset="0"/>
                <a:ea typeface="宋体" pitchFamily="2" charset="-122"/>
              </a:rPr>
              <a:t>-３，</a:t>
            </a:r>
            <a:r>
              <a:rPr lang="zh-CN" altLang="en-US" sz="2600" i="1" dirty="0">
                <a:solidFill>
                  <a:srgbClr val="0000FF"/>
                </a:solidFill>
                <a:latin typeface="Times New Roman" pitchFamily="18" charset="0"/>
                <a:ea typeface="宋体" pitchFamily="2" charset="-122"/>
              </a:rPr>
              <a:t>x</a:t>
            </a:r>
            <a:r>
              <a:rPr lang="zh-CN" altLang="en-US" sz="2600" baseline="-25000" dirty="0">
                <a:solidFill>
                  <a:srgbClr val="0000FF"/>
                </a:solidFill>
                <a:latin typeface="Arial" pitchFamily="34" charset="0"/>
                <a:ea typeface="宋体" pitchFamily="2" charset="-122"/>
              </a:rPr>
              <a:t>３</a:t>
            </a:r>
            <a:r>
              <a:rPr lang="zh-CN" altLang="en-US" sz="2600" dirty="0">
                <a:solidFill>
                  <a:srgbClr val="0000FF"/>
                </a:solidFill>
                <a:latin typeface="Arial" pitchFamily="34" charset="0"/>
                <a:ea typeface="宋体" pitchFamily="2" charset="-122"/>
              </a:rPr>
              <a:t>-３,…</a:t>
            </a:r>
            <a:r>
              <a:rPr lang="zh-CN" altLang="en-US" sz="2600" i="1" dirty="0">
                <a:solidFill>
                  <a:srgbClr val="0000FF"/>
                </a:solidFill>
                <a:latin typeface="Times New Roman" pitchFamily="18" charset="0"/>
                <a:ea typeface="宋体" pitchFamily="2" charset="-122"/>
              </a:rPr>
              <a:t>x</a:t>
            </a:r>
            <a:r>
              <a:rPr lang="zh-CN" altLang="en-US" sz="2600" i="1" baseline="-25000" dirty="0">
                <a:solidFill>
                  <a:srgbClr val="0000FF"/>
                </a:solidFill>
                <a:latin typeface="Times New Roman" pitchFamily="18" charset="0"/>
                <a:ea typeface="宋体" pitchFamily="2" charset="-122"/>
              </a:rPr>
              <a:t>n</a:t>
            </a:r>
            <a:r>
              <a:rPr lang="zh-CN" altLang="en-US" sz="2600" dirty="0">
                <a:solidFill>
                  <a:srgbClr val="0000FF"/>
                </a:solidFill>
                <a:latin typeface="Arial" pitchFamily="34" charset="0"/>
                <a:ea typeface="宋体" pitchFamily="2" charset="-122"/>
              </a:rPr>
              <a:t>-３的平均数为</a:t>
            </a:r>
            <a:r>
              <a:rPr lang="zh-CN" altLang="en-US" sz="2600" u="sng" dirty="0">
                <a:solidFill>
                  <a:srgbClr val="0000FF"/>
                </a:solidFill>
                <a:latin typeface="Arial" pitchFamily="34" charset="0"/>
                <a:ea typeface="宋体" pitchFamily="2" charset="-122"/>
              </a:rPr>
              <a:t>             </a:t>
            </a:r>
            <a:r>
              <a:rPr lang="zh-CN" altLang="en-US" sz="2600" dirty="0">
                <a:solidFill>
                  <a:srgbClr val="0000FF"/>
                </a:solidFill>
                <a:latin typeface="Arial" pitchFamily="34" charset="0"/>
                <a:ea typeface="宋体" pitchFamily="2" charset="-122"/>
              </a:rPr>
              <a:t>，</a:t>
            </a:r>
            <a:endParaRPr lang="zh-CN" altLang="en-US" sz="2600" dirty="0">
              <a:solidFill>
                <a:srgbClr val="0000FF"/>
              </a:solidFill>
              <a:latin typeface="Arial" pitchFamily="34" charset="0"/>
              <a:ea typeface="宋体" pitchFamily="2" charset="-122"/>
            </a:endParaRPr>
          </a:p>
          <a:p>
            <a:pPr lvl="0" eaLnBrk="1" hangingPunct="1"/>
            <a:r>
              <a:rPr lang="zh-CN" altLang="en-US" sz="2600" dirty="0">
                <a:solidFill>
                  <a:srgbClr val="0000FF"/>
                </a:solidFill>
                <a:latin typeface="Arial" pitchFamily="34" charset="0"/>
                <a:ea typeface="宋体" pitchFamily="2" charset="-122"/>
              </a:rPr>
              <a:t>方差为</a:t>
            </a:r>
            <a:r>
              <a:rPr lang="zh-CN" altLang="en-US" sz="2600" u="sng" dirty="0">
                <a:solidFill>
                  <a:srgbClr val="0000FF"/>
                </a:solidFill>
                <a:latin typeface="Arial" pitchFamily="34" charset="0"/>
                <a:ea typeface="宋体" pitchFamily="2" charset="-122"/>
              </a:rPr>
              <a:t>            </a:t>
            </a:r>
            <a:r>
              <a:rPr lang="zh-CN" altLang="en-US" sz="2600" dirty="0">
                <a:solidFill>
                  <a:srgbClr val="0000FF"/>
                </a:solidFill>
                <a:latin typeface="Arial" pitchFamily="34" charset="0"/>
                <a:ea typeface="宋体" pitchFamily="2" charset="-122"/>
              </a:rPr>
              <a:t>，</a:t>
            </a:r>
            <a:endParaRPr lang="zh-CN" altLang="en-US" dirty="0">
              <a:latin typeface="Times New Roman" pitchFamily="18" charset="0"/>
              <a:ea typeface="楷体_GB2312" pitchFamily="49" charset="-122"/>
            </a:endParaRPr>
          </a:p>
        </p:txBody>
      </p:sp>
      <p:sp>
        <p:nvSpPr>
          <p:cNvPr id="18440" name="Text Box 8"/>
          <p:cNvSpPr txBox="1"/>
          <p:nvPr/>
        </p:nvSpPr>
        <p:spPr>
          <a:xfrm>
            <a:off x="1676400" y="2971800"/>
            <a:ext cx="7370445" cy="883920"/>
          </a:xfrm>
          <a:prstGeom prst="rect">
            <a:avLst/>
          </a:prstGeom>
          <a:noFill/>
          <a:ln w="9525">
            <a:noFill/>
            <a:miter/>
          </a:ln>
        </p:spPr>
        <p:txBody>
          <a:bodyPr wrap="none">
            <a:spAutoFit/>
          </a:bodyPr>
          <a:p>
            <a:pPr lvl="0" eaLnBrk="1" hangingPunct="1"/>
            <a:r>
              <a:rPr lang="zh-CN" altLang="en-US" sz="2600" dirty="0">
                <a:latin typeface="Arial" pitchFamily="34" charset="0"/>
                <a:ea typeface="宋体" pitchFamily="2" charset="-122"/>
              </a:rPr>
              <a:t>③数据4</a:t>
            </a:r>
            <a:r>
              <a:rPr lang="zh-CN" altLang="en-US" sz="2600" i="1" dirty="0">
                <a:latin typeface="Times New Roman" pitchFamily="18" charset="0"/>
                <a:ea typeface="宋体" pitchFamily="2" charset="-122"/>
              </a:rPr>
              <a:t>x</a:t>
            </a:r>
            <a:r>
              <a:rPr lang="zh-CN" altLang="en-US" sz="2600" baseline="-25000" dirty="0">
                <a:latin typeface="Arial" pitchFamily="34" charset="0"/>
                <a:ea typeface="宋体" pitchFamily="2" charset="-122"/>
              </a:rPr>
              <a:t>1</a:t>
            </a:r>
            <a:r>
              <a:rPr lang="zh-CN" altLang="en-US" sz="2600" dirty="0">
                <a:latin typeface="Arial" pitchFamily="34" charset="0"/>
                <a:ea typeface="宋体" pitchFamily="2" charset="-122"/>
              </a:rPr>
              <a:t>，4</a:t>
            </a:r>
            <a:r>
              <a:rPr lang="zh-CN" altLang="en-US" sz="2600" i="1" dirty="0">
                <a:latin typeface="Times New Roman" pitchFamily="18" charset="0"/>
                <a:ea typeface="宋体" pitchFamily="2" charset="-122"/>
              </a:rPr>
              <a:t>x</a:t>
            </a:r>
            <a:r>
              <a:rPr lang="zh-CN" altLang="en-US" sz="2600" baseline="-25000" dirty="0">
                <a:latin typeface="Times New Roman" pitchFamily="18" charset="0"/>
                <a:ea typeface="宋体" pitchFamily="2" charset="-122"/>
              </a:rPr>
              <a:t>2</a:t>
            </a:r>
            <a:r>
              <a:rPr lang="zh-CN" altLang="en-US" sz="2600" dirty="0">
                <a:latin typeface="Arial" pitchFamily="34" charset="0"/>
                <a:ea typeface="宋体" pitchFamily="2" charset="-122"/>
              </a:rPr>
              <a:t>，4</a:t>
            </a:r>
            <a:r>
              <a:rPr lang="zh-CN" altLang="en-US" sz="2600" i="1" dirty="0">
                <a:latin typeface="Times New Roman" pitchFamily="18" charset="0"/>
                <a:ea typeface="宋体" pitchFamily="2" charset="-122"/>
              </a:rPr>
              <a:t>x</a:t>
            </a:r>
            <a:r>
              <a:rPr lang="zh-CN" altLang="en-US" sz="2600" baseline="-25000" dirty="0">
                <a:latin typeface="Times New Roman" pitchFamily="18" charset="0"/>
                <a:ea typeface="宋体" pitchFamily="2" charset="-122"/>
              </a:rPr>
              <a:t>3</a:t>
            </a:r>
            <a:r>
              <a:rPr lang="zh-CN" altLang="en-US" sz="2600" dirty="0">
                <a:latin typeface="Arial" pitchFamily="34" charset="0"/>
                <a:ea typeface="宋体" pitchFamily="2" charset="-122"/>
              </a:rPr>
              <a:t>，…,4</a:t>
            </a:r>
            <a:r>
              <a:rPr lang="zh-CN" altLang="en-US" sz="2600" i="1" dirty="0">
                <a:latin typeface="Times New Roman" pitchFamily="18" charset="0"/>
                <a:ea typeface="宋体" pitchFamily="2" charset="-122"/>
              </a:rPr>
              <a:t>x</a:t>
            </a:r>
            <a:r>
              <a:rPr lang="zh-CN" altLang="en-US" sz="2600" i="1" baseline="-25000" dirty="0">
                <a:latin typeface="Times New Roman" pitchFamily="18" charset="0"/>
                <a:ea typeface="宋体" pitchFamily="2" charset="-122"/>
              </a:rPr>
              <a:t>n</a:t>
            </a:r>
            <a:r>
              <a:rPr lang="zh-CN" altLang="en-US" sz="2600" dirty="0">
                <a:latin typeface="Arial" pitchFamily="34" charset="0"/>
                <a:ea typeface="宋体" pitchFamily="2" charset="-122"/>
              </a:rPr>
              <a:t>的平均数为</a:t>
            </a:r>
            <a:r>
              <a:rPr lang="zh-CN" altLang="en-US" sz="2600" u="sng" dirty="0">
                <a:latin typeface="Arial" pitchFamily="34" charset="0"/>
                <a:ea typeface="宋体" pitchFamily="2" charset="-122"/>
              </a:rPr>
              <a:t>              ,</a:t>
            </a:r>
            <a:endParaRPr lang="zh-CN" altLang="en-US" sz="2600" u="sng" dirty="0">
              <a:latin typeface="Arial" pitchFamily="34" charset="0"/>
              <a:ea typeface="宋体" pitchFamily="2" charset="-122"/>
            </a:endParaRPr>
          </a:p>
          <a:p>
            <a:pPr lvl="0" eaLnBrk="1" hangingPunct="1"/>
            <a:r>
              <a:rPr lang="zh-CN" altLang="en-US" sz="2600" dirty="0">
                <a:latin typeface="Arial" pitchFamily="34" charset="0"/>
                <a:ea typeface="宋体" pitchFamily="2" charset="-122"/>
              </a:rPr>
              <a:t>方差为</a:t>
            </a:r>
            <a:r>
              <a:rPr lang="zh-CN" altLang="en-US" sz="2600" u="sng" dirty="0">
                <a:latin typeface="Arial" pitchFamily="34" charset="0"/>
                <a:ea typeface="宋体" pitchFamily="2" charset="-122"/>
              </a:rPr>
              <a:t>             </a:t>
            </a:r>
            <a:r>
              <a:rPr lang="zh-CN" altLang="en-US" sz="2600" dirty="0">
                <a:latin typeface="Arial" pitchFamily="34" charset="0"/>
                <a:ea typeface="宋体" pitchFamily="2" charset="-122"/>
              </a:rPr>
              <a:t>，</a:t>
            </a:r>
            <a:endParaRPr lang="zh-CN" altLang="en-US" dirty="0">
              <a:latin typeface="Times New Roman" pitchFamily="18" charset="0"/>
              <a:ea typeface="楷体_GB2312" pitchFamily="49" charset="-122"/>
            </a:endParaRPr>
          </a:p>
        </p:txBody>
      </p:sp>
      <p:sp>
        <p:nvSpPr>
          <p:cNvPr id="18441" name="Text Box 9"/>
          <p:cNvSpPr txBox="1"/>
          <p:nvPr/>
        </p:nvSpPr>
        <p:spPr>
          <a:xfrm>
            <a:off x="9372600" y="1219200"/>
            <a:ext cx="540385" cy="365760"/>
          </a:xfrm>
          <a:prstGeom prst="rect">
            <a:avLst/>
          </a:prstGeom>
          <a:noFill/>
          <a:ln w="9525">
            <a:noFill/>
            <a:miter/>
          </a:ln>
        </p:spPr>
        <p:txBody>
          <a:bodyPr wrap="none">
            <a:spAutoFit/>
          </a:bodyPr>
          <a:p>
            <a:pPr lvl="0" eaLnBrk="1" hangingPunct="1"/>
            <a:r>
              <a:rPr lang="zh-CN" altLang="en-US" i="1" dirty="0">
                <a:solidFill>
                  <a:srgbClr val="FF0000"/>
                </a:solidFill>
                <a:latin typeface="Times New Roman" pitchFamily="18" charset="0"/>
                <a:ea typeface="楷体_GB2312" pitchFamily="49" charset="-122"/>
              </a:rPr>
              <a:t>a</a:t>
            </a:r>
            <a:r>
              <a:rPr lang="zh-CN" altLang="en-US" dirty="0">
                <a:solidFill>
                  <a:srgbClr val="FF0000"/>
                </a:solidFill>
                <a:latin typeface="Times New Roman" pitchFamily="18" charset="0"/>
                <a:ea typeface="楷体_GB2312" pitchFamily="49" charset="-122"/>
              </a:rPr>
              <a:t>+3</a:t>
            </a:r>
            <a:endParaRPr lang="zh-CN" altLang="en-US" dirty="0">
              <a:solidFill>
                <a:srgbClr val="FF0000"/>
              </a:solidFill>
              <a:latin typeface="Times New Roman" pitchFamily="18" charset="0"/>
              <a:ea typeface="楷体_GB2312" pitchFamily="49" charset="-122"/>
            </a:endParaRPr>
          </a:p>
        </p:txBody>
      </p:sp>
      <p:sp>
        <p:nvSpPr>
          <p:cNvPr id="18442" name="Text Box 10"/>
          <p:cNvSpPr txBox="1"/>
          <p:nvPr/>
        </p:nvSpPr>
        <p:spPr>
          <a:xfrm>
            <a:off x="8805863" y="1981200"/>
            <a:ext cx="487680" cy="365760"/>
          </a:xfrm>
          <a:prstGeom prst="rect">
            <a:avLst/>
          </a:prstGeom>
          <a:noFill/>
          <a:ln w="9525">
            <a:noFill/>
            <a:miter/>
          </a:ln>
        </p:spPr>
        <p:txBody>
          <a:bodyPr wrap="none">
            <a:spAutoFit/>
          </a:bodyPr>
          <a:p>
            <a:pPr lvl="0" eaLnBrk="1" hangingPunct="1"/>
            <a:r>
              <a:rPr lang="zh-CN" altLang="en-US" i="1" dirty="0">
                <a:solidFill>
                  <a:srgbClr val="FF0000"/>
                </a:solidFill>
                <a:latin typeface="Times New Roman" pitchFamily="18" charset="0"/>
                <a:ea typeface="楷体_GB2312" pitchFamily="49" charset="-122"/>
              </a:rPr>
              <a:t>a-</a:t>
            </a:r>
            <a:r>
              <a:rPr lang="zh-CN" altLang="en-US" dirty="0">
                <a:solidFill>
                  <a:srgbClr val="FF0000"/>
                </a:solidFill>
                <a:latin typeface="Times New Roman" pitchFamily="18" charset="0"/>
                <a:ea typeface="楷体_GB2312" pitchFamily="49" charset="-122"/>
              </a:rPr>
              <a:t>3</a:t>
            </a:r>
            <a:endParaRPr lang="zh-CN" altLang="en-US" dirty="0">
              <a:solidFill>
                <a:srgbClr val="FF0000"/>
              </a:solidFill>
              <a:latin typeface="Times New Roman" pitchFamily="18" charset="0"/>
              <a:ea typeface="楷体_GB2312" pitchFamily="49" charset="-122"/>
            </a:endParaRPr>
          </a:p>
        </p:txBody>
      </p:sp>
      <p:sp>
        <p:nvSpPr>
          <p:cNvPr id="18443" name="Text Box 11"/>
          <p:cNvSpPr txBox="1"/>
          <p:nvPr/>
        </p:nvSpPr>
        <p:spPr>
          <a:xfrm>
            <a:off x="8135938" y="2895600"/>
            <a:ext cx="411480" cy="365760"/>
          </a:xfrm>
          <a:prstGeom prst="rect">
            <a:avLst/>
          </a:prstGeom>
          <a:noFill/>
          <a:ln w="9525">
            <a:noFill/>
            <a:miter/>
          </a:ln>
        </p:spPr>
        <p:txBody>
          <a:bodyPr wrap="none">
            <a:spAutoFit/>
          </a:bodyPr>
          <a:p>
            <a:pPr lvl="0" eaLnBrk="1" hangingPunct="1"/>
            <a:r>
              <a:rPr lang="zh-CN" altLang="en-US" dirty="0">
                <a:solidFill>
                  <a:srgbClr val="FF0000"/>
                </a:solidFill>
                <a:latin typeface="Times New Roman" pitchFamily="18" charset="0"/>
                <a:ea typeface="楷体_GB2312" pitchFamily="49" charset="-122"/>
              </a:rPr>
              <a:t>4</a:t>
            </a:r>
            <a:r>
              <a:rPr lang="zh-CN" altLang="en-US" i="1" dirty="0">
                <a:solidFill>
                  <a:srgbClr val="FF0000"/>
                </a:solidFill>
                <a:latin typeface="Times New Roman" pitchFamily="18" charset="0"/>
                <a:ea typeface="楷体_GB2312" pitchFamily="49" charset="-122"/>
              </a:rPr>
              <a:t>a</a:t>
            </a:r>
            <a:endParaRPr lang="zh-CN" altLang="en-US" dirty="0">
              <a:solidFill>
                <a:srgbClr val="FF0000"/>
              </a:solidFill>
              <a:latin typeface="Times New Roman" pitchFamily="18" charset="0"/>
              <a:ea typeface="楷体_GB2312" pitchFamily="49" charset="-122"/>
            </a:endParaRPr>
          </a:p>
        </p:txBody>
      </p:sp>
      <p:sp>
        <p:nvSpPr>
          <p:cNvPr id="18444" name="Text Box 12"/>
          <p:cNvSpPr txBox="1"/>
          <p:nvPr/>
        </p:nvSpPr>
        <p:spPr>
          <a:xfrm>
            <a:off x="8902700" y="3657600"/>
            <a:ext cx="601980" cy="365760"/>
          </a:xfrm>
          <a:prstGeom prst="rect">
            <a:avLst/>
          </a:prstGeom>
          <a:noFill/>
          <a:ln w="9525">
            <a:noFill/>
            <a:miter/>
          </a:ln>
        </p:spPr>
        <p:txBody>
          <a:bodyPr wrap="none">
            <a:spAutoFit/>
          </a:bodyPr>
          <a:p>
            <a:pPr lvl="0" eaLnBrk="1" hangingPunct="1"/>
            <a:r>
              <a:rPr lang="zh-CN" altLang="en-US" dirty="0">
                <a:solidFill>
                  <a:srgbClr val="FF0000"/>
                </a:solidFill>
                <a:latin typeface="Times New Roman" pitchFamily="18" charset="0"/>
                <a:ea typeface="楷体_GB2312" pitchFamily="49" charset="-122"/>
              </a:rPr>
              <a:t>2</a:t>
            </a:r>
            <a:r>
              <a:rPr lang="zh-CN" altLang="en-US" i="1" dirty="0">
                <a:solidFill>
                  <a:srgbClr val="FF0000"/>
                </a:solidFill>
                <a:latin typeface="Times New Roman" pitchFamily="18" charset="0"/>
                <a:ea typeface="楷体_GB2312" pitchFamily="49" charset="-122"/>
              </a:rPr>
              <a:t>a-</a:t>
            </a:r>
            <a:r>
              <a:rPr lang="zh-CN" altLang="en-US" dirty="0">
                <a:solidFill>
                  <a:srgbClr val="FF0000"/>
                </a:solidFill>
                <a:latin typeface="Times New Roman" pitchFamily="18" charset="0"/>
                <a:ea typeface="楷体_GB2312" pitchFamily="49" charset="-122"/>
              </a:rPr>
              <a:t>3</a:t>
            </a:r>
            <a:endParaRPr lang="zh-CN" altLang="en-US" dirty="0">
              <a:solidFill>
                <a:srgbClr val="FF0000"/>
              </a:solidFill>
              <a:latin typeface="Times New Roman" pitchFamily="18" charset="0"/>
              <a:ea typeface="楷体_GB2312" pitchFamily="49" charset="-122"/>
            </a:endParaRPr>
          </a:p>
        </p:txBody>
      </p:sp>
      <p:sp>
        <p:nvSpPr>
          <p:cNvPr id="18445" name="Text Box 13"/>
          <p:cNvSpPr txBox="1"/>
          <p:nvPr/>
        </p:nvSpPr>
        <p:spPr>
          <a:xfrm>
            <a:off x="3200400" y="1600200"/>
            <a:ext cx="368300" cy="365760"/>
          </a:xfrm>
          <a:prstGeom prst="rect">
            <a:avLst/>
          </a:prstGeom>
          <a:noFill/>
          <a:ln w="9525">
            <a:noFill/>
            <a:miter/>
          </a:ln>
        </p:spPr>
        <p:txBody>
          <a:bodyPr>
            <a:spAutoFit/>
          </a:bodyPr>
          <a:p>
            <a:pPr lvl="0" eaLnBrk="1" hangingPunct="1"/>
            <a:r>
              <a:rPr lang="en-US" altLang="zh-CN" i="1" dirty="0">
                <a:solidFill>
                  <a:srgbClr val="FF0000"/>
                </a:solidFill>
                <a:latin typeface="Times New Roman" pitchFamily="18" charset="0"/>
                <a:ea typeface="宋体" pitchFamily="2" charset="-122"/>
              </a:rPr>
              <a:t>b</a:t>
            </a:r>
            <a:endParaRPr lang="en-US" altLang="zh-CN" i="1" dirty="0">
              <a:solidFill>
                <a:srgbClr val="FF0000"/>
              </a:solidFill>
              <a:latin typeface="Times New Roman" pitchFamily="18" charset="0"/>
              <a:ea typeface="楷体_GB2312" pitchFamily="49" charset="-122"/>
            </a:endParaRPr>
          </a:p>
        </p:txBody>
      </p:sp>
      <p:sp>
        <p:nvSpPr>
          <p:cNvPr id="18446" name="Text Box 14"/>
          <p:cNvSpPr txBox="1"/>
          <p:nvPr/>
        </p:nvSpPr>
        <p:spPr>
          <a:xfrm>
            <a:off x="3276600" y="2438400"/>
            <a:ext cx="330200" cy="365760"/>
          </a:xfrm>
          <a:prstGeom prst="rect">
            <a:avLst/>
          </a:prstGeom>
          <a:noFill/>
          <a:ln w="9525">
            <a:noFill/>
            <a:miter/>
          </a:ln>
        </p:spPr>
        <p:txBody>
          <a:bodyPr>
            <a:spAutoFit/>
          </a:bodyPr>
          <a:p>
            <a:pPr lvl="0" eaLnBrk="1" hangingPunct="1"/>
            <a:r>
              <a:rPr lang="en-US" altLang="zh-CN" i="1" dirty="0">
                <a:solidFill>
                  <a:srgbClr val="FF0000"/>
                </a:solidFill>
                <a:latin typeface="Times New Roman" pitchFamily="18" charset="0"/>
                <a:ea typeface="宋体" pitchFamily="2" charset="-122"/>
              </a:rPr>
              <a:t>b</a:t>
            </a:r>
            <a:endParaRPr lang="en-US" altLang="zh-CN" i="1" dirty="0">
              <a:solidFill>
                <a:srgbClr val="FF0000"/>
              </a:solidFill>
              <a:latin typeface="Times New Roman" pitchFamily="18" charset="0"/>
              <a:ea typeface="楷体_GB2312" pitchFamily="49" charset="-122"/>
            </a:endParaRPr>
          </a:p>
        </p:txBody>
      </p:sp>
      <p:sp>
        <p:nvSpPr>
          <p:cNvPr id="18447" name="Text Box 15"/>
          <p:cNvSpPr txBox="1"/>
          <p:nvPr/>
        </p:nvSpPr>
        <p:spPr>
          <a:xfrm>
            <a:off x="2971800" y="3276600"/>
            <a:ext cx="838200" cy="365760"/>
          </a:xfrm>
          <a:prstGeom prst="rect">
            <a:avLst/>
          </a:prstGeom>
          <a:noFill/>
          <a:ln w="9525">
            <a:noFill/>
            <a:miter/>
          </a:ln>
        </p:spPr>
        <p:txBody>
          <a:bodyPr>
            <a:spAutoFit/>
          </a:bodyPr>
          <a:p>
            <a:pPr lvl="0" eaLnBrk="1" hangingPunct="1"/>
            <a:r>
              <a:rPr lang="zh-CN" altLang="en-US" dirty="0">
                <a:solidFill>
                  <a:srgbClr val="FF0000"/>
                </a:solidFill>
                <a:latin typeface="Times New Roman" pitchFamily="18" charset="0"/>
                <a:ea typeface="宋体" pitchFamily="2" charset="-122"/>
              </a:rPr>
              <a:t>16</a:t>
            </a:r>
            <a:r>
              <a:rPr lang="zh-CN" altLang="en-US" i="1" dirty="0">
                <a:solidFill>
                  <a:srgbClr val="FF0000"/>
                </a:solidFill>
                <a:latin typeface="Times New Roman" pitchFamily="18" charset="0"/>
                <a:ea typeface="宋体" pitchFamily="2" charset="-122"/>
              </a:rPr>
              <a:t>b</a:t>
            </a:r>
            <a:endParaRPr lang="zh-CN" altLang="en-US" i="1" dirty="0">
              <a:solidFill>
                <a:srgbClr val="FF0000"/>
              </a:solidFill>
              <a:latin typeface="Times New Roman" pitchFamily="18" charset="0"/>
              <a:ea typeface="楷体_GB2312" pitchFamily="49" charset="-122"/>
            </a:endParaRPr>
          </a:p>
        </p:txBody>
      </p:sp>
      <p:sp>
        <p:nvSpPr>
          <p:cNvPr id="18448" name="Text Box 16"/>
          <p:cNvSpPr txBox="1"/>
          <p:nvPr/>
        </p:nvSpPr>
        <p:spPr>
          <a:xfrm>
            <a:off x="3048000" y="4114800"/>
            <a:ext cx="838200" cy="365760"/>
          </a:xfrm>
          <a:prstGeom prst="rect">
            <a:avLst/>
          </a:prstGeom>
          <a:noFill/>
          <a:ln w="9525">
            <a:noFill/>
            <a:miter/>
          </a:ln>
        </p:spPr>
        <p:txBody>
          <a:bodyPr>
            <a:spAutoFit/>
          </a:bodyPr>
          <a:p>
            <a:pPr lvl="0" eaLnBrk="1" hangingPunct="1"/>
            <a:r>
              <a:rPr lang="zh-CN" altLang="en-US" dirty="0">
                <a:solidFill>
                  <a:srgbClr val="FF0000"/>
                </a:solidFill>
                <a:latin typeface="Times New Roman" pitchFamily="18" charset="0"/>
                <a:ea typeface="宋体" pitchFamily="2" charset="-122"/>
              </a:rPr>
              <a:t>4</a:t>
            </a:r>
            <a:r>
              <a:rPr lang="zh-CN" altLang="en-US" i="1" dirty="0">
                <a:solidFill>
                  <a:srgbClr val="FF0000"/>
                </a:solidFill>
                <a:latin typeface="Times New Roman" pitchFamily="18" charset="0"/>
                <a:ea typeface="宋体" pitchFamily="2" charset="-122"/>
              </a:rPr>
              <a:t>b</a:t>
            </a:r>
            <a:endParaRPr lang="zh-CN" altLang="en-US" i="1" dirty="0">
              <a:solidFill>
                <a:srgbClr val="FF0000"/>
              </a:solidFill>
              <a:latin typeface="Times New Roman" pitchFamily="18" charset="0"/>
              <a:ea typeface="楷体_GB2312"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8437"/>
                                        </p:tgtEl>
                                        <p:attrNameLst>
                                          <p:attrName>style.visibility</p:attrName>
                                        </p:attrNameLst>
                                      </p:cBhvr>
                                      <p:to>
                                        <p:strVal val="visible"/>
                                      </p:to>
                                    </p:set>
                                    <p:anim calcmode="lin" valueType="num">
                                      <p:cBhvr>
                                        <p:cTn id="7" dur="1" fill="hold"/>
                                        <p:tgtEl>
                                          <p:spTgt spid="18437"/>
                                        </p:tgtEl>
                                      </p:cBhvr>
                                    </p:anim>
                                  </p:childTnLst>
                                </p:cTn>
                              </p:par>
                            </p:childTnLst>
                          </p:cTn>
                        </p:par>
                      </p:childTnLst>
                    </p:cTn>
                  </p:par>
                  <p:par>
                    <p:cTn id="8" fill="hold">
                      <p:stCondLst>
                        <p:cond delay="indefinite"/>
                      </p:stCondLst>
                      <p:childTnLst>
                        <p:par>
                          <p:cTn id="9" fill="hold">
                            <p:stCondLst>
                              <p:cond delay="0"/>
                            </p:stCondLst>
                            <p:childTnLst>
                              <p:par>
                                <p:cTn id="10" presetID="53" presetClass="entr" presetSubtype="0" fill="hold" grpId="0" nodeType="clickEffect">
                                  <p:stCondLst>
                                    <p:cond delay="0"/>
                                  </p:stCondLst>
                                  <p:childTnLst>
                                    <p:set>
                                      <p:cBhvr>
                                        <p:cTn id="11" dur="1" fill="hold">
                                          <p:stCondLst>
                                            <p:cond delay="0"/>
                                          </p:stCondLst>
                                        </p:cTn>
                                        <p:tgtEl>
                                          <p:spTgt spid="18438"/>
                                        </p:tgtEl>
                                        <p:attrNameLst>
                                          <p:attrName>style.visibility</p:attrName>
                                        </p:attrNameLst>
                                      </p:cBhvr>
                                      <p:to>
                                        <p:strVal val="visible"/>
                                      </p:to>
                                    </p:set>
                                    <p:anim calcmode="lin" valueType="num">
                                      <p:cBhvr>
                                        <p:cTn id="12" dur="500" fill="hold"/>
                                        <p:tgtEl>
                                          <p:spTgt spid="18438"/>
                                        </p:tgtEl>
                                        <p:attrNameLst>
                                          <p:attrName>ppt_w</p:attrName>
                                        </p:attrNameLst>
                                      </p:cBhvr>
                                      <p:tavLst>
                                        <p:tav tm="0">
                                          <p:val>
                                            <p:fltVal val="0.000000"/>
                                          </p:val>
                                        </p:tav>
                                        <p:tav tm="100000">
                                          <p:val>
                                            <p:strVal val="#ppt_w"/>
                                          </p:val>
                                        </p:tav>
                                      </p:tavLst>
                                    </p:anim>
                                    <p:anim calcmode="lin" valueType="num">
                                      <p:cBhvr>
                                        <p:cTn id="13" dur="500" fill="hold"/>
                                        <p:tgtEl>
                                          <p:spTgt spid="18438"/>
                                        </p:tgtEl>
                                        <p:attrNameLst>
                                          <p:attrName>ppt_h</p:attrName>
                                        </p:attrNameLst>
                                      </p:cBhvr>
                                      <p:tavLst>
                                        <p:tav tm="0">
                                          <p:val>
                                            <p:fltVal val="0.000000"/>
                                          </p:val>
                                        </p:tav>
                                        <p:tav tm="100000">
                                          <p:val>
                                            <p:strVal val="#ppt_h"/>
                                          </p:val>
                                        </p:tav>
                                      </p:tavLst>
                                    </p:anim>
                                    <p:animEffect transition="in" filter="fade">
                                      <p:cBhvr>
                                        <p:cTn id="14" dur="500"/>
                                        <p:tgtEl>
                                          <p:spTgt spid="18438"/>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8441"/>
                                        </p:tgtEl>
                                        <p:attrNameLst>
                                          <p:attrName>style.visibility</p:attrName>
                                        </p:attrNameLst>
                                      </p:cBhvr>
                                      <p:to>
                                        <p:strVal val="visible"/>
                                      </p:to>
                                    </p:set>
                                    <p:anim calcmode="lin" valueType="num">
                                      <p:cBhvr additive="base">
                                        <p:cTn id="19" dur="500" fill="hold"/>
                                        <p:tgtEl>
                                          <p:spTgt spid="18441"/>
                                        </p:tgtEl>
                                        <p:attrNameLst>
                                          <p:attrName>ppt_x</p:attrName>
                                        </p:attrNameLst>
                                      </p:cBhvr>
                                      <p:tavLst>
                                        <p:tav tm="0">
                                          <p:val>
                                            <p:strVal val="#ppt_x"/>
                                          </p:val>
                                        </p:tav>
                                        <p:tav tm="100000">
                                          <p:val>
                                            <p:strVal val="#ppt_x"/>
                                          </p:val>
                                        </p:tav>
                                      </p:tavLst>
                                    </p:anim>
                                    <p:anim calcmode="lin" valueType="num">
                                      <p:cBhvr additive="base">
                                        <p:cTn id="20" dur="500" fill="hold"/>
                                        <p:tgtEl>
                                          <p:spTgt spid="18441"/>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8445"/>
                                        </p:tgtEl>
                                        <p:attrNameLst>
                                          <p:attrName>style.visibility</p:attrName>
                                        </p:attrNameLst>
                                      </p:cBhvr>
                                      <p:to>
                                        <p:strVal val="visible"/>
                                      </p:to>
                                    </p:set>
                                    <p:anim calcmode="lin" valueType="num">
                                      <p:cBhvr additive="base">
                                        <p:cTn id="25" dur="500" fill="hold"/>
                                        <p:tgtEl>
                                          <p:spTgt spid="18445"/>
                                        </p:tgtEl>
                                        <p:attrNameLst>
                                          <p:attrName>ppt_x</p:attrName>
                                        </p:attrNameLst>
                                      </p:cBhvr>
                                      <p:tavLst>
                                        <p:tav tm="0">
                                          <p:val>
                                            <p:strVal val="#ppt_x"/>
                                          </p:val>
                                        </p:tav>
                                        <p:tav tm="100000">
                                          <p:val>
                                            <p:strVal val="#ppt_x"/>
                                          </p:val>
                                        </p:tav>
                                      </p:tavLst>
                                    </p:anim>
                                    <p:anim calcmode="lin" valueType="num">
                                      <p:cBhvr additive="base">
                                        <p:cTn id="26" dur="500" fill="hold"/>
                                        <p:tgtEl>
                                          <p:spTgt spid="18445"/>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53" presetClass="entr" presetSubtype="0" fill="hold" grpId="0" nodeType="clickEffect">
                                  <p:stCondLst>
                                    <p:cond delay="0"/>
                                  </p:stCondLst>
                                  <p:childTnLst>
                                    <p:set>
                                      <p:cBhvr>
                                        <p:cTn id="30" dur="1" fill="hold">
                                          <p:stCondLst>
                                            <p:cond delay="0"/>
                                          </p:stCondLst>
                                        </p:cTn>
                                        <p:tgtEl>
                                          <p:spTgt spid="18439"/>
                                        </p:tgtEl>
                                        <p:attrNameLst>
                                          <p:attrName>style.visibility</p:attrName>
                                        </p:attrNameLst>
                                      </p:cBhvr>
                                      <p:to>
                                        <p:strVal val="visible"/>
                                      </p:to>
                                    </p:set>
                                    <p:anim calcmode="lin" valueType="num">
                                      <p:cBhvr>
                                        <p:cTn id="31" dur="500" fill="hold"/>
                                        <p:tgtEl>
                                          <p:spTgt spid="18439"/>
                                        </p:tgtEl>
                                        <p:attrNameLst>
                                          <p:attrName>ppt_w</p:attrName>
                                        </p:attrNameLst>
                                      </p:cBhvr>
                                      <p:tavLst>
                                        <p:tav tm="0">
                                          <p:val>
                                            <p:fltVal val="0.000000"/>
                                          </p:val>
                                        </p:tav>
                                        <p:tav tm="100000">
                                          <p:val>
                                            <p:strVal val="#ppt_w"/>
                                          </p:val>
                                        </p:tav>
                                      </p:tavLst>
                                    </p:anim>
                                    <p:anim calcmode="lin" valueType="num">
                                      <p:cBhvr>
                                        <p:cTn id="32" dur="500" fill="hold"/>
                                        <p:tgtEl>
                                          <p:spTgt spid="18439"/>
                                        </p:tgtEl>
                                        <p:attrNameLst>
                                          <p:attrName>ppt_h</p:attrName>
                                        </p:attrNameLst>
                                      </p:cBhvr>
                                      <p:tavLst>
                                        <p:tav tm="0">
                                          <p:val>
                                            <p:fltVal val="0.000000"/>
                                          </p:val>
                                        </p:tav>
                                        <p:tav tm="100000">
                                          <p:val>
                                            <p:strVal val="#ppt_h"/>
                                          </p:val>
                                        </p:tav>
                                      </p:tavLst>
                                    </p:anim>
                                    <p:animEffect transition="in" filter="fade">
                                      <p:cBhvr>
                                        <p:cTn id="33" dur="500"/>
                                        <p:tgtEl>
                                          <p:spTgt spid="18439"/>
                                        </p:tgtEl>
                                      </p:cBhvr>
                                    </p:animEffect>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grpId="0" nodeType="clickEffect">
                                  <p:stCondLst>
                                    <p:cond delay="0"/>
                                  </p:stCondLst>
                                  <p:childTnLst>
                                    <p:set>
                                      <p:cBhvr>
                                        <p:cTn id="37" dur="1" fill="hold">
                                          <p:stCondLst>
                                            <p:cond delay="0"/>
                                          </p:stCondLst>
                                        </p:cTn>
                                        <p:tgtEl>
                                          <p:spTgt spid="18442"/>
                                        </p:tgtEl>
                                        <p:attrNameLst>
                                          <p:attrName>style.visibility</p:attrName>
                                        </p:attrNameLst>
                                      </p:cBhvr>
                                      <p:to>
                                        <p:strVal val="visible"/>
                                      </p:to>
                                    </p:set>
                                    <p:anim calcmode="lin" valueType="num">
                                      <p:cBhvr additive="base">
                                        <p:cTn id="38" dur="500" fill="hold"/>
                                        <p:tgtEl>
                                          <p:spTgt spid="18442"/>
                                        </p:tgtEl>
                                        <p:attrNameLst>
                                          <p:attrName>ppt_x</p:attrName>
                                        </p:attrNameLst>
                                      </p:cBhvr>
                                      <p:tavLst>
                                        <p:tav tm="0">
                                          <p:val>
                                            <p:strVal val="#ppt_x"/>
                                          </p:val>
                                        </p:tav>
                                        <p:tav tm="100000">
                                          <p:val>
                                            <p:strVal val="#ppt_x"/>
                                          </p:val>
                                        </p:tav>
                                      </p:tavLst>
                                    </p:anim>
                                    <p:anim calcmode="lin" valueType="num">
                                      <p:cBhvr additive="base">
                                        <p:cTn id="39" dur="500" fill="hold"/>
                                        <p:tgtEl>
                                          <p:spTgt spid="18442"/>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grpId="0" nodeType="clickEffect">
                                  <p:stCondLst>
                                    <p:cond delay="0"/>
                                  </p:stCondLst>
                                  <p:childTnLst>
                                    <p:set>
                                      <p:cBhvr>
                                        <p:cTn id="43" dur="1" fill="hold">
                                          <p:stCondLst>
                                            <p:cond delay="0"/>
                                          </p:stCondLst>
                                        </p:cTn>
                                        <p:tgtEl>
                                          <p:spTgt spid="18446"/>
                                        </p:tgtEl>
                                        <p:attrNameLst>
                                          <p:attrName>style.visibility</p:attrName>
                                        </p:attrNameLst>
                                      </p:cBhvr>
                                      <p:to>
                                        <p:strVal val="visible"/>
                                      </p:to>
                                    </p:set>
                                    <p:anim calcmode="lin" valueType="num">
                                      <p:cBhvr additive="base">
                                        <p:cTn id="44" dur="500" fill="hold"/>
                                        <p:tgtEl>
                                          <p:spTgt spid="18446"/>
                                        </p:tgtEl>
                                        <p:attrNameLst>
                                          <p:attrName>ppt_x</p:attrName>
                                        </p:attrNameLst>
                                      </p:cBhvr>
                                      <p:tavLst>
                                        <p:tav tm="0">
                                          <p:val>
                                            <p:strVal val="#ppt_x"/>
                                          </p:val>
                                        </p:tav>
                                        <p:tav tm="100000">
                                          <p:val>
                                            <p:strVal val="#ppt_x"/>
                                          </p:val>
                                        </p:tav>
                                      </p:tavLst>
                                    </p:anim>
                                    <p:anim calcmode="lin" valueType="num">
                                      <p:cBhvr additive="base">
                                        <p:cTn id="45" dur="500" fill="hold"/>
                                        <p:tgtEl>
                                          <p:spTgt spid="18446"/>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53" presetClass="entr" presetSubtype="0" fill="hold" grpId="0" nodeType="clickEffect">
                                  <p:stCondLst>
                                    <p:cond delay="0"/>
                                  </p:stCondLst>
                                  <p:childTnLst>
                                    <p:set>
                                      <p:cBhvr>
                                        <p:cTn id="49" dur="1" fill="hold">
                                          <p:stCondLst>
                                            <p:cond delay="0"/>
                                          </p:stCondLst>
                                        </p:cTn>
                                        <p:tgtEl>
                                          <p:spTgt spid="18440"/>
                                        </p:tgtEl>
                                        <p:attrNameLst>
                                          <p:attrName>style.visibility</p:attrName>
                                        </p:attrNameLst>
                                      </p:cBhvr>
                                      <p:to>
                                        <p:strVal val="visible"/>
                                      </p:to>
                                    </p:set>
                                    <p:anim calcmode="lin" valueType="num">
                                      <p:cBhvr>
                                        <p:cTn id="50" dur="500" fill="hold"/>
                                        <p:tgtEl>
                                          <p:spTgt spid="18440"/>
                                        </p:tgtEl>
                                        <p:attrNameLst>
                                          <p:attrName>ppt_w</p:attrName>
                                        </p:attrNameLst>
                                      </p:cBhvr>
                                      <p:tavLst>
                                        <p:tav tm="0">
                                          <p:val>
                                            <p:fltVal val="0.000000"/>
                                          </p:val>
                                        </p:tav>
                                        <p:tav tm="100000">
                                          <p:val>
                                            <p:strVal val="#ppt_w"/>
                                          </p:val>
                                        </p:tav>
                                      </p:tavLst>
                                    </p:anim>
                                    <p:anim calcmode="lin" valueType="num">
                                      <p:cBhvr>
                                        <p:cTn id="51" dur="500" fill="hold"/>
                                        <p:tgtEl>
                                          <p:spTgt spid="18440"/>
                                        </p:tgtEl>
                                        <p:attrNameLst>
                                          <p:attrName>ppt_h</p:attrName>
                                        </p:attrNameLst>
                                      </p:cBhvr>
                                      <p:tavLst>
                                        <p:tav tm="0">
                                          <p:val>
                                            <p:fltVal val="0.000000"/>
                                          </p:val>
                                        </p:tav>
                                        <p:tav tm="100000">
                                          <p:val>
                                            <p:strVal val="#ppt_h"/>
                                          </p:val>
                                        </p:tav>
                                      </p:tavLst>
                                    </p:anim>
                                    <p:animEffect transition="in" filter="fade">
                                      <p:cBhvr>
                                        <p:cTn id="52" dur="500"/>
                                        <p:tgtEl>
                                          <p:spTgt spid="18440"/>
                                        </p:tgtEl>
                                      </p:cBhvr>
                                    </p:animEffect>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18443"/>
                                        </p:tgtEl>
                                        <p:attrNameLst>
                                          <p:attrName>style.visibility</p:attrName>
                                        </p:attrNameLst>
                                      </p:cBhvr>
                                      <p:to>
                                        <p:strVal val="visible"/>
                                      </p:to>
                                    </p:set>
                                    <p:anim calcmode="lin" valueType="num">
                                      <p:cBhvr additive="base">
                                        <p:cTn id="57" dur="500" fill="hold"/>
                                        <p:tgtEl>
                                          <p:spTgt spid="18443"/>
                                        </p:tgtEl>
                                        <p:attrNameLst>
                                          <p:attrName>ppt_x</p:attrName>
                                        </p:attrNameLst>
                                      </p:cBhvr>
                                      <p:tavLst>
                                        <p:tav tm="0">
                                          <p:val>
                                            <p:strVal val="#ppt_x"/>
                                          </p:val>
                                        </p:tav>
                                        <p:tav tm="100000">
                                          <p:val>
                                            <p:strVal val="#ppt_x"/>
                                          </p:val>
                                        </p:tav>
                                      </p:tavLst>
                                    </p:anim>
                                    <p:anim calcmode="lin" valueType="num">
                                      <p:cBhvr additive="base">
                                        <p:cTn id="58" dur="500" fill="hold"/>
                                        <p:tgtEl>
                                          <p:spTgt spid="18443"/>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grpId="0" nodeType="clickEffect">
                                  <p:stCondLst>
                                    <p:cond delay="0"/>
                                  </p:stCondLst>
                                  <p:childTnLst>
                                    <p:set>
                                      <p:cBhvr>
                                        <p:cTn id="62" dur="1" fill="hold">
                                          <p:stCondLst>
                                            <p:cond delay="0"/>
                                          </p:stCondLst>
                                        </p:cTn>
                                        <p:tgtEl>
                                          <p:spTgt spid="18447"/>
                                        </p:tgtEl>
                                        <p:attrNameLst>
                                          <p:attrName>style.visibility</p:attrName>
                                        </p:attrNameLst>
                                      </p:cBhvr>
                                      <p:to>
                                        <p:strVal val="visible"/>
                                      </p:to>
                                    </p:set>
                                    <p:anim calcmode="lin" valueType="num">
                                      <p:cBhvr additive="base">
                                        <p:cTn id="63" dur="500" fill="hold"/>
                                        <p:tgtEl>
                                          <p:spTgt spid="18447"/>
                                        </p:tgtEl>
                                        <p:attrNameLst>
                                          <p:attrName>ppt_x</p:attrName>
                                        </p:attrNameLst>
                                      </p:cBhvr>
                                      <p:tavLst>
                                        <p:tav tm="0">
                                          <p:val>
                                            <p:strVal val="#ppt_x"/>
                                          </p:val>
                                        </p:tav>
                                        <p:tav tm="100000">
                                          <p:val>
                                            <p:strVal val="#ppt_x"/>
                                          </p:val>
                                        </p:tav>
                                      </p:tavLst>
                                    </p:anim>
                                    <p:anim calcmode="lin" valueType="num">
                                      <p:cBhvr additive="base">
                                        <p:cTn id="64" dur="500" fill="hold"/>
                                        <p:tgtEl>
                                          <p:spTgt spid="18447"/>
                                        </p:tgtEl>
                                        <p:attrNameLst>
                                          <p:attrName>ppt_y</p:attrName>
                                        </p:attrNameLst>
                                      </p:cBhvr>
                                      <p:tavLst>
                                        <p:tav tm="0">
                                          <p:val>
                                            <p:strVal val="1+#ppt_h/2"/>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53" presetClass="entr" presetSubtype="0" fill="hold" grpId="0" nodeType="clickEffect">
                                  <p:stCondLst>
                                    <p:cond delay="0"/>
                                  </p:stCondLst>
                                  <p:childTnLst>
                                    <p:set>
                                      <p:cBhvr>
                                        <p:cTn id="68" dur="1" fill="hold">
                                          <p:stCondLst>
                                            <p:cond delay="0"/>
                                          </p:stCondLst>
                                        </p:cTn>
                                        <p:tgtEl>
                                          <p:spTgt spid="18434"/>
                                        </p:tgtEl>
                                        <p:attrNameLst>
                                          <p:attrName>style.visibility</p:attrName>
                                        </p:attrNameLst>
                                      </p:cBhvr>
                                      <p:to>
                                        <p:strVal val="visible"/>
                                      </p:to>
                                    </p:set>
                                    <p:anim calcmode="lin" valueType="num">
                                      <p:cBhvr>
                                        <p:cTn id="69" dur="500" fill="hold"/>
                                        <p:tgtEl>
                                          <p:spTgt spid="18434"/>
                                        </p:tgtEl>
                                        <p:attrNameLst>
                                          <p:attrName>ppt_w</p:attrName>
                                        </p:attrNameLst>
                                      </p:cBhvr>
                                      <p:tavLst>
                                        <p:tav tm="0">
                                          <p:val>
                                            <p:fltVal val="0.000000"/>
                                          </p:val>
                                        </p:tav>
                                        <p:tav tm="100000">
                                          <p:val>
                                            <p:strVal val="#ppt_w"/>
                                          </p:val>
                                        </p:tav>
                                      </p:tavLst>
                                    </p:anim>
                                    <p:anim calcmode="lin" valueType="num">
                                      <p:cBhvr>
                                        <p:cTn id="70" dur="500" fill="hold"/>
                                        <p:tgtEl>
                                          <p:spTgt spid="18434"/>
                                        </p:tgtEl>
                                        <p:attrNameLst>
                                          <p:attrName>ppt_h</p:attrName>
                                        </p:attrNameLst>
                                      </p:cBhvr>
                                      <p:tavLst>
                                        <p:tav tm="0">
                                          <p:val>
                                            <p:fltVal val="0.000000"/>
                                          </p:val>
                                        </p:tav>
                                        <p:tav tm="100000">
                                          <p:val>
                                            <p:strVal val="#ppt_h"/>
                                          </p:val>
                                        </p:tav>
                                      </p:tavLst>
                                    </p:anim>
                                    <p:animEffect transition="in" filter="fade">
                                      <p:cBhvr>
                                        <p:cTn id="71" dur="500"/>
                                        <p:tgtEl>
                                          <p:spTgt spid="18434"/>
                                        </p:tgtEl>
                                      </p:cBhvr>
                                    </p:animEffect>
                                  </p:childTnLst>
                                </p:cTn>
                              </p:par>
                            </p:childTnLst>
                          </p:cTn>
                        </p:par>
                      </p:childTnLst>
                    </p:cTn>
                  </p:par>
                  <p:par>
                    <p:cTn id="72" fill="hold">
                      <p:stCondLst>
                        <p:cond delay="indefinite"/>
                      </p:stCondLst>
                      <p:childTnLst>
                        <p:par>
                          <p:cTn id="73" fill="hold">
                            <p:stCondLst>
                              <p:cond delay="0"/>
                            </p:stCondLst>
                            <p:childTnLst>
                              <p:par>
                                <p:cTn id="74" presetID="2" presetClass="entr" presetSubtype="4" fill="hold" grpId="0" nodeType="clickEffect">
                                  <p:stCondLst>
                                    <p:cond delay="0"/>
                                  </p:stCondLst>
                                  <p:childTnLst>
                                    <p:set>
                                      <p:cBhvr>
                                        <p:cTn id="75" dur="1" fill="hold">
                                          <p:stCondLst>
                                            <p:cond delay="0"/>
                                          </p:stCondLst>
                                        </p:cTn>
                                        <p:tgtEl>
                                          <p:spTgt spid="18444"/>
                                        </p:tgtEl>
                                        <p:attrNameLst>
                                          <p:attrName>style.visibility</p:attrName>
                                        </p:attrNameLst>
                                      </p:cBhvr>
                                      <p:to>
                                        <p:strVal val="visible"/>
                                      </p:to>
                                    </p:set>
                                    <p:anim calcmode="lin" valueType="num">
                                      <p:cBhvr additive="base">
                                        <p:cTn id="76" dur="500" fill="hold"/>
                                        <p:tgtEl>
                                          <p:spTgt spid="18444"/>
                                        </p:tgtEl>
                                        <p:attrNameLst>
                                          <p:attrName>ppt_x</p:attrName>
                                        </p:attrNameLst>
                                      </p:cBhvr>
                                      <p:tavLst>
                                        <p:tav tm="0">
                                          <p:val>
                                            <p:strVal val="#ppt_x"/>
                                          </p:val>
                                        </p:tav>
                                        <p:tav tm="100000">
                                          <p:val>
                                            <p:strVal val="#ppt_x"/>
                                          </p:val>
                                        </p:tav>
                                      </p:tavLst>
                                    </p:anim>
                                    <p:anim calcmode="lin" valueType="num">
                                      <p:cBhvr additive="base">
                                        <p:cTn id="77" dur="500" fill="hold"/>
                                        <p:tgtEl>
                                          <p:spTgt spid="18444"/>
                                        </p:tgtEl>
                                        <p:attrNameLst>
                                          <p:attrName>ppt_y</p:attrName>
                                        </p:attrNameLst>
                                      </p:cBhvr>
                                      <p:tavLst>
                                        <p:tav tm="0">
                                          <p:val>
                                            <p:strVal val="1+#ppt_h/2"/>
                                          </p:val>
                                        </p:tav>
                                        <p:tav tm="100000">
                                          <p:val>
                                            <p:strVal val="#ppt_y"/>
                                          </p:val>
                                        </p:tav>
                                      </p:tavLst>
                                    </p:anim>
                                  </p:childTnLst>
                                </p:cTn>
                              </p:par>
                            </p:childTnLst>
                          </p:cTn>
                        </p:par>
                      </p:childTnLst>
                    </p:cTn>
                  </p:par>
                  <p:par>
                    <p:cTn id="78" fill="hold">
                      <p:stCondLst>
                        <p:cond delay="indefinite"/>
                      </p:stCondLst>
                      <p:childTnLst>
                        <p:par>
                          <p:cTn id="79" fill="hold">
                            <p:stCondLst>
                              <p:cond delay="0"/>
                            </p:stCondLst>
                            <p:childTnLst>
                              <p:par>
                                <p:cTn id="80" presetID="2" presetClass="entr" presetSubtype="4" fill="hold" grpId="0" nodeType="clickEffect">
                                  <p:stCondLst>
                                    <p:cond delay="0"/>
                                  </p:stCondLst>
                                  <p:childTnLst>
                                    <p:set>
                                      <p:cBhvr>
                                        <p:cTn id="81" dur="1" fill="hold">
                                          <p:stCondLst>
                                            <p:cond delay="0"/>
                                          </p:stCondLst>
                                        </p:cTn>
                                        <p:tgtEl>
                                          <p:spTgt spid="18448"/>
                                        </p:tgtEl>
                                        <p:attrNameLst>
                                          <p:attrName>style.visibility</p:attrName>
                                        </p:attrNameLst>
                                      </p:cBhvr>
                                      <p:to>
                                        <p:strVal val="visible"/>
                                      </p:to>
                                    </p:set>
                                    <p:anim calcmode="lin" valueType="num">
                                      <p:cBhvr additive="base">
                                        <p:cTn id="82" dur="500" fill="hold"/>
                                        <p:tgtEl>
                                          <p:spTgt spid="18448"/>
                                        </p:tgtEl>
                                        <p:attrNameLst>
                                          <p:attrName>ppt_x</p:attrName>
                                        </p:attrNameLst>
                                      </p:cBhvr>
                                      <p:tavLst>
                                        <p:tav tm="0">
                                          <p:val>
                                            <p:strVal val="#ppt_x"/>
                                          </p:val>
                                        </p:tav>
                                        <p:tav tm="100000">
                                          <p:val>
                                            <p:strVal val="#ppt_x"/>
                                          </p:val>
                                        </p:tav>
                                      </p:tavLst>
                                    </p:anim>
                                    <p:anim calcmode="lin" valueType="num">
                                      <p:cBhvr additive="base">
                                        <p:cTn id="83" dur="500" fill="hold"/>
                                        <p:tgtEl>
                                          <p:spTgt spid="18448"/>
                                        </p:tgtEl>
                                        <p:attrNameLst>
                                          <p:attrName>ppt_y</p:attrName>
                                        </p:attrNameLst>
                                      </p:cBhvr>
                                      <p:tavLst>
                                        <p:tav tm="0">
                                          <p:val>
                                            <p:strVal val="1+#ppt_h/2"/>
                                          </p:val>
                                        </p:tav>
                                        <p:tav tm="100000">
                                          <p:val>
                                            <p:strVal val="#ppt_y"/>
                                          </p:val>
                                        </p:tav>
                                      </p:tavLst>
                                    </p:anim>
                                  </p:childTnLst>
                                </p:cTn>
                              </p:par>
                            </p:childTnLst>
                          </p:cTn>
                        </p:par>
                      </p:childTnLst>
                    </p:cTn>
                  </p:par>
                  <p:par>
                    <p:cTn id="84" fill="hold">
                      <p:stCondLst>
                        <p:cond delay="indefinite"/>
                      </p:stCondLst>
                      <p:childTnLst>
                        <p:par>
                          <p:cTn id="85" fill="hold">
                            <p:stCondLst>
                              <p:cond delay="0"/>
                            </p:stCondLst>
                            <p:childTnLst>
                              <p:par>
                                <p:cTn id="86" presetID="20" presetClass="entr" presetSubtype="0" fill="hold" grpId="0" nodeType="clickEffect">
                                  <p:stCondLst>
                                    <p:cond delay="0"/>
                                  </p:stCondLst>
                                  <p:childTnLst>
                                    <p:set>
                                      <p:cBhvr>
                                        <p:cTn id="87" dur="1" fill="hold">
                                          <p:stCondLst>
                                            <p:cond delay="0"/>
                                          </p:stCondLst>
                                        </p:cTn>
                                        <p:tgtEl>
                                          <p:spTgt spid="18435"/>
                                        </p:tgtEl>
                                        <p:attrNameLst>
                                          <p:attrName>style.visibility</p:attrName>
                                        </p:attrNameLst>
                                      </p:cBhvr>
                                      <p:to>
                                        <p:strVal val="visible"/>
                                      </p:to>
                                    </p:set>
                                    <p:animEffect transition="in" filter="wedge">
                                      <p:cBhvr>
                                        <p:cTn id="88" dur="2000"/>
                                        <p:tgtEl>
                                          <p:spTgt spid="184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bldLvl="0"/>
      <p:bldP spid="18435" grpId="0" bldLvl="0"/>
      <p:bldP spid="18437" grpId="0" bldLvl="0"/>
      <p:bldP spid="18438" grpId="0" bldLvl="0"/>
      <p:bldP spid="18439" grpId="0" bldLvl="0"/>
      <p:bldP spid="18440" grpId="0" bldLvl="0"/>
      <p:bldP spid="18441" grpId="0" bldLvl="0"/>
      <p:bldP spid="18442" grpId="0" bldLvl="0"/>
      <p:bldP spid="18443" grpId="0" bldLvl="0"/>
      <p:bldP spid="18444" grpId="0" bldLvl="0"/>
      <p:bldP spid="18445" grpId="0" bldLvl="0"/>
      <p:bldP spid="18446" grpId="0" bldLvl="0"/>
      <p:bldP spid="18447" grpId="0" bldLvl="0"/>
      <p:bldP spid="18448" grpId="0" bldLvl="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6" name="Text Box 3"/>
          <p:cNvSpPr txBox="1"/>
          <p:nvPr/>
        </p:nvSpPr>
        <p:spPr>
          <a:xfrm>
            <a:off x="2024063" y="1285875"/>
            <a:ext cx="8335962" cy="1996440"/>
          </a:xfrm>
          <a:prstGeom prst="rect">
            <a:avLst/>
          </a:prstGeom>
          <a:noFill/>
          <a:ln w="9525">
            <a:noFill/>
            <a:miter/>
          </a:ln>
        </p:spPr>
        <p:txBody>
          <a:bodyPr>
            <a:spAutoFit/>
          </a:bodyPr>
          <a:p>
            <a:pPr lvl="0" eaLnBrk="1" hangingPunct="1">
              <a:lnSpc>
                <a:spcPts val="5000"/>
              </a:lnSpc>
              <a:buAutoNum type="arabicPeriod"/>
            </a:pPr>
            <a:r>
              <a:rPr lang="zh-CN" altLang="en-US" dirty="0">
                <a:solidFill>
                  <a:srgbClr val="0000FF"/>
                </a:solidFill>
                <a:latin typeface="黑体" pitchFamily="2" charset="-122"/>
                <a:ea typeface="楷体_GB2312" pitchFamily="49" charset="-122"/>
              </a:rPr>
              <a:t>设有甲、乙、丙三种可混合包装的食品，它们的单价分别是</a:t>
            </a:r>
            <a:r>
              <a:rPr lang="en-US" altLang="zh-CN" dirty="0">
                <a:solidFill>
                  <a:srgbClr val="0000FF"/>
                </a:solidFill>
                <a:latin typeface="黑体" pitchFamily="2" charset="-122"/>
                <a:ea typeface="楷体_GB2312" pitchFamily="49" charset="-122"/>
              </a:rPr>
              <a:t>1.8</a:t>
            </a:r>
            <a:r>
              <a:rPr lang="zh-CN" altLang="en-US" dirty="0">
                <a:solidFill>
                  <a:srgbClr val="0000FF"/>
                </a:solidFill>
                <a:latin typeface="黑体" pitchFamily="2" charset="-122"/>
                <a:ea typeface="楷体_GB2312" pitchFamily="49" charset="-122"/>
              </a:rPr>
              <a:t>元，</a:t>
            </a:r>
            <a:r>
              <a:rPr lang="en-US" altLang="zh-CN" dirty="0">
                <a:solidFill>
                  <a:srgbClr val="0000FF"/>
                </a:solidFill>
                <a:latin typeface="黑体" pitchFamily="2" charset="-122"/>
                <a:ea typeface="楷体_GB2312" pitchFamily="49" charset="-122"/>
              </a:rPr>
              <a:t>2.5</a:t>
            </a:r>
            <a:r>
              <a:rPr lang="zh-CN" altLang="en-US" dirty="0">
                <a:solidFill>
                  <a:srgbClr val="0000FF"/>
                </a:solidFill>
                <a:latin typeface="黑体" pitchFamily="2" charset="-122"/>
                <a:ea typeface="楷体_GB2312" pitchFamily="49" charset="-122"/>
              </a:rPr>
              <a:t>元，</a:t>
            </a:r>
            <a:r>
              <a:rPr lang="en-US" altLang="zh-CN" dirty="0">
                <a:solidFill>
                  <a:srgbClr val="0000FF"/>
                </a:solidFill>
                <a:latin typeface="黑体" pitchFamily="2" charset="-122"/>
                <a:ea typeface="楷体_GB2312" pitchFamily="49" charset="-122"/>
              </a:rPr>
              <a:t>3.2</a:t>
            </a:r>
            <a:r>
              <a:rPr lang="zh-CN" altLang="en-US" dirty="0">
                <a:solidFill>
                  <a:srgbClr val="0000FF"/>
                </a:solidFill>
                <a:latin typeface="黑体" pitchFamily="2" charset="-122"/>
                <a:ea typeface="楷体_GB2312" pitchFamily="49" charset="-122"/>
              </a:rPr>
              <a:t>元，现取甲种食品</a:t>
            </a:r>
            <a:r>
              <a:rPr lang="en-US" altLang="zh-CN" dirty="0">
                <a:solidFill>
                  <a:srgbClr val="0000FF"/>
                </a:solidFill>
                <a:latin typeface="黑体" pitchFamily="2" charset="-122"/>
                <a:ea typeface="楷体_GB2312" pitchFamily="49" charset="-122"/>
              </a:rPr>
              <a:t>50</a:t>
            </a:r>
            <a:r>
              <a:rPr lang="zh-CN" altLang="en-US" dirty="0">
                <a:solidFill>
                  <a:srgbClr val="0000FF"/>
                </a:solidFill>
                <a:latin typeface="黑体" pitchFamily="2" charset="-122"/>
                <a:ea typeface="楷体_GB2312" pitchFamily="49" charset="-122"/>
              </a:rPr>
              <a:t>公斤，乙种食品</a:t>
            </a:r>
            <a:r>
              <a:rPr lang="en-US" altLang="zh-CN" dirty="0">
                <a:solidFill>
                  <a:srgbClr val="0000FF"/>
                </a:solidFill>
                <a:latin typeface="黑体" pitchFamily="2" charset="-122"/>
                <a:ea typeface="楷体_GB2312" pitchFamily="49" charset="-122"/>
              </a:rPr>
              <a:t>40</a:t>
            </a:r>
            <a:r>
              <a:rPr lang="zh-CN" altLang="en-US" dirty="0">
                <a:solidFill>
                  <a:srgbClr val="0000FF"/>
                </a:solidFill>
                <a:latin typeface="黑体" pitchFamily="2" charset="-122"/>
                <a:ea typeface="楷体_GB2312" pitchFamily="49" charset="-122"/>
              </a:rPr>
              <a:t>公斤，丙种食品</a:t>
            </a:r>
            <a:r>
              <a:rPr lang="en-US" altLang="zh-CN" dirty="0">
                <a:solidFill>
                  <a:srgbClr val="0000FF"/>
                </a:solidFill>
                <a:latin typeface="黑体" pitchFamily="2" charset="-122"/>
                <a:ea typeface="楷体_GB2312" pitchFamily="49" charset="-122"/>
              </a:rPr>
              <a:t>10</a:t>
            </a:r>
            <a:r>
              <a:rPr lang="zh-CN" altLang="en-US" dirty="0">
                <a:solidFill>
                  <a:srgbClr val="0000FF"/>
                </a:solidFill>
                <a:latin typeface="黑体" pitchFamily="2" charset="-122"/>
                <a:ea typeface="楷体_GB2312" pitchFamily="49" charset="-122"/>
              </a:rPr>
              <a:t>公斤，把这三种食品混合后每公斤的单价是多少？</a:t>
            </a:r>
            <a:r>
              <a:rPr lang="zh-CN" altLang="en-US" dirty="0">
                <a:solidFill>
                  <a:srgbClr val="0000FF"/>
                </a:solidFill>
                <a:latin typeface="Arial" pitchFamily="34" charset="0"/>
                <a:ea typeface="宋体" pitchFamily="2" charset="-122"/>
              </a:rPr>
              <a:t> </a:t>
            </a:r>
            <a:endParaRPr lang="zh-CN" altLang="en-US" dirty="0">
              <a:latin typeface="Times New Roman" pitchFamily="18" charset="0"/>
              <a:ea typeface="楷体_GB2312" pitchFamily="49" charset="-122"/>
            </a:endParaRPr>
          </a:p>
        </p:txBody>
      </p:sp>
      <p:sp>
        <p:nvSpPr>
          <p:cNvPr id="19460" name="Text Box 4"/>
          <p:cNvSpPr txBox="1"/>
          <p:nvPr/>
        </p:nvSpPr>
        <p:spPr>
          <a:xfrm>
            <a:off x="2024063" y="3800475"/>
            <a:ext cx="8262937" cy="365760"/>
          </a:xfrm>
          <a:prstGeom prst="rect">
            <a:avLst/>
          </a:prstGeom>
          <a:noFill/>
          <a:ln w="9525">
            <a:noFill/>
            <a:miter/>
          </a:ln>
        </p:spPr>
        <p:txBody>
          <a:bodyPr>
            <a:spAutoFit/>
          </a:bodyPr>
          <a:p>
            <a:pPr lvl="0" eaLnBrk="1" hangingPunct="1"/>
            <a:r>
              <a:rPr lang="zh-CN" altLang="en-US" dirty="0">
                <a:solidFill>
                  <a:srgbClr val="FF0000"/>
                </a:solidFill>
                <a:latin typeface="Times New Roman" pitchFamily="18" charset="0"/>
                <a:ea typeface="楷体_GB2312" pitchFamily="49" charset="-122"/>
              </a:rPr>
              <a:t>求加权平均数的问题，甲、乙、丙的权数分别是：0.5、0.4、0.1</a:t>
            </a:r>
            <a:endParaRPr lang="zh-CN" altLang="en-US" dirty="0">
              <a:solidFill>
                <a:srgbClr val="FF0000"/>
              </a:solidFill>
              <a:latin typeface="Times New Roman" pitchFamily="18" charset="0"/>
              <a:ea typeface="楷体_GB2312" pitchFamily="49" charset="-122"/>
            </a:endParaRPr>
          </a:p>
        </p:txBody>
      </p:sp>
      <p:grpSp>
        <p:nvGrpSpPr>
          <p:cNvPr id="11268" name="Group 4"/>
          <p:cNvGrpSpPr/>
          <p:nvPr/>
        </p:nvGrpSpPr>
        <p:grpSpPr>
          <a:xfrm>
            <a:off x="4872038" y="188913"/>
            <a:ext cx="2730500" cy="1371600"/>
            <a:chOff x="3992" y="432"/>
            <a:chExt cx="1720" cy="864"/>
          </a:xfrm>
        </p:grpSpPr>
        <p:pic>
          <p:nvPicPr>
            <p:cNvPr id="11269" name="Picture 5" descr="模板图片副本"/>
            <p:cNvPicPr>
              <a:picLocks noChangeAspect="1"/>
            </p:cNvPicPr>
            <p:nvPr/>
          </p:nvPicPr>
          <p:blipFill>
            <a:blip r:embed="rId1"/>
            <a:stretch>
              <a:fillRect/>
            </a:stretch>
          </p:blipFill>
          <p:spPr>
            <a:xfrm>
              <a:off x="4032" y="432"/>
              <a:ext cx="1680" cy="864"/>
            </a:xfrm>
            <a:prstGeom prst="rect">
              <a:avLst/>
            </a:prstGeom>
            <a:noFill/>
            <a:ln w="9525">
              <a:noFill/>
              <a:miter/>
            </a:ln>
          </p:spPr>
        </p:pic>
        <p:sp>
          <p:nvSpPr>
            <p:cNvPr id="10" name="Rectangle 2"/>
            <p:cNvSpPr>
              <a:spLocks noChangeArrowheads="1"/>
            </p:cNvSpPr>
            <p:nvPr/>
          </p:nvSpPr>
          <p:spPr bwMode="auto">
            <a:xfrm>
              <a:off x="3992" y="544"/>
              <a:ext cx="1536" cy="384"/>
            </a:xfrm>
            <a:prstGeom prst="rect">
              <a:avLst/>
            </a:prstGeom>
            <a:noFill/>
            <a:ln w="9525">
              <a:noFill/>
              <a:miter lim="800000"/>
            </a:ln>
            <a:effectLst>
              <a:outerShdw dist="35921" dir="2700000" algn="ctr" rotWithShape="0">
                <a:schemeClr val="bg2"/>
              </a:outerShdw>
            </a:effectLst>
          </p:spPr>
          <p:txBody>
            <a:bodyPr anchor="b"/>
            <a:lstStyle/>
            <a:p>
              <a:pPr marL="0" marR="0" lvl="0" indent="0" algn="ctr" defTabSz="914400" rtl="0" eaLnBrk="1" fontAlgn="base" latinLnBrk="0" hangingPunct="1">
                <a:spcBef>
                  <a:spcPct val="0"/>
                </a:spcBef>
                <a:spcAft>
                  <a:spcPct val="0"/>
                </a:spcAft>
                <a:buClrTx/>
                <a:buSzTx/>
                <a:buFontTx/>
                <a:buNone/>
                <a:defRPr/>
              </a:pPr>
              <a:r>
                <a:rPr kumimoji="0" lang="zh-CN" altLang="en-US" sz="4000" b="1" i="0" u="none" strike="noStrike" kern="1200" cap="none" spc="0" normalizeH="0" baseline="0" noProof="0" dirty="0" smtClean="0">
                  <a:ln>
                    <a:noFill/>
                  </a:ln>
                  <a:solidFill>
                    <a:schemeClr val="bg1"/>
                  </a:solidFill>
                  <a:effectLst/>
                  <a:uLnTx/>
                  <a:uFillTx/>
                  <a:latin typeface="Arial" pitchFamily="34" charset="0"/>
                  <a:ea typeface="黑体" pitchFamily="2" charset="-122"/>
                  <a:cs typeface="+mn-cs"/>
                </a:rPr>
                <a:t>例题解析</a:t>
              </a:r>
              <a:endParaRPr kumimoji="0" lang="zh-CN" altLang="en-US" sz="4000" b="1" i="0" u="none" strike="noStrike" kern="1200" cap="none" spc="0" normalizeH="0" baseline="0" noProof="0" dirty="0">
                <a:ln>
                  <a:noFill/>
                </a:ln>
                <a:solidFill>
                  <a:schemeClr val="bg1"/>
                </a:solidFill>
                <a:effectLst/>
                <a:uLnTx/>
                <a:uFillTx/>
                <a:latin typeface="Arial" pitchFamily="34" charset="0"/>
                <a:ea typeface="黑体" pitchFamily="2" charset="-122"/>
                <a:cs typeface="+mn-cs"/>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19460"/>
                                        </p:tgtEl>
                                        <p:attrNameLst>
                                          <p:attrName>style.visibility</p:attrName>
                                        </p:attrNameLst>
                                      </p:cBhvr>
                                      <p:to>
                                        <p:strVal val="visible"/>
                                      </p:to>
                                    </p:set>
                                    <p:anim calcmode="lin" valueType="num">
                                      <p:cBhvr>
                                        <p:cTn id="7" dur="500" fill="hold"/>
                                        <p:tgtEl>
                                          <p:spTgt spid="19460"/>
                                        </p:tgtEl>
                                        <p:attrNameLst>
                                          <p:attrName>ppt_w</p:attrName>
                                        </p:attrNameLst>
                                      </p:cBhvr>
                                      <p:tavLst>
                                        <p:tav tm="0">
                                          <p:val>
                                            <p:fltVal val="0.000000"/>
                                          </p:val>
                                        </p:tav>
                                        <p:tav tm="100000">
                                          <p:val>
                                            <p:strVal val="#ppt_w"/>
                                          </p:val>
                                        </p:tav>
                                      </p:tavLst>
                                    </p:anim>
                                    <p:anim calcmode="lin" valueType="num">
                                      <p:cBhvr>
                                        <p:cTn id="8" dur="500" fill="hold"/>
                                        <p:tgtEl>
                                          <p:spTgt spid="19460"/>
                                        </p:tgtEl>
                                        <p:attrNameLst>
                                          <p:attrName>ppt_h</p:attrName>
                                        </p:attrNameLst>
                                      </p:cBhvr>
                                      <p:tavLst>
                                        <p:tav tm="0">
                                          <p:val>
                                            <p:fltVal val="0.000000"/>
                                          </p:val>
                                        </p:tav>
                                        <p:tav tm="100000">
                                          <p:val>
                                            <p:strVal val="#ppt_h"/>
                                          </p:val>
                                        </p:tav>
                                      </p:tavLst>
                                    </p:anim>
                                    <p:animEffect transition="in" filter="fade">
                                      <p:cBhvr>
                                        <p:cTn id="9" dur="500"/>
                                        <p:tgtEl>
                                          <p:spTgt spid="194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60" grpId="0" bldLvl="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Text Box 2"/>
          <p:cNvSpPr txBox="1"/>
          <p:nvPr/>
        </p:nvSpPr>
        <p:spPr>
          <a:xfrm>
            <a:off x="1828800" y="228600"/>
            <a:ext cx="8763000" cy="1280160"/>
          </a:xfrm>
          <a:prstGeom prst="rect">
            <a:avLst/>
          </a:prstGeom>
          <a:noFill/>
          <a:ln w="9525">
            <a:noFill/>
            <a:miter/>
          </a:ln>
        </p:spPr>
        <p:txBody>
          <a:bodyPr>
            <a:spAutoFit/>
          </a:bodyPr>
          <a:p>
            <a:pPr lvl="0" eaLnBrk="1" hangingPunct="1"/>
            <a:r>
              <a:rPr lang="zh-CN" altLang="en-US" dirty="0">
                <a:latin typeface="Times New Roman" pitchFamily="18" charset="0"/>
                <a:ea typeface="宋体" pitchFamily="2" charset="-122"/>
              </a:rPr>
              <a:t>      </a:t>
            </a:r>
            <a:r>
              <a:rPr lang="zh-CN" altLang="en-US" dirty="0">
                <a:solidFill>
                  <a:srgbClr val="FF3300"/>
                </a:solidFill>
                <a:latin typeface="Times New Roman" pitchFamily="18" charset="0"/>
                <a:ea typeface="宋体" pitchFamily="2" charset="-122"/>
              </a:rPr>
              <a:t> </a:t>
            </a:r>
            <a:r>
              <a:rPr lang="en-US" altLang="zh-CN" sz="2600" dirty="0">
                <a:solidFill>
                  <a:srgbClr val="000066"/>
                </a:solidFill>
                <a:latin typeface="黑体" pitchFamily="2" charset="-122"/>
                <a:ea typeface="楷体_GB2312" pitchFamily="49" charset="-122"/>
              </a:rPr>
              <a:t>2</a:t>
            </a:r>
            <a:r>
              <a:rPr lang="zh-CN" altLang="en-US" sz="2600" dirty="0">
                <a:solidFill>
                  <a:srgbClr val="000066"/>
                </a:solidFill>
                <a:latin typeface="黑体" pitchFamily="2" charset="-122"/>
                <a:ea typeface="楷体_GB2312" pitchFamily="49" charset="-122"/>
              </a:rPr>
              <a:t>. 中考后，老师对试卷中第36题（注：满分4分）进行了统计，并根据统计结果绘出如图所示的得分情况统计表。</a:t>
            </a:r>
            <a:r>
              <a:rPr lang="zh-CN" altLang="en-US" sz="2600" dirty="0">
                <a:solidFill>
                  <a:srgbClr val="FF0000"/>
                </a:solidFill>
                <a:latin typeface="黑体" pitchFamily="2" charset="-122"/>
                <a:ea typeface="楷体_GB2312" pitchFamily="49" charset="-122"/>
              </a:rPr>
              <a:t>得分率=得该分数的人数/被统计的人数。</a:t>
            </a:r>
            <a:r>
              <a:rPr lang="zh-CN" altLang="en-US" sz="2600" dirty="0">
                <a:solidFill>
                  <a:srgbClr val="000066"/>
                </a:solidFill>
                <a:latin typeface="黑体" pitchFamily="2" charset="-122"/>
                <a:ea typeface="楷体_GB2312" pitchFamily="49" charset="-122"/>
              </a:rPr>
              <a:t>                </a:t>
            </a:r>
            <a:r>
              <a:rPr lang="zh-CN" altLang="en-US" sz="2600" dirty="0">
                <a:latin typeface="黑体" pitchFamily="2" charset="-122"/>
                <a:ea typeface="楷体_GB2312" pitchFamily="49" charset="-122"/>
              </a:rPr>
              <a:t>       </a:t>
            </a:r>
            <a:endParaRPr lang="zh-CN" altLang="en-US" sz="2600" dirty="0">
              <a:latin typeface="黑体" pitchFamily="2" charset="-122"/>
              <a:ea typeface="楷体_GB2312" pitchFamily="49" charset="-122"/>
            </a:endParaRPr>
          </a:p>
        </p:txBody>
      </p:sp>
      <p:sp>
        <p:nvSpPr>
          <p:cNvPr id="12291" name="Rectangle 3"/>
          <p:cNvSpPr/>
          <p:nvPr/>
        </p:nvSpPr>
        <p:spPr>
          <a:xfrm>
            <a:off x="1524000" y="1571625"/>
            <a:ext cx="9144000" cy="1280160"/>
          </a:xfrm>
          <a:prstGeom prst="rect">
            <a:avLst/>
          </a:prstGeom>
          <a:noFill/>
          <a:ln w="9525">
            <a:noFill/>
            <a:miter/>
          </a:ln>
        </p:spPr>
        <p:txBody>
          <a:bodyPr>
            <a:spAutoFit/>
          </a:bodyPr>
          <a:p>
            <a:pPr lvl="0" eaLnBrk="1" hangingPunct="1">
              <a:spcBef>
                <a:spcPct val="50000"/>
              </a:spcBef>
            </a:pPr>
            <a:r>
              <a:rPr lang="zh-CN" altLang="en-US" sz="2600" dirty="0">
                <a:solidFill>
                  <a:srgbClr val="000066"/>
                </a:solidFill>
                <a:latin typeface="Times New Roman" pitchFamily="18" charset="0"/>
                <a:ea typeface="宋体" pitchFamily="2" charset="-122"/>
              </a:rPr>
              <a:t>（</a:t>
            </a:r>
            <a:r>
              <a:rPr lang="en-US" altLang="zh-CN" sz="2600" dirty="0">
                <a:solidFill>
                  <a:srgbClr val="000066"/>
                </a:solidFill>
                <a:latin typeface="Times New Roman" pitchFamily="18" charset="0"/>
                <a:ea typeface="宋体" pitchFamily="2" charset="-122"/>
              </a:rPr>
              <a:t>1</a:t>
            </a:r>
            <a:r>
              <a:rPr lang="zh-CN" altLang="en-US" sz="2600" dirty="0">
                <a:solidFill>
                  <a:srgbClr val="000066"/>
                </a:solidFill>
                <a:latin typeface="Times New Roman" pitchFamily="18" charset="0"/>
                <a:ea typeface="宋体" pitchFamily="2" charset="-122"/>
              </a:rPr>
              <a:t>）估计该题能得</a:t>
            </a:r>
            <a:r>
              <a:rPr lang="en-US" altLang="zh-CN" sz="2600" dirty="0">
                <a:solidFill>
                  <a:srgbClr val="000066"/>
                </a:solidFill>
                <a:latin typeface="Times New Roman" pitchFamily="18" charset="0"/>
                <a:ea typeface="宋体" pitchFamily="2" charset="-122"/>
              </a:rPr>
              <a:t>2</a:t>
            </a:r>
            <a:r>
              <a:rPr lang="zh-CN" altLang="en-US" sz="2600" dirty="0">
                <a:solidFill>
                  <a:srgbClr val="000066"/>
                </a:solidFill>
                <a:latin typeface="Times New Roman" pitchFamily="18" charset="0"/>
                <a:ea typeface="宋体" pitchFamily="2" charset="-122"/>
              </a:rPr>
              <a:t>分或</a:t>
            </a:r>
            <a:r>
              <a:rPr lang="en-US" altLang="zh-CN" sz="2600" dirty="0">
                <a:solidFill>
                  <a:srgbClr val="000066"/>
                </a:solidFill>
                <a:latin typeface="Times New Roman" pitchFamily="18" charset="0"/>
                <a:ea typeface="宋体" pitchFamily="2" charset="-122"/>
              </a:rPr>
              <a:t>2</a:t>
            </a:r>
            <a:r>
              <a:rPr lang="zh-CN" altLang="en-US" sz="2600" dirty="0">
                <a:solidFill>
                  <a:srgbClr val="000066"/>
                </a:solidFill>
                <a:latin typeface="Times New Roman" pitchFamily="18" charset="0"/>
                <a:ea typeface="宋体" pitchFamily="2" charset="-122"/>
              </a:rPr>
              <a:t>分以上者，即可认为“比较好”，在所统计的学生中共有</a:t>
            </a:r>
            <a:r>
              <a:rPr lang="en-US" altLang="zh-CN" sz="2600" dirty="0">
                <a:solidFill>
                  <a:srgbClr val="000066"/>
                </a:solidFill>
                <a:latin typeface="Times New Roman" pitchFamily="18" charset="0"/>
                <a:ea typeface="宋体" pitchFamily="2" charset="-122"/>
              </a:rPr>
              <a:t>224</a:t>
            </a:r>
            <a:r>
              <a:rPr lang="zh-CN" altLang="en-US" sz="2600" dirty="0">
                <a:solidFill>
                  <a:srgbClr val="000066"/>
                </a:solidFill>
                <a:latin typeface="Times New Roman" pitchFamily="18" charset="0"/>
                <a:ea typeface="宋体" pitchFamily="2" charset="-122"/>
              </a:rPr>
              <a:t>人不属于“比较 好”。问统计的总人数为多少？</a:t>
            </a:r>
            <a:endParaRPr lang="zh-CN" altLang="en-US" sz="2600" dirty="0">
              <a:solidFill>
                <a:srgbClr val="000066"/>
              </a:solidFill>
              <a:latin typeface="Times New Roman" pitchFamily="18" charset="0"/>
              <a:ea typeface="宋体" pitchFamily="2" charset="-122"/>
            </a:endParaRPr>
          </a:p>
        </p:txBody>
      </p:sp>
      <p:sp>
        <p:nvSpPr>
          <p:cNvPr id="12292" name="Rectangle 4"/>
          <p:cNvSpPr/>
          <p:nvPr/>
        </p:nvSpPr>
        <p:spPr>
          <a:xfrm>
            <a:off x="1524000" y="2714625"/>
            <a:ext cx="7543800" cy="487680"/>
          </a:xfrm>
          <a:prstGeom prst="rect">
            <a:avLst/>
          </a:prstGeom>
          <a:noFill/>
          <a:ln w="9525">
            <a:noFill/>
            <a:miter/>
          </a:ln>
        </p:spPr>
        <p:txBody>
          <a:bodyPr>
            <a:spAutoFit/>
          </a:bodyPr>
          <a:p>
            <a:pPr lvl="0" eaLnBrk="1" hangingPunct="1">
              <a:spcBef>
                <a:spcPct val="50000"/>
              </a:spcBef>
            </a:pPr>
            <a:r>
              <a:rPr lang="zh-CN" altLang="en-US" sz="2600" dirty="0">
                <a:solidFill>
                  <a:srgbClr val="000066"/>
                </a:solidFill>
                <a:latin typeface="Times New Roman" pitchFamily="18" charset="0"/>
                <a:ea typeface="宋体" pitchFamily="2" charset="-122"/>
              </a:rPr>
              <a:t>（</a:t>
            </a:r>
            <a:r>
              <a:rPr lang="en-US" altLang="zh-CN" sz="2600" dirty="0">
                <a:solidFill>
                  <a:srgbClr val="000066"/>
                </a:solidFill>
                <a:latin typeface="Times New Roman" pitchFamily="18" charset="0"/>
                <a:ea typeface="宋体" pitchFamily="2" charset="-122"/>
              </a:rPr>
              <a:t>2</a:t>
            </a:r>
            <a:r>
              <a:rPr lang="zh-CN" altLang="en-US" sz="2600" dirty="0">
                <a:solidFill>
                  <a:srgbClr val="000066"/>
                </a:solidFill>
                <a:latin typeface="Times New Roman" pitchFamily="18" charset="0"/>
                <a:ea typeface="宋体" pitchFamily="2" charset="-122"/>
              </a:rPr>
              <a:t>）求该题得分的众数、中位数和平均数。</a:t>
            </a:r>
            <a:endParaRPr lang="zh-CN" altLang="en-US" sz="2600" dirty="0">
              <a:solidFill>
                <a:srgbClr val="000066"/>
              </a:solidFill>
              <a:latin typeface="Times New Roman" pitchFamily="18" charset="0"/>
              <a:ea typeface="宋体" pitchFamily="2" charset="-122"/>
            </a:endParaRPr>
          </a:p>
        </p:txBody>
      </p:sp>
      <p:sp>
        <p:nvSpPr>
          <p:cNvPr id="12293" name="Rectangle 5"/>
          <p:cNvSpPr/>
          <p:nvPr/>
        </p:nvSpPr>
        <p:spPr>
          <a:xfrm>
            <a:off x="2057400" y="3124200"/>
            <a:ext cx="5334000" cy="3105150"/>
          </a:xfrm>
          <a:prstGeom prst="rect">
            <a:avLst/>
          </a:prstGeom>
          <a:noFill/>
          <a:ln w="9525">
            <a:noFill/>
            <a:miter/>
          </a:ln>
        </p:spPr>
        <p:txBody>
          <a:bodyPr/>
          <a:p>
            <a:pPr lvl="0" eaLnBrk="1" hangingPunct="1"/>
            <a:endParaRPr lang="zh-CN" altLang="en-US" dirty="0">
              <a:latin typeface="Times New Roman" pitchFamily="18" charset="0"/>
              <a:ea typeface="楷体_GB2312" pitchFamily="49" charset="-122"/>
            </a:endParaRPr>
          </a:p>
        </p:txBody>
      </p:sp>
      <p:grpSp>
        <p:nvGrpSpPr>
          <p:cNvPr id="12294" name="Group 6"/>
          <p:cNvGrpSpPr/>
          <p:nvPr/>
        </p:nvGrpSpPr>
        <p:grpSpPr>
          <a:xfrm>
            <a:off x="1828800" y="3429000"/>
            <a:ext cx="4800600" cy="3018464"/>
            <a:chOff x="0" y="0"/>
            <a:chExt cx="7560" cy="4753"/>
          </a:xfrm>
        </p:grpSpPr>
        <p:sp>
          <p:nvSpPr>
            <p:cNvPr id="12296" name="Rectangle 7"/>
            <p:cNvSpPr/>
            <p:nvPr/>
          </p:nvSpPr>
          <p:spPr>
            <a:xfrm>
              <a:off x="2282" y="2640"/>
              <a:ext cx="405" cy="1678"/>
            </a:xfrm>
            <a:prstGeom prst="rect">
              <a:avLst/>
            </a:prstGeom>
            <a:solidFill>
              <a:srgbClr val="00CC99"/>
            </a:solidFill>
            <a:ln w="9525" cap="flat" cmpd="sng">
              <a:solidFill>
                <a:srgbClr val="000000"/>
              </a:solidFill>
              <a:prstDash val="solid"/>
              <a:miter/>
              <a:headEnd type="none" w="med" len="med"/>
              <a:tailEnd type="none" w="med" len="med"/>
            </a:ln>
          </p:spPr>
          <p:txBody>
            <a:bodyPr/>
            <a:p>
              <a:pPr lvl="0" eaLnBrk="1" hangingPunct="1"/>
              <a:endParaRPr lang="zh-CN" altLang="en-US" dirty="0">
                <a:latin typeface="Times New Roman" pitchFamily="18" charset="0"/>
                <a:ea typeface="楷体_GB2312" pitchFamily="49" charset="-122"/>
              </a:endParaRPr>
            </a:p>
          </p:txBody>
        </p:sp>
        <p:sp>
          <p:nvSpPr>
            <p:cNvPr id="12297" name="Rectangle 8"/>
            <p:cNvSpPr/>
            <p:nvPr/>
          </p:nvSpPr>
          <p:spPr>
            <a:xfrm>
              <a:off x="1321" y="3721"/>
              <a:ext cx="405" cy="615"/>
            </a:xfrm>
            <a:prstGeom prst="rect">
              <a:avLst/>
            </a:prstGeom>
            <a:solidFill>
              <a:srgbClr val="00CC99"/>
            </a:solidFill>
            <a:ln w="9525" cap="flat" cmpd="sng">
              <a:solidFill>
                <a:srgbClr val="000000"/>
              </a:solidFill>
              <a:prstDash val="solid"/>
              <a:miter/>
              <a:headEnd type="none" w="med" len="med"/>
              <a:tailEnd type="none" w="med" len="med"/>
            </a:ln>
          </p:spPr>
          <p:txBody>
            <a:bodyPr/>
            <a:p>
              <a:pPr lvl="0" eaLnBrk="1" hangingPunct="1"/>
              <a:endParaRPr lang="zh-CN" altLang="en-US" dirty="0">
                <a:latin typeface="Times New Roman" pitchFamily="18" charset="0"/>
                <a:ea typeface="楷体_GB2312" pitchFamily="49" charset="-122"/>
              </a:endParaRPr>
            </a:p>
          </p:txBody>
        </p:sp>
        <p:sp>
          <p:nvSpPr>
            <p:cNvPr id="12298" name="Rectangle 9"/>
            <p:cNvSpPr/>
            <p:nvPr/>
          </p:nvSpPr>
          <p:spPr>
            <a:xfrm>
              <a:off x="480" y="1920"/>
              <a:ext cx="405" cy="2413"/>
            </a:xfrm>
            <a:prstGeom prst="rect">
              <a:avLst/>
            </a:prstGeom>
            <a:solidFill>
              <a:srgbClr val="00CC99"/>
            </a:solidFill>
            <a:ln w="9525" cap="flat" cmpd="sng">
              <a:solidFill>
                <a:srgbClr val="000000"/>
              </a:solidFill>
              <a:prstDash val="solid"/>
              <a:miter/>
              <a:headEnd type="none" w="med" len="med"/>
              <a:tailEnd type="none" w="med" len="med"/>
            </a:ln>
          </p:spPr>
          <p:txBody>
            <a:bodyPr/>
            <a:p>
              <a:pPr lvl="0" eaLnBrk="1" hangingPunct="1"/>
              <a:endParaRPr lang="zh-CN" altLang="en-US" dirty="0">
                <a:latin typeface="Times New Roman" pitchFamily="18" charset="0"/>
                <a:ea typeface="楷体_GB2312" pitchFamily="49" charset="-122"/>
              </a:endParaRPr>
            </a:p>
          </p:txBody>
        </p:sp>
        <p:sp>
          <p:nvSpPr>
            <p:cNvPr id="12299" name="Rectangle 10"/>
            <p:cNvSpPr/>
            <p:nvPr/>
          </p:nvSpPr>
          <p:spPr>
            <a:xfrm>
              <a:off x="3120" y="3840"/>
              <a:ext cx="405" cy="486"/>
            </a:xfrm>
            <a:prstGeom prst="rect">
              <a:avLst/>
            </a:prstGeom>
            <a:solidFill>
              <a:srgbClr val="00CC99"/>
            </a:solidFill>
            <a:ln w="9525" cap="flat" cmpd="sng">
              <a:solidFill>
                <a:srgbClr val="000000"/>
              </a:solidFill>
              <a:prstDash val="solid"/>
              <a:miter/>
              <a:headEnd type="none" w="med" len="med"/>
              <a:tailEnd type="none" w="med" len="med"/>
            </a:ln>
          </p:spPr>
          <p:txBody>
            <a:bodyPr/>
            <a:p>
              <a:pPr lvl="0" eaLnBrk="1" hangingPunct="1"/>
              <a:endParaRPr lang="zh-CN" altLang="en-US" dirty="0">
                <a:latin typeface="Times New Roman" pitchFamily="18" charset="0"/>
                <a:ea typeface="楷体_GB2312" pitchFamily="49" charset="-122"/>
              </a:endParaRPr>
            </a:p>
          </p:txBody>
        </p:sp>
        <p:sp>
          <p:nvSpPr>
            <p:cNvPr id="12300" name="Rectangle 11"/>
            <p:cNvSpPr/>
            <p:nvPr/>
          </p:nvSpPr>
          <p:spPr>
            <a:xfrm>
              <a:off x="4080" y="3360"/>
              <a:ext cx="405" cy="960"/>
            </a:xfrm>
            <a:prstGeom prst="rect">
              <a:avLst/>
            </a:prstGeom>
            <a:solidFill>
              <a:srgbClr val="00CC99"/>
            </a:solidFill>
            <a:ln w="9525" cap="flat" cmpd="sng">
              <a:solidFill>
                <a:srgbClr val="000000"/>
              </a:solidFill>
              <a:prstDash val="solid"/>
              <a:miter/>
              <a:headEnd type="none" w="med" len="med"/>
              <a:tailEnd type="none" w="med" len="med"/>
            </a:ln>
          </p:spPr>
          <p:txBody>
            <a:bodyPr/>
            <a:p>
              <a:pPr lvl="0" eaLnBrk="1" hangingPunct="1"/>
              <a:endParaRPr lang="zh-CN" altLang="en-US" dirty="0">
                <a:latin typeface="Times New Roman" pitchFamily="18" charset="0"/>
                <a:ea typeface="楷体_GB2312" pitchFamily="49" charset="-122"/>
              </a:endParaRPr>
            </a:p>
          </p:txBody>
        </p:sp>
        <p:sp>
          <p:nvSpPr>
            <p:cNvPr id="12301" name="Line 12"/>
            <p:cNvSpPr/>
            <p:nvPr/>
          </p:nvSpPr>
          <p:spPr>
            <a:xfrm>
              <a:off x="1" y="600"/>
              <a:ext cx="3" cy="3690"/>
            </a:xfrm>
            <a:prstGeom prst="line">
              <a:avLst/>
            </a:prstGeom>
            <a:ln w="25400" cap="flat" cmpd="sng">
              <a:solidFill>
                <a:srgbClr val="0000FF"/>
              </a:solidFill>
              <a:prstDash val="solid"/>
              <a:headEnd type="none" w="med" len="med"/>
              <a:tailEnd type="none" w="med" len="med"/>
            </a:ln>
          </p:spPr>
          <p:txBody>
            <a:bodyPr/>
            <a:p>
              <a:endParaRPr lang="zh-CN" altLang="en-US"/>
            </a:p>
          </p:txBody>
        </p:sp>
        <p:sp>
          <p:nvSpPr>
            <p:cNvPr id="12302" name="Line 13"/>
            <p:cNvSpPr/>
            <p:nvPr/>
          </p:nvSpPr>
          <p:spPr>
            <a:xfrm>
              <a:off x="0" y="4320"/>
              <a:ext cx="4920" cy="1"/>
            </a:xfrm>
            <a:prstGeom prst="line">
              <a:avLst/>
            </a:prstGeom>
            <a:ln w="19050" cap="flat" cmpd="sng">
              <a:solidFill>
                <a:srgbClr val="0000FF"/>
              </a:solidFill>
              <a:prstDash val="solid"/>
              <a:headEnd type="none" w="med" len="med"/>
              <a:tailEnd type="none" w="med" len="med"/>
            </a:ln>
          </p:spPr>
          <p:txBody>
            <a:bodyPr/>
            <a:p>
              <a:endParaRPr lang="zh-CN" altLang="en-US"/>
            </a:p>
          </p:txBody>
        </p:sp>
        <p:sp>
          <p:nvSpPr>
            <p:cNvPr id="12303" name="Rectangle 14"/>
            <p:cNvSpPr/>
            <p:nvPr/>
          </p:nvSpPr>
          <p:spPr>
            <a:xfrm>
              <a:off x="600" y="4320"/>
              <a:ext cx="180" cy="432"/>
            </a:xfrm>
            <a:prstGeom prst="rect">
              <a:avLst/>
            </a:prstGeom>
            <a:noFill/>
            <a:ln w="9525">
              <a:noFill/>
              <a:miter/>
            </a:ln>
          </p:spPr>
          <p:txBody>
            <a:bodyPr wrap="none" lIns="0" tIns="0" rIns="0" bIns="0">
              <a:spAutoFit/>
            </a:bodyPr>
            <a:p>
              <a:pPr lvl="0" eaLnBrk="1" hangingPunct="1"/>
              <a:r>
                <a:rPr lang="en-US" altLang="zh-CN" dirty="0">
                  <a:solidFill>
                    <a:srgbClr val="000000"/>
                  </a:solidFill>
                  <a:latin typeface="宋体" pitchFamily="2" charset="-122"/>
                  <a:ea typeface="宋体" pitchFamily="2" charset="-122"/>
                </a:rPr>
                <a:t>0</a:t>
              </a:r>
              <a:endParaRPr lang="en-US" altLang="zh-CN" dirty="0">
                <a:latin typeface="Times New Roman" pitchFamily="18" charset="0"/>
                <a:ea typeface="宋体" pitchFamily="2" charset="-122"/>
              </a:endParaRPr>
            </a:p>
          </p:txBody>
        </p:sp>
        <p:sp>
          <p:nvSpPr>
            <p:cNvPr id="12304" name="Rectangle 15"/>
            <p:cNvSpPr/>
            <p:nvPr/>
          </p:nvSpPr>
          <p:spPr>
            <a:xfrm>
              <a:off x="1440" y="4321"/>
              <a:ext cx="240" cy="432"/>
            </a:xfrm>
            <a:prstGeom prst="rect">
              <a:avLst/>
            </a:prstGeom>
            <a:noFill/>
            <a:ln w="9525">
              <a:noFill/>
              <a:miter/>
            </a:ln>
          </p:spPr>
          <p:txBody>
            <a:bodyPr lIns="0" tIns="0" rIns="0" bIns="0">
              <a:spAutoFit/>
            </a:bodyPr>
            <a:p>
              <a:pPr lvl="0" eaLnBrk="1" hangingPunct="1"/>
              <a:r>
                <a:rPr lang="en-US" altLang="zh-CN" dirty="0">
                  <a:solidFill>
                    <a:srgbClr val="000000"/>
                  </a:solidFill>
                  <a:latin typeface="宋体" pitchFamily="2" charset="-122"/>
                  <a:ea typeface="宋体" pitchFamily="2" charset="-122"/>
                </a:rPr>
                <a:t>1</a:t>
              </a:r>
              <a:endParaRPr lang="en-US" altLang="zh-CN" dirty="0">
                <a:latin typeface="Times New Roman" pitchFamily="18" charset="0"/>
                <a:ea typeface="宋体" pitchFamily="2" charset="-122"/>
              </a:endParaRPr>
            </a:p>
          </p:txBody>
        </p:sp>
        <p:sp>
          <p:nvSpPr>
            <p:cNvPr id="12305" name="Rectangle 16"/>
            <p:cNvSpPr/>
            <p:nvPr/>
          </p:nvSpPr>
          <p:spPr>
            <a:xfrm>
              <a:off x="2280" y="4320"/>
              <a:ext cx="180" cy="432"/>
            </a:xfrm>
            <a:prstGeom prst="rect">
              <a:avLst/>
            </a:prstGeom>
            <a:noFill/>
            <a:ln w="9525">
              <a:noFill/>
              <a:miter/>
            </a:ln>
          </p:spPr>
          <p:txBody>
            <a:bodyPr wrap="none" lIns="0" tIns="0" rIns="0" bIns="0">
              <a:spAutoFit/>
            </a:bodyPr>
            <a:p>
              <a:pPr lvl="0" eaLnBrk="1" hangingPunct="1"/>
              <a:r>
                <a:rPr lang="en-US" altLang="zh-CN" dirty="0">
                  <a:solidFill>
                    <a:srgbClr val="000000"/>
                  </a:solidFill>
                  <a:latin typeface="宋体" pitchFamily="2" charset="-122"/>
                  <a:ea typeface="宋体" pitchFamily="2" charset="-122"/>
                </a:rPr>
                <a:t>2</a:t>
              </a:r>
              <a:endParaRPr lang="en-US" altLang="zh-CN" dirty="0">
                <a:latin typeface="Times New Roman" pitchFamily="18" charset="0"/>
                <a:ea typeface="宋体" pitchFamily="2" charset="-122"/>
              </a:endParaRPr>
            </a:p>
          </p:txBody>
        </p:sp>
        <p:sp>
          <p:nvSpPr>
            <p:cNvPr id="12306" name="Rectangle 17"/>
            <p:cNvSpPr/>
            <p:nvPr/>
          </p:nvSpPr>
          <p:spPr>
            <a:xfrm>
              <a:off x="3240" y="4320"/>
              <a:ext cx="180" cy="432"/>
            </a:xfrm>
            <a:prstGeom prst="rect">
              <a:avLst/>
            </a:prstGeom>
            <a:noFill/>
            <a:ln w="9525">
              <a:noFill/>
              <a:miter/>
            </a:ln>
          </p:spPr>
          <p:txBody>
            <a:bodyPr wrap="none" lIns="0" tIns="0" rIns="0" bIns="0">
              <a:spAutoFit/>
            </a:bodyPr>
            <a:p>
              <a:pPr lvl="0" eaLnBrk="1" hangingPunct="1"/>
              <a:r>
                <a:rPr lang="en-US" altLang="zh-CN" dirty="0">
                  <a:solidFill>
                    <a:srgbClr val="000000"/>
                  </a:solidFill>
                  <a:latin typeface="宋体" pitchFamily="2" charset="-122"/>
                  <a:ea typeface="宋体" pitchFamily="2" charset="-122"/>
                </a:rPr>
                <a:t>3</a:t>
              </a:r>
              <a:endParaRPr lang="en-US" altLang="zh-CN" dirty="0">
                <a:latin typeface="Times New Roman" pitchFamily="18" charset="0"/>
                <a:ea typeface="宋体" pitchFamily="2" charset="-122"/>
              </a:endParaRPr>
            </a:p>
          </p:txBody>
        </p:sp>
        <p:sp>
          <p:nvSpPr>
            <p:cNvPr id="12307" name="Rectangle 18"/>
            <p:cNvSpPr/>
            <p:nvPr/>
          </p:nvSpPr>
          <p:spPr>
            <a:xfrm>
              <a:off x="4080" y="4320"/>
              <a:ext cx="180" cy="432"/>
            </a:xfrm>
            <a:prstGeom prst="rect">
              <a:avLst/>
            </a:prstGeom>
            <a:noFill/>
            <a:ln w="9525">
              <a:noFill/>
              <a:miter/>
            </a:ln>
          </p:spPr>
          <p:txBody>
            <a:bodyPr wrap="none" lIns="0" tIns="0" rIns="0" bIns="0">
              <a:spAutoFit/>
            </a:bodyPr>
            <a:p>
              <a:pPr lvl="0" eaLnBrk="1" hangingPunct="1"/>
              <a:r>
                <a:rPr lang="en-US" altLang="zh-CN" dirty="0">
                  <a:solidFill>
                    <a:srgbClr val="000000"/>
                  </a:solidFill>
                  <a:latin typeface="宋体" pitchFamily="2" charset="-122"/>
                  <a:ea typeface="宋体" pitchFamily="2" charset="-122"/>
                </a:rPr>
                <a:t>4</a:t>
              </a:r>
              <a:endParaRPr lang="en-US" altLang="zh-CN" dirty="0">
                <a:latin typeface="Times New Roman" pitchFamily="18" charset="0"/>
                <a:ea typeface="宋体" pitchFamily="2" charset="-122"/>
              </a:endParaRPr>
            </a:p>
          </p:txBody>
        </p:sp>
        <p:sp>
          <p:nvSpPr>
            <p:cNvPr id="12308" name="Line 19"/>
            <p:cNvSpPr/>
            <p:nvPr/>
          </p:nvSpPr>
          <p:spPr>
            <a:xfrm>
              <a:off x="4920" y="4320"/>
              <a:ext cx="480" cy="0"/>
            </a:xfrm>
            <a:prstGeom prst="line">
              <a:avLst/>
            </a:prstGeom>
            <a:ln w="28575" cap="flat" cmpd="sng">
              <a:solidFill>
                <a:schemeClr val="tx1"/>
              </a:solidFill>
              <a:prstDash val="solid"/>
              <a:headEnd type="none" w="med" len="med"/>
              <a:tailEnd type="triangle" w="med" len="med"/>
            </a:ln>
          </p:spPr>
          <p:txBody>
            <a:bodyPr/>
            <a:p>
              <a:endParaRPr lang="zh-CN" altLang="en-US"/>
            </a:p>
          </p:txBody>
        </p:sp>
        <p:sp>
          <p:nvSpPr>
            <p:cNvPr id="12309" name="Line 20"/>
            <p:cNvSpPr/>
            <p:nvPr/>
          </p:nvSpPr>
          <p:spPr>
            <a:xfrm flipV="1">
              <a:off x="0" y="120"/>
              <a:ext cx="0" cy="600"/>
            </a:xfrm>
            <a:prstGeom prst="line">
              <a:avLst/>
            </a:prstGeom>
            <a:ln w="25400" cap="flat" cmpd="sng">
              <a:solidFill>
                <a:schemeClr val="tx1"/>
              </a:solidFill>
              <a:prstDash val="solid"/>
              <a:headEnd type="none" w="med" len="med"/>
              <a:tailEnd type="triangle" w="med" len="med"/>
            </a:ln>
          </p:spPr>
          <p:txBody>
            <a:bodyPr/>
            <a:p>
              <a:endParaRPr lang="zh-CN" altLang="en-US"/>
            </a:p>
          </p:txBody>
        </p:sp>
        <p:sp>
          <p:nvSpPr>
            <p:cNvPr id="12310" name="Text Box 21"/>
            <p:cNvSpPr txBox="1"/>
            <p:nvPr/>
          </p:nvSpPr>
          <p:spPr>
            <a:xfrm>
              <a:off x="120" y="1320"/>
              <a:ext cx="1920" cy="624"/>
            </a:xfrm>
            <a:prstGeom prst="rect">
              <a:avLst/>
            </a:prstGeom>
            <a:noFill/>
            <a:ln w="9525">
              <a:noFill/>
              <a:miter/>
            </a:ln>
          </p:spPr>
          <p:txBody>
            <a:bodyPr>
              <a:spAutoFit/>
            </a:bodyPr>
            <a:p>
              <a:pPr lvl="0" eaLnBrk="1" hangingPunct="1">
                <a:spcBef>
                  <a:spcPct val="50000"/>
                </a:spcBef>
              </a:pPr>
              <a:r>
                <a:rPr lang="en-US" altLang="zh-CN" sz="2000" dirty="0">
                  <a:latin typeface="Times New Roman" pitchFamily="18" charset="0"/>
                  <a:ea typeface="宋体" pitchFamily="2" charset="-122"/>
                </a:rPr>
                <a:t>34.8%</a:t>
              </a:r>
              <a:endParaRPr lang="en-US" altLang="zh-CN" sz="2000" dirty="0">
                <a:latin typeface="Times New Roman" pitchFamily="18" charset="0"/>
                <a:ea typeface="宋体" pitchFamily="2" charset="-122"/>
              </a:endParaRPr>
            </a:p>
          </p:txBody>
        </p:sp>
        <p:sp>
          <p:nvSpPr>
            <p:cNvPr id="12311" name="Text Box 22"/>
            <p:cNvSpPr txBox="1"/>
            <p:nvPr/>
          </p:nvSpPr>
          <p:spPr>
            <a:xfrm>
              <a:off x="1080" y="3120"/>
              <a:ext cx="1440" cy="624"/>
            </a:xfrm>
            <a:prstGeom prst="rect">
              <a:avLst/>
            </a:prstGeom>
            <a:noFill/>
            <a:ln w="9525">
              <a:noFill/>
              <a:miter/>
            </a:ln>
          </p:spPr>
          <p:txBody>
            <a:bodyPr>
              <a:spAutoFit/>
            </a:bodyPr>
            <a:p>
              <a:pPr lvl="0" eaLnBrk="1" hangingPunct="1">
                <a:spcBef>
                  <a:spcPct val="50000"/>
                </a:spcBef>
              </a:pPr>
              <a:r>
                <a:rPr lang="en-US" altLang="zh-CN" sz="2000" dirty="0">
                  <a:latin typeface="Times New Roman" pitchFamily="18" charset="0"/>
                  <a:ea typeface="宋体" pitchFamily="2" charset="-122"/>
                </a:rPr>
                <a:t>10%</a:t>
              </a:r>
              <a:endParaRPr lang="en-US" altLang="zh-CN" sz="2000" dirty="0">
                <a:latin typeface="Times New Roman" pitchFamily="18" charset="0"/>
                <a:ea typeface="宋体" pitchFamily="2" charset="-122"/>
              </a:endParaRPr>
            </a:p>
          </p:txBody>
        </p:sp>
        <p:sp>
          <p:nvSpPr>
            <p:cNvPr id="12312" name="Text Box 23"/>
            <p:cNvSpPr txBox="1"/>
            <p:nvPr/>
          </p:nvSpPr>
          <p:spPr>
            <a:xfrm>
              <a:off x="1920" y="2040"/>
              <a:ext cx="1800" cy="624"/>
            </a:xfrm>
            <a:prstGeom prst="rect">
              <a:avLst/>
            </a:prstGeom>
            <a:noFill/>
            <a:ln w="9525">
              <a:noFill/>
              <a:miter/>
            </a:ln>
          </p:spPr>
          <p:txBody>
            <a:bodyPr>
              <a:spAutoFit/>
            </a:bodyPr>
            <a:p>
              <a:pPr lvl="0" eaLnBrk="1" hangingPunct="1">
                <a:spcBef>
                  <a:spcPct val="50000"/>
                </a:spcBef>
              </a:pPr>
              <a:r>
                <a:rPr lang="en-US" altLang="zh-CN" sz="2000" dirty="0">
                  <a:latin typeface="Times New Roman" pitchFamily="18" charset="0"/>
                  <a:ea typeface="宋体" pitchFamily="2" charset="-122"/>
                </a:rPr>
                <a:t>25.8%</a:t>
              </a:r>
              <a:endParaRPr lang="en-US" altLang="zh-CN" sz="2000" dirty="0">
                <a:latin typeface="Times New Roman" pitchFamily="18" charset="0"/>
                <a:ea typeface="宋体" pitchFamily="2" charset="-122"/>
              </a:endParaRPr>
            </a:p>
          </p:txBody>
        </p:sp>
        <p:sp>
          <p:nvSpPr>
            <p:cNvPr id="12313" name="Text Box 24"/>
            <p:cNvSpPr txBox="1"/>
            <p:nvPr/>
          </p:nvSpPr>
          <p:spPr>
            <a:xfrm>
              <a:off x="2880" y="3120"/>
              <a:ext cx="1320" cy="624"/>
            </a:xfrm>
            <a:prstGeom prst="rect">
              <a:avLst/>
            </a:prstGeom>
            <a:noFill/>
            <a:ln w="9525">
              <a:noFill/>
              <a:miter/>
            </a:ln>
          </p:spPr>
          <p:txBody>
            <a:bodyPr>
              <a:spAutoFit/>
            </a:bodyPr>
            <a:p>
              <a:pPr lvl="0" eaLnBrk="1" hangingPunct="1">
                <a:spcBef>
                  <a:spcPct val="50000"/>
                </a:spcBef>
              </a:pPr>
              <a:r>
                <a:rPr lang="en-US" altLang="zh-CN" sz="2000" dirty="0">
                  <a:latin typeface="Times New Roman" pitchFamily="18" charset="0"/>
                  <a:ea typeface="宋体" pitchFamily="2" charset="-122"/>
                </a:rPr>
                <a:t>9.8%</a:t>
              </a:r>
              <a:endParaRPr lang="en-US" altLang="zh-CN" sz="2000" dirty="0">
                <a:latin typeface="Times New Roman" pitchFamily="18" charset="0"/>
                <a:ea typeface="宋体" pitchFamily="2" charset="-122"/>
              </a:endParaRPr>
            </a:p>
          </p:txBody>
        </p:sp>
        <p:sp>
          <p:nvSpPr>
            <p:cNvPr id="12314" name="Text Box 25"/>
            <p:cNvSpPr txBox="1"/>
            <p:nvPr/>
          </p:nvSpPr>
          <p:spPr>
            <a:xfrm>
              <a:off x="3720" y="2640"/>
              <a:ext cx="1560" cy="624"/>
            </a:xfrm>
            <a:prstGeom prst="rect">
              <a:avLst/>
            </a:prstGeom>
            <a:noFill/>
            <a:ln w="9525">
              <a:noFill/>
              <a:miter/>
            </a:ln>
          </p:spPr>
          <p:txBody>
            <a:bodyPr>
              <a:spAutoFit/>
            </a:bodyPr>
            <a:p>
              <a:pPr lvl="0" eaLnBrk="1" hangingPunct="1">
                <a:spcBef>
                  <a:spcPct val="50000"/>
                </a:spcBef>
              </a:pPr>
              <a:r>
                <a:rPr lang="en-US" altLang="zh-CN" sz="2000" dirty="0">
                  <a:latin typeface="Times New Roman" pitchFamily="18" charset="0"/>
                  <a:ea typeface="宋体" pitchFamily="2" charset="-122"/>
                </a:rPr>
                <a:t>19.6%</a:t>
              </a:r>
              <a:endParaRPr lang="en-US" altLang="zh-CN" sz="2000" dirty="0">
                <a:latin typeface="Times New Roman" pitchFamily="18" charset="0"/>
                <a:ea typeface="宋体" pitchFamily="2" charset="-122"/>
              </a:endParaRPr>
            </a:p>
          </p:txBody>
        </p:sp>
        <p:sp>
          <p:nvSpPr>
            <p:cNvPr id="12315" name="Text Box 26"/>
            <p:cNvSpPr txBox="1"/>
            <p:nvPr/>
          </p:nvSpPr>
          <p:spPr>
            <a:xfrm>
              <a:off x="4560" y="4080"/>
              <a:ext cx="3000" cy="624"/>
            </a:xfrm>
            <a:prstGeom prst="rect">
              <a:avLst/>
            </a:prstGeom>
            <a:noFill/>
            <a:ln w="9525">
              <a:noFill/>
              <a:miter/>
            </a:ln>
          </p:spPr>
          <p:txBody>
            <a:bodyPr>
              <a:spAutoFit/>
            </a:bodyPr>
            <a:p>
              <a:pPr lvl="0" eaLnBrk="1" hangingPunct="1">
                <a:spcBef>
                  <a:spcPct val="50000"/>
                </a:spcBef>
              </a:pPr>
              <a:r>
                <a:rPr lang="zh-CN" altLang="en-US" dirty="0">
                  <a:latin typeface="Times New Roman" pitchFamily="18" charset="0"/>
                  <a:ea typeface="宋体" pitchFamily="2" charset="-122"/>
                </a:rPr>
                <a:t>      </a:t>
              </a:r>
              <a:r>
                <a:rPr lang="zh-CN" altLang="en-US" sz="2000" dirty="0">
                  <a:latin typeface="Times New Roman" pitchFamily="18" charset="0"/>
                  <a:ea typeface="宋体" pitchFamily="2" charset="-122"/>
                </a:rPr>
                <a:t>分数 </a:t>
              </a:r>
              <a:r>
                <a:rPr lang="en-US" altLang="zh-CN" sz="2000" dirty="0">
                  <a:latin typeface="Times New Roman" pitchFamily="18" charset="0"/>
                  <a:ea typeface="宋体" pitchFamily="2" charset="-122"/>
                </a:rPr>
                <a:t>(</a:t>
              </a:r>
              <a:r>
                <a:rPr lang="zh-CN" altLang="en-US" sz="2000" dirty="0">
                  <a:latin typeface="Times New Roman" pitchFamily="18" charset="0"/>
                  <a:ea typeface="宋体" pitchFamily="2" charset="-122"/>
                </a:rPr>
                <a:t>分</a:t>
              </a:r>
              <a:r>
                <a:rPr lang="en-US" altLang="zh-CN" sz="2000" dirty="0">
                  <a:latin typeface="Times New Roman" pitchFamily="18" charset="0"/>
                  <a:ea typeface="宋体" pitchFamily="2" charset="-122"/>
                </a:rPr>
                <a:t>)</a:t>
              </a:r>
              <a:endParaRPr lang="en-US" altLang="zh-CN" sz="2000" dirty="0">
                <a:latin typeface="Times New Roman" pitchFamily="18" charset="0"/>
                <a:ea typeface="宋体" pitchFamily="2" charset="-122"/>
              </a:endParaRPr>
            </a:p>
          </p:txBody>
        </p:sp>
        <p:sp>
          <p:nvSpPr>
            <p:cNvPr id="12316" name="Text Box 27"/>
            <p:cNvSpPr txBox="1"/>
            <p:nvPr/>
          </p:nvSpPr>
          <p:spPr>
            <a:xfrm>
              <a:off x="0" y="0"/>
              <a:ext cx="2040" cy="624"/>
            </a:xfrm>
            <a:prstGeom prst="rect">
              <a:avLst/>
            </a:prstGeom>
            <a:noFill/>
            <a:ln w="9525">
              <a:noFill/>
              <a:miter/>
            </a:ln>
          </p:spPr>
          <p:txBody>
            <a:bodyPr>
              <a:spAutoFit/>
            </a:bodyPr>
            <a:p>
              <a:pPr lvl="0" eaLnBrk="1" hangingPunct="1">
                <a:spcBef>
                  <a:spcPct val="50000"/>
                </a:spcBef>
              </a:pPr>
              <a:r>
                <a:rPr lang="zh-CN" altLang="en-US" sz="2000" dirty="0">
                  <a:latin typeface="Times New Roman" pitchFamily="18" charset="0"/>
                  <a:ea typeface="宋体" pitchFamily="2" charset="-122"/>
                </a:rPr>
                <a:t>得分率</a:t>
              </a:r>
              <a:endParaRPr lang="zh-CN" altLang="en-US" sz="2000" dirty="0">
                <a:latin typeface="Times New Roman" pitchFamily="18" charset="0"/>
                <a:ea typeface="宋体" pitchFamily="2" charset="-122"/>
              </a:endParaRPr>
            </a:p>
          </p:txBody>
        </p:sp>
      </p:grpSp>
      <p:sp>
        <p:nvSpPr>
          <p:cNvPr id="20508" name="Text Box 28"/>
          <p:cNvSpPr txBox="1"/>
          <p:nvPr/>
        </p:nvSpPr>
        <p:spPr>
          <a:xfrm>
            <a:off x="2952750" y="3571875"/>
            <a:ext cx="7887335" cy="1280160"/>
          </a:xfrm>
          <a:prstGeom prst="rect">
            <a:avLst/>
          </a:prstGeom>
          <a:noFill/>
          <a:ln w="9525">
            <a:noFill/>
            <a:miter/>
          </a:ln>
        </p:spPr>
        <p:txBody>
          <a:bodyPr wrap="none">
            <a:spAutoFit/>
          </a:bodyPr>
          <a:p>
            <a:pPr lvl="0" eaLnBrk="1" hangingPunct="1"/>
            <a:r>
              <a:rPr lang="zh-CN" altLang="en-US" sz="2600" dirty="0">
                <a:solidFill>
                  <a:srgbClr val="FF0000"/>
                </a:solidFill>
                <a:latin typeface="Times New Roman" pitchFamily="18" charset="0"/>
                <a:ea typeface="楷体_GB2312" pitchFamily="49" charset="-122"/>
              </a:rPr>
              <a:t>分析：</a:t>
            </a:r>
            <a:r>
              <a:rPr lang="zh-CN" altLang="en-US" sz="2600" dirty="0">
                <a:solidFill>
                  <a:srgbClr val="0000FF"/>
                </a:solidFill>
                <a:latin typeface="Times New Roman" pitchFamily="18" charset="0"/>
                <a:ea typeface="楷体_GB2312" pitchFamily="49" charset="-122"/>
              </a:rPr>
              <a:t>（1）“比较好”的占</a:t>
            </a:r>
            <a:r>
              <a:rPr lang="zh-CN" altLang="en-US" sz="2600" dirty="0">
                <a:solidFill>
                  <a:srgbClr val="0000FF"/>
                </a:solidFill>
                <a:latin typeface="Arial" pitchFamily="34" charset="0"/>
                <a:ea typeface="宋体" pitchFamily="2" charset="-122"/>
              </a:rPr>
              <a:t>55.2%即可求出总人数。</a:t>
            </a:r>
            <a:endParaRPr lang="zh-CN" altLang="en-US" sz="2600" dirty="0">
              <a:solidFill>
                <a:srgbClr val="0000FF"/>
              </a:solidFill>
              <a:latin typeface="Arial" pitchFamily="34" charset="0"/>
              <a:ea typeface="宋体" pitchFamily="2" charset="-122"/>
            </a:endParaRPr>
          </a:p>
          <a:p>
            <a:pPr lvl="0" eaLnBrk="1" hangingPunct="1"/>
            <a:r>
              <a:rPr lang="zh-CN" altLang="en-US" sz="2600" dirty="0">
                <a:solidFill>
                  <a:srgbClr val="0000FF"/>
                </a:solidFill>
                <a:latin typeface="Arial" pitchFamily="34" charset="0"/>
                <a:ea typeface="宋体" pitchFamily="2" charset="-122"/>
              </a:rPr>
              <a:t>           （2）众数、中位数可由所占比例得出，</a:t>
            </a:r>
            <a:endParaRPr lang="zh-CN" altLang="en-US" sz="2600" dirty="0">
              <a:solidFill>
                <a:srgbClr val="0000FF"/>
              </a:solidFill>
              <a:latin typeface="Arial" pitchFamily="34" charset="0"/>
              <a:ea typeface="宋体" pitchFamily="2" charset="-122"/>
            </a:endParaRPr>
          </a:p>
          <a:p>
            <a:pPr lvl="0" eaLnBrk="1" hangingPunct="1"/>
            <a:r>
              <a:rPr lang="zh-CN" altLang="en-US" sz="2600" dirty="0">
                <a:solidFill>
                  <a:srgbClr val="0000FF"/>
                </a:solidFill>
                <a:latin typeface="Arial" pitchFamily="34" charset="0"/>
                <a:ea typeface="宋体" pitchFamily="2" charset="-122"/>
              </a:rPr>
              <a:t>                    平均得分即求加权平均数</a:t>
            </a:r>
            <a:endParaRPr lang="zh-CN" altLang="en-US" sz="2600" dirty="0">
              <a:solidFill>
                <a:srgbClr val="0000FF"/>
              </a:solidFill>
              <a:latin typeface="Arial" pitchFamily="34" charset="0"/>
              <a:ea typeface="宋体"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20508"/>
                                        </p:tgtEl>
                                        <p:attrNameLst>
                                          <p:attrName>style.visibility</p:attrName>
                                        </p:attrNameLst>
                                      </p:cBhvr>
                                      <p:to>
                                        <p:strVal val="visible"/>
                                      </p:to>
                                    </p:set>
                                    <p:anim calcmode="lin" valueType="num">
                                      <p:cBhvr>
                                        <p:cTn id="7" dur="500" fill="hold"/>
                                        <p:tgtEl>
                                          <p:spTgt spid="20508"/>
                                        </p:tgtEl>
                                        <p:attrNameLst>
                                          <p:attrName>ppt_w</p:attrName>
                                        </p:attrNameLst>
                                      </p:cBhvr>
                                      <p:tavLst>
                                        <p:tav tm="0">
                                          <p:val>
                                            <p:fltVal val="0.000000"/>
                                          </p:val>
                                        </p:tav>
                                        <p:tav tm="100000">
                                          <p:val>
                                            <p:strVal val="#ppt_w"/>
                                          </p:val>
                                        </p:tav>
                                      </p:tavLst>
                                    </p:anim>
                                    <p:anim calcmode="lin" valueType="num">
                                      <p:cBhvr>
                                        <p:cTn id="8" dur="500" fill="hold"/>
                                        <p:tgtEl>
                                          <p:spTgt spid="20508"/>
                                        </p:tgtEl>
                                        <p:attrNameLst>
                                          <p:attrName>ppt_h</p:attrName>
                                        </p:attrNameLst>
                                      </p:cBhvr>
                                      <p:tavLst>
                                        <p:tav tm="0">
                                          <p:val>
                                            <p:fltVal val="0.000000"/>
                                          </p:val>
                                        </p:tav>
                                        <p:tav tm="100000">
                                          <p:val>
                                            <p:strVal val="#ppt_h"/>
                                          </p:val>
                                        </p:tav>
                                      </p:tavLst>
                                    </p:anim>
                                    <p:animEffect transition="in" filter="fade">
                                      <p:cBhvr>
                                        <p:cTn id="9" dur="500"/>
                                        <p:tgtEl>
                                          <p:spTgt spid="205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8" grpId="0" bldLvl="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314" name="Text Box 2"/>
          <p:cNvSpPr txBox="1"/>
          <p:nvPr/>
        </p:nvSpPr>
        <p:spPr>
          <a:xfrm>
            <a:off x="2166938" y="554038"/>
            <a:ext cx="8215312" cy="2072640"/>
          </a:xfrm>
          <a:prstGeom prst="rect">
            <a:avLst/>
          </a:prstGeom>
          <a:noFill/>
          <a:ln w="9525">
            <a:noFill/>
            <a:miter/>
          </a:ln>
        </p:spPr>
        <p:txBody>
          <a:bodyPr>
            <a:spAutoFit/>
          </a:bodyPr>
          <a:p>
            <a:pPr lvl="0" eaLnBrk="1" hangingPunct="1">
              <a:spcBef>
                <a:spcPct val="50000"/>
              </a:spcBef>
            </a:pPr>
            <a:r>
              <a:rPr lang="en-US" altLang="zh-CN" sz="2600" dirty="0">
                <a:latin typeface="Times New Roman" pitchFamily="18" charset="0"/>
                <a:ea typeface="宋体" pitchFamily="2" charset="-122"/>
              </a:rPr>
              <a:t>3</a:t>
            </a:r>
            <a:r>
              <a:rPr lang="zh-CN" altLang="en-US" sz="2600" dirty="0">
                <a:latin typeface="Times New Roman" pitchFamily="18" charset="0"/>
                <a:ea typeface="宋体" pitchFamily="2" charset="-122"/>
              </a:rPr>
              <a:t>.某公司计划从两家皮具生产能力相近的制造厂选择一家来承担外销业务，这两家厂生产的皮具款式和材料都符合要求，因此只需要检测皮具质量的克数是否稳定。现从两家提供的样品中各抽查10件，测得它们得质量如下（单位：g）</a:t>
            </a:r>
            <a:endParaRPr lang="zh-CN" altLang="en-US" sz="2600" dirty="0">
              <a:latin typeface="Times New Roman" pitchFamily="18" charset="0"/>
              <a:ea typeface="宋体" pitchFamily="2" charset="-122"/>
            </a:endParaRPr>
          </a:p>
        </p:txBody>
      </p:sp>
      <p:sp>
        <p:nvSpPr>
          <p:cNvPr id="13315" name="Text Box 3"/>
          <p:cNvSpPr txBox="1"/>
          <p:nvPr/>
        </p:nvSpPr>
        <p:spPr>
          <a:xfrm>
            <a:off x="2124075" y="2573338"/>
            <a:ext cx="8915400" cy="457200"/>
          </a:xfrm>
          <a:prstGeom prst="rect">
            <a:avLst/>
          </a:prstGeom>
          <a:noFill/>
          <a:ln w="9525">
            <a:noFill/>
            <a:miter/>
          </a:ln>
        </p:spPr>
        <p:txBody>
          <a:bodyPr>
            <a:spAutoFit/>
          </a:bodyPr>
          <a:p>
            <a:pPr lvl="0" eaLnBrk="1" hangingPunct="1">
              <a:spcBef>
                <a:spcPct val="50000"/>
              </a:spcBef>
            </a:pPr>
            <a:r>
              <a:rPr lang="zh-CN" altLang="en-US" dirty="0">
                <a:solidFill>
                  <a:schemeClr val="accent2"/>
                </a:solidFill>
                <a:latin typeface="Times New Roman" pitchFamily="18" charset="0"/>
                <a:ea typeface="宋体" pitchFamily="2" charset="-122"/>
              </a:rPr>
              <a:t>甲：</a:t>
            </a:r>
            <a:r>
              <a:rPr lang="en-US" altLang="zh-CN" sz="2400" dirty="0">
                <a:solidFill>
                  <a:schemeClr val="accent2"/>
                </a:solidFill>
                <a:latin typeface="Times New Roman" pitchFamily="18" charset="0"/>
                <a:ea typeface="宋体" pitchFamily="2" charset="-122"/>
              </a:rPr>
              <a:t>500</a:t>
            </a:r>
            <a:r>
              <a:rPr lang="zh-CN" altLang="en-US" sz="2400" dirty="0">
                <a:solidFill>
                  <a:schemeClr val="accent2"/>
                </a:solidFill>
                <a:latin typeface="Times New Roman" pitchFamily="18" charset="0"/>
                <a:ea typeface="宋体" pitchFamily="2" charset="-122"/>
              </a:rPr>
              <a:t>，</a:t>
            </a:r>
            <a:r>
              <a:rPr lang="en-US" altLang="zh-CN" sz="2400" dirty="0">
                <a:solidFill>
                  <a:schemeClr val="accent2"/>
                </a:solidFill>
                <a:latin typeface="Times New Roman" pitchFamily="18" charset="0"/>
                <a:ea typeface="宋体" pitchFamily="2" charset="-122"/>
              </a:rPr>
              <a:t>499</a:t>
            </a:r>
            <a:r>
              <a:rPr lang="zh-CN" altLang="en-US" sz="2400" dirty="0">
                <a:solidFill>
                  <a:schemeClr val="accent2"/>
                </a:solidFill>
                <a:latin typeface="Times New Roman" pitchFamily="18" charset="0"/>
                <a:ea typeface="宋体" pitchFamily="2" charset="-122"/>
              </a:rPr>
              <a:t>，</a:t>
            </a:r>
            <a:r>
              <a:rPr lang="en-US" altLang="zh-CN" sz="2400" dirty="0">
                <a:solidFill>
                  <a:schemeClr val="accent2"/>
                </a:solidFill>
                <a:latin typeface="Times New Roman" pitchFamily="18" charset="0"/>
                <a:ea typeface="宋体" pitchFamily="2" charset="-122"/>
              </a:rPr>
              <a:t>500</a:t>
            </a:r>
            <a:r>
              <a:rPr lang="zh-CN" altLang="en-US" sz="2400" dirty="0">
                <a:solidFill>
                  <a:schemeClr val="accent2"/>
                </a:solidFill>
                <a:latin typeface="Times New Roman" pitchFamily="18" charset="0"/>
                <a:ea typeface="宋体" pitchFamily="2" charset="-122"/>
              </a:rPr>
              <a:t>，</a:t>
            </a:r>
            <a:r>
              <a:rPr lang="en-US" altLang="zh-CN" sz="2400" dirty="0">
                <a:solidFill>
                  <a:schemeClr val="accent2"/>
                </a:solidFill>
                <a:latin typeface="Times New Roman" pitchFamily="18" charset="0"/>
                <a:ea typeface="宋体" pitchFamily="2" charset="-122"/>
              </a:rPr>
              <a:t>500</a:t>
            </a:r>
            <a:r>
              <a:rPr lang="zh-CN" altLang="en-US" sz="2400" dirty="0">
                <a:solidFill>
                  <a:schemeClr val="accent2"/>
                </a:solidFill>
                <a:latin typeface="Times New Roman" pitchFamily="18" charset="0"/>
                <a:ea typeface="宋体" pitchFamily="2" charset="-122"/>
              </a:rPr>
              <a:t>，</a:t>
            </a:r>
            <a:r>
              <a:rPr lang="en-US" altLang="zh-CN" sz="2400" dirty="0">
                <a:solidFill>
                  <a:schemeClr val="accent2"/>
                </a:solidFill>
                <a:latin typeface="Times New Roman" pitchFamily="18" charset="0"/>
                <a:ea typeface="宋体" pitchFamily="2" charset="-122"/>
              </a:rPr>
              <a:t>503</a:t>
            </a:r>
            <a:r>
              <a:rPr lang="zh-CN" altLang="en-US" sz="2400" dirty="0">
                <a:solidFill>
                  <a:schemeClr val="accent2"/>
                </a:solidFill>
                <a:latin typeface="Times New Roman" pitchFamily="18" charset="0"/>
                <a:ea typeface="宋体" pitchFamily="2" charset="-122"/>
              </a:rPr>
              <a:t>，</a:t>
            </a:r>
            <a:r>
              <a:rPr lang="en-US" altLang="zh-CN" sz="2400" dirty="0">
                <a:solidFill>
                  <a:schemeClr val="accent2"/>
                </a:solidFill>
                <a:latin typeface="Times New Roman" pitchFamily="18" charset="0"/>
                <a:ea typeface="宋体" pitchFamily="2" charset="-122"/>
              </a:rPr>
              <a:t>498</a:t>
            </a:r>
            <a:r>
              <a:rPr lang="zh-CN" altLang="en-US" sz="2400" dirty="0">
                <a:solidFill>
                  <a:schemeClr val="accent2"/>
                </a:solidFill>
                <a:latin typeface="Times New Roman" pitchFamily="18" charset="0"/>
                <a:ea typeface="宋体" pitchFamily="2" charset="-122"/>
              </a:rPr>
              <a:t>，</a:t>
            </a:r>
            <a:r>
              <a:rPr lang="en-US" altLang="zh-CN" sz="2400" dirty="0">
                <a:solidFill>
                  <a:schemeClr val="accent2"/>
                </a:solidFill>
                <a:latin typeface="Times New Roman" pitchFamily="18" charset="0"/>
                <a:ea typeface="宋体" pitchFamily="2" charset="-122"/>
              </a:rPr>
              <a:t>497</a:t>
            </a:r>
            <a:r>
              <a:rPr lang="zh-CN" altLang="en-US" sz="2400" dirty="0">
                <a:solidFill>
                  <a:schemeClr val="accent2"/>
                </a:solidFill>
                <a:latin typeface="Times New Roman" pitchFamily="18" charset="0"/>
                <a:ea typeface="宋体" pitchFamily="2" charset="-122"/>
              </a:rPr>
              <a:t>，</a:t>
            </a:r>
            <a:r>
              <a:rPr lang="en-US" altLang="zh-CN" sz="2400" dirty="0">
                <a:solidFill>
                  <a:schemeClr val="accent2"/>
                </a:solidFill>
                <a:latin typeface="Times New Roman" pitchFamily="18" charset="0"/>
                <a:ea typeface="宋体" pitchFamily="2" charset="-122"/>
              </a:rPr>
              <a:t>502</a:t>
            </a:r>
            <a:r>
              <a:rPr lang="zh-CN" altLang="en-US" sz="2400" dirty="0">
                <a:solidFill>
                  <a:schemeClr val="accent2"/>
                </a:solidFill>
                <a:latin typeface="Times New Roman" pitchFamily="18" charset="0"/>
                <a:ea typeface="宋体" pitchFamily="2" charset="-122"/>
              </a:rPr>
              <a:t>，</a:t>
            </a:r>
            <a:r>
              <a:rPr lang="en-US" altLang="zh-CN" sz="2400" dirty="0">
                <a:solidFill>
                  <a:schemeClr val="accent2"/>
                </a:solidFill>
                <a:latin typeface="Times New Roman" pitchFamily="18" charset="0"/>
                <a:ea typeface="宋体" pitchFamily="2" charset="-122"/>
              </a:rPr>
              <a:t>500</a:t>
            </a:r>
            <a:r>
              <a:rPr lang="zh-CN" altLang="en-US" sz="2400" dirty="0">
                <a:solidFill>
                  <a:schemeClr val="accent2"/>
                </a:solidFill>
                <a:latin typeface="Times New Roman" pitchFamily="18" charset="0"/>
                <a:ea typeface="宋体" pitchFamily="2" charset="-122"/>
              </a:rPr>
              <a:t>，</a:t>
            </a:r>
            <a:r>
              <a:rPr lang="en-US" altLang="zh-CN" sz="2400" dirty="0">
                <a:solidFill>
                  <a:schemeClr val="accent2"/>
                </a:solidFill>
                <a:latin typeface="Times New Roman" pitchFamily="18" charset="0"/>
                <a:ea typeface="宋体" pitchFamily="2" charset="-122"/>
              </a:rPr>
              <a:t>501</a:t>
            </a:r>
            <a:r>
              <a:rPr lang="zh-CN" altLang="en-US" sz="2400" dirty="0">
                <a:solidFill>
                  <a:schemeClr val="accent2"/>
                </a:solidFill>
                <a:latin typeface="Times New Roman" pitchFamily="18" charset="0"/>
                <a:ea typeface="宋体" pitchFamily="2" charset="-122"/>
              </a:rPr>
              <a:t>；</a:t>
            </a:r>
            <a:endParaRPr lang="zh-CN" altLang="en-US" dirty="0">
              <a:solidFill>
                <a:schemeClr val="accent2"/>
              </a:solidFill>
              <a:latin typeface="Times New Roman" pitchFamily="18" charset="0"/>
              <a:ea typeface="宋体" pitchFamily="2" charset="-122"/>
            </a:endParaRPr>
          </a:p>
        </p:txBody>
      </p:sp>
      <p:sp>
        <p:nvSpPr>
          <p:cNvPr id="13316" name="Text Box 4"/>
          <p:cNvSpPr txBox="1"/>
          <p:nvPr/>
        </p:nvSpPr>
        <p:spPr>
          <a:xfrm>
            <a:off x="2109788" y="3173413"/>
            <a:ext cx="9272587" cy="457200"/>
          </a:xfrm>
          <a:prstGeom prst="rect">
            <a:avLst/>
          </a:prstGeom>
          <a:noFill/>
          <a:ln w="9525">
            <a:noFill/>
            <a:miter/>
          </a:ln>
        </p:spPr>
        <p:txBody>
          <a:bodyPr>
            <a:spAutoFit/>
          </a:bodyPr>
          <a:p>
            <a:pPr lvl="0" eaLnBrk="1" hangingPunct="1">
              <a:spcBef>
                <a:spcPct val="50000"/>
              </a:spcBef>
            </a:pPr>
            <a:r>
              <a:rPr lang="zh-CN" altLang="en-US" dirty="0">
                <a:solidFill>
                  <a:schemeClr val="accent2"/>
                </a:solidFill>
                <a:latin typeface="Times New Roman" pitchFamily="18" charset="0"/>
                <a:ea typeface="宋体" pitchFamily="2" charset="-122"/>
              </a:rPr>
              <a:t>乙：</a:t>
            </a:r>
            <a:r>
              <a:rPr lang="en-US" altLang="zh-CN" sz="2400" dirty="0">
                <a:solidFill>
                  <a:schemeClr val="accent2"/>
                </a:solidFill>
                <a:latin typeface="Times New Roman" pitchFamily="18" charset="0"/>
                <a:ea typeface="宋体" pitchFamily="2" charset="-122"/>
              </a:rPr>
              <a:t>499</a:t>
            </a:r>
            <a:r>
              <a:rPr lang="zh-CN" altLang="en-US" sz="2400" dirty="0">
                <a:solidFill>
                  <a:schemeClr val="accent2"/>
                </a:solidFill>
                <a:latin typeface="Times New Roman" pitchFamily="18" charset="0"/>
                <a:ea typeface="宋体" pitchFamily="2" charset="-122"/>
              </a:rPr>
              <a:t>， </a:t>
            </a:r>
            <a:r>
              <a:rPr lang="en-US" altLang="zh-CN" sz="2400" dirty="0">
                <a:solidFill>
                  <a:schemeClr val="accent2"/>
                </a:solidFill>
                <a:latin typeface="Times New Roman" pitchFamily="18" charset="0"/>
                <a:ea typeface="宋体" pitchFamily="2" charset="-122"/>
              </a:rPr>
              <a:t>500</a:t>
            </a:r>
            <a:r>
              <a:rPr lang="zh-CN" altLang="en-US" sz="2400" dirty="0">
                <a:solidFill>
                  <a:schemeClr val="accent2"/>
                </a:solidFill>
                <a:latin typeface="Times New Roman" pitchFamily="18" charset="0"/>
                <a:ea typeface="宋体" pitchFamily="2" charset="-122"/>
              </a:rPr>
              <a:t>，</a:t>
            </a:r>
            <a:r>
              <a:rPr lang="en-US" altLang="zh-CN" sz="2400" dirty="0">
                <a:solidFill>
                  <a:schemeClr val="accent2"/>
                </a:solidFill>
                <a:latin typeface="Times New Roman" pitchFamily="18" charset="0"/>
                <a:ea typeface="宋体" pitchFamily="2" charset="-122"/>
              </a:rPr>
              <a:t>498</a:t>
            </a:r>
            <a:r>
              <a:rPr lang="zh-CN" altLang="en-US" sz="2400" dirty="0">
                <a:solidFill>
                  <a:schemeClr val="accent2"/>
                </a:solidFill>
                <a:latin typeface="Times New Roman" pitchFamily="18" charset="0"/>
                <a:ea typeface="宋体" pitchFamily="2" charset="-122"/>
              </a:rPr>
              <a:t>，</a:t>
            </a:r>
            <a:r>
              <a:rPr lang="en-US" altLang="zh-CN" sz="2400" dirty="0">
                <a:solidFill>
                  <a:schemeClr val="accent2"/>
                </a:solidFill>
                <a:latin typeface="Times New Roman" pitchFamily="18" charset="0"/>
                <a:ea typeface="宋体" pitchFamily="2" charset="-122"/>
              </a:rPr>
              <a:t>501</a:t>
            </a:r>
            <a:r>
              <a:rPr lang="zh-CN" altLang="en-US" sz="2400" dirty="0">
                <a:solidFill>
                  <a:schemeClr val="accent2"/>
                </a:solidFill>
                <a:latin typeface="Times New Roman" pitchFamily="18" charset="0"/>
                <a:ea typeface="宋体" pitchFamily="2" charset="-122"/>
              </a:rPr>
              <a:t>，</a:t>
            </a:r>
            <a:r>
              <a:rPr lang="en-US" altLang="zh-CN" sz="2400" dirty="0">
                <a:solidFill>
                  <a:schemeClr val="accent2"/>
                </a:solidFill>
                <a:latin typeface="Times New Roman" pitchFamily="18" charset="0"/>
                <a:ea typeface="宋体" pitchFamily="2" charset="-122"/>
              </a:rPr>
              <a:t>500</a:t>
            </a:r>
            <a:r>
              <a:rPr lang="zh-CN" altLang="en-US" sz="2400" dirty="0">
                <a:solidFill>
                  <a:schemeClr val="accent2"/>
                </a:solidFill>
                <a:latin typeface="Times New Roman" pitchFamily="18" charset="0"/>
                <a:ea typeface="宋体" pitchFamily="2" charset="-122"/>
              </a:rPr>
              <a:t>，</a:t>
            </a:r>
            <a:r>
              <a:rPr lang="en-US" altLang="zh-CN" sz="2400" dirty="0">
                <a:solidFill>
                  <a:schemeClr val="accent2"/>
                </a:solidFill>
                <a:latin typeface="Times New Roman" pitchFamily="18" charset="0"/>
                <a:ea typeface="宋体" pitchFamily="2" charset="-122"/>
              </a:rPr>
              <a:t>501</a:t>
            </a:r>
            <a:r>
              <a:rPr lang="zh-CN" altLang="en-US" sz="2400" dirty="0">
                <a:solidFill>
                  <a:schemeClr val="accent2"/>
                </a:solidFill>
                <a:latin typeface="Times New Roman" pitchFamily="18" charset="0"/>
                <a:ea typeface="宋体" pitchFamily="2" charset="-122"/>
              </a:rPr>
              <a:t>，</a:t>
            </a:r>
            <a:r>
              <a:rPr lang="en-US" altLang="zh-CN" sz="2400" dirty="0">
                <a:solidFill>
                  <a:schemeClr val="accent2"/>
                </a:solidFill>
                <a:latin typeface="Times New Roman" pitchFamily="18" charset="0"/>
                <a:ea typeface="宋体" pitchFamily="2" charset="-122"/>
              </a:rPr>
              <a:t>500</a:t>
            </a:r>
            <a:r>
              <a:rPr lang="zh-CN" altLang="en-US" sz="2400" dirty="0">
                <a:solidFill>
                  <a:schemeClr val="accent2"/>
                </a:solidFill>
                <a:latin typeface="Times New Roman" pitchFamily="18" charset="0"/>
                <a:ea typeface="宋体" pitchFamily="2" charset="-122"/>
              </a:rPr>
              <a:t>，</a:t>
            </a:r>
            <a:r>
              <a:rPr lang="en-US" altLang="zh-CN" sz="2400" dirty="0">
                <a:solidFill>
                  <a:schemeClr val="accent2"/>
                </a:solidFill>
                <a:latin typeface="Times New Roman" pitchFamily="18" charset="0"/>
                <a:ea typeface="宋体" pitchFamily="2" charset="-122"/>
              </a:rPr>
              <a:t>499</a:t>
            </a:r>
            <a:r>
              <a:rPr lang="zh-CN" altLang="en-US" sz="2400" dirty="0">
                <a:solidFill>
                  <a:schemeClr val="accent2"/>
                </a:solidFill>
                <a:latin typeface="Times New Roman" pitchFamily="18" charset="0"/>
                <a:ea typeface="宋体" pitchFamily="2" charset="-122"/>
              </a:rPr>
              <a:t>，</a:t>
            </a:r>
            <a:r>
              <a:rPr lang="en-US" altLang="zh-CN" sz="2400" dirty="0">
                <a:solidFill>
                  <a:schemeClr val="accent2"/>
                </a:solidFill>
                <a:latin typeface="Times New Roman" pitchFamily="18" charset="0"/>
                <a:ea typeface="宋体" pitchFamily="2" charset="-122"/>
              </a:rPr>
              <a:t>500</a:t>
            </a:r>
            <a:r>
              <a:rPr lang="zh-CN" altLang="en-US" sz="2400" dirty="0">
                <a:solidFill>
                  <a:schemeClr val="accent2"/>
                </a:solidFill>
                <a:latin typeface="Times New Roman" pitchFamily="18" charset="0"/>
                <a:ea typeface="宋体" pitchFamily="2" charset="-122"/>
              </a:rPr>
              <a:t>，</a:t>
            </a:r>
            <a:r>
              <a:rPr lang="en-US" altLang="zh-CN" sz="2400" dirty="0">
                <a:solidFill>
                  <a:schemeClr val="accent2"/>
                </a:solidFill>
                <a:latin typeface="Times New Roman" pitchFamily="18" charset="0"/>
                <a:ea typeface="宋体" pitchFamily="2" charset="-122"/>
              </a:rPr>
              <a:t>502</a:t>
            </a:r>
            <a:r>
              <a:rPr lang="zh-CN" altLang="en-US" sz="2400" dirty="0">
                <a:solidFill>
                  <a:schemeClr val="accent2"/>
                </a:solidFill>
                <a:latin typeface="Times New Roman" pitchFamily="18" charset="0"/>
                <a:ea typeface="宋体" pitchFamily="2" charset="-122"/>
              </a:rPr>
              <a:t>。</a:t>
            </a:r>
            <a:endParaRPr lang="zh-CN" altLang="en-US" dirty="0">
              <a:solidFill>
                <a:schemeClr val="accent2"/>
              </a:solidFill>
              <a:latin typeface="Times New Roman" pitchFamily="18" charset="0"/>
              <a:ea typeface="宋体" pitchFamily="2" charset="-122"/>
            </a:endParaRPr>
          </a:p>
        </p:txBody>
      </p:sp>
      <p:sp>
        <p:nvSpPr>
          <p:cNvPr id="13317" name="Text Box 5"/>
          <p:cNvSpPr txBox="1"/>
          <p:nvPr/>
        </p:nvSpPr>
        <p:spPr>
          <a:xfrm>
            <a:off x="1809750" y="3697288"/>
            <a:ext cx="8153400" cy="487680"/>
          </a:xfrm>
          <a:prstGeom prst="rect">
            <a:avLst/>
          </a:prstGeom>
          <a:noFill/>
          <a:ln w="9525">
            <a:noFill/>
            <a:miter/>
          </a:ln>
        </p:spPr>
        <p:txBody>
          <a:bodyPr>
            <a:spAutoFit/>
          </a:bodyPr>
          <a:p>
            <a:pPr lvl="0" eaLnBrk="1" hangingPunct="1">
              <a:spcBef>
                <a:spcPct val="50000"/>
              </a:spcBef>
            </a:pPr>
            <a:r>
              <a:rPr lang="zh-CN" altLang="en-US" sz="2600" dirty="0">
                <a:latin typeface="Times New Roman" pitchFamily="18" charset="0"/>
                <a:ea typeface="宋体" pitchFamily="2" charset="-122"/>
              </a:rPr>
              <a:t>你认为应该选择哪一家制造厂承担外销业务？</a:t>
            </a:r>
            <a:endParaRPr lang="zh-CN" altLang="en-US" sz="2600" dirty="0">
              <a:latin typeface="Times New Roman" pitchFamily="18" charset="0"/>
              <a:ea typeface="宋体" pitchFamily="2" charset="-122"/>
            </a:endParaRPr>
          </a:p>
        </p:txBody>
      </p:sp>
      <p:sp>
        <p:nvSpPr>
          <p:cNvPr id="21510" name="Text Box 6"/>
          <p:cNvSpPr txBox="1"/>
          <p:nvPr/>
        </p:nvSpPr>
        <p:spPr>
          <a:xfrm>
            <a:off x="3309938" y="4983163"/>
            <a:ext cx="1524000" cy="365760"/>
          </a:xfrm>
          <a:prstGeom prst="rect">
            <a:avLst/>
          </a:prstGeom>
          <a:noFill/>
          <a:ln w="9525">
            <a:noFill/>
            <a:miter/>
          </a:ln>
        </p:spPr>
        <p:txBody>
          <a:bodyPr>
            <a:spAutoFit/>
          </a:bodyPr>
          <a:p>
            <a:pPr lvl="0" eaLnBrk="1" hangingPunct="1">
              <a:spcBef>
                <a:spcPct val="50000"/>
              </a:spcBef>
            </a:pPr>
            <a:r>
              <a:rPr lang="en-US" altLang="zh-CN" dirty="0">
                <a:solidFill>
                  <a:srgbClr val="FF0000"/>
                </a:solidFill>
                <a:latin typeface="Times New Roman" pitchFamily="18" charset="0"/>
                <a:ea typeface="宋体" pitchFamily="2" charset="-122"/>
              </a:rPr>
              <a:t>S</a:t>
            </a:r>
            <a:r>
              <a:rPr lang="en-US" altLang="zh-CN" baseline="30000" dirty="0">
                <a:solidFill>
                  <a:srgbClr val="FF0000"/>
                </a:solidFill>
                <a:latin typeface="Times New Roman" pitchFamily="18" charset="0"/>
                <a:ea typeface="宋体" pitchFamily="2" charset="-122"/>
              </a:rPr>
              <a:t>2</a:t>
            </a:r>
            <a:r>
              <a:rPr lang="zh-CN" altLang="en-US" baseline="-25000" dirty="0">
                <a:solidFill>
                  <a:srgbClr val="FF0000"/>
                </a:solidFill>
                <a:latin typeface="Times New Roman" pitchFamily="18" charset="0"/>
                <a:ea typeface="宋体" pitchFamily="2" charset="-122"/>
              </a:rPr>
              <a:t>甲</a:t>
            </a:r>
            <a:r>
              <a:rPr lang="en-US" altLang="zh-CN" dirty="0">
                <a:solidFill>
                  <a:srgbClr val="FF0000"/>
                </a:solidFill>
                <a:latin typeface="Times New Roman" pitchFamily="18" charset="0"/>
                <a:ea typeface="宋体" pitchFamily="2" charset="-122"/>
              </a:rPr>
              <a:t>=2.8</a:t>
            </a:r>
            <a:endParaRPr lang="en-US" altLang="zh-CN" dirty="0">
              <a:solidFill>
                <a:srgbClr val="FF0000"/>
              </a:solidFill>
              <a:latin typeface="Times New Roman" pitchFamily="18" charset="0"/>
              <a:ea typeface="宋体" pitchFamily="2" charset="-122"/>
            </a:endParaRPr>
          </a:p>
        </p:txBody>
      </p:sp>
      <p:sp>
        <p:nvSpPr>
          <p:cNvPr id="21511" name="Text Box 7"/>
          <p:cNvSpPr txBox="1"/>
          <p:nvPr/>
        </p:nvSpPr>
        <p:spPr>
          <a:xfrm>
            <a:off x="3309938" y="5768975"/>
            <a:ext cx="3276600" cy="365760"/>
          </a:xfrm>
          <a:prstGeom prst="rect">
            <a:avLst/>
          </a:prstGeom>
          <a:noFill/>
          <a:ln w="9525">
            <a:noFill/>
            <a:miter/>
          </a:ln>
        </p:spPr>
        <p:txBody>
          <a:bodyPr>
            <a:spAutoFit/>
          </a:bodyPr>
          <a:p>
            <a:pPr lvl="0" eaLnBrk="1" hangingPunct="1">
              <a:spcBef>
                <a:spcPct val="50000"/>
              </a:spcBef>
            </a:pPr>
            <a:r>
              <a:rPr lang="zh-CN" altLang="en-US" dirty="0">
                <a:solidFill>
                  <a:srgbClr val="FF0000"/>
                </a:solidFill>
                <a:latin typeface="Times New Roman" pitchFamily="18" charset="0"/>
                <a:ea typeface="宋体" pitchFamily="2" charset="-122"/>
              </a:rPr>
              <a:t>S</a:t>
            </a:r>
            <a:r>
              <a:rPr lang="zh-CN" altLang="en-US" baseline="30000" dirty="0">
                <a:solidFill>
                  <a:srgbClr val="FF0000"/>
                </a:solidFill>
                <a:latin typeface="Times New Roman" pitchFamily="18" charset="0"/>
                <a:ea typeface="宋体" pitchFamily="2" charset="-122"/>
              </a:rPr>
              <a:t>2</a:t>
            </a:r>
            <a:r>
              <a:rPr lang="zh-CN" altLang="en-US" baseline="-25000" dirty="0">
                <a:solidFill>
                  <a:srgbClr val="FF0000"/>
                </a:solidFill>
                <a:latin typeface="Times New Roman" pitchFamily="18" charset="0"/>
                <a:ea typeface="宋体" pitchFamily="2" charset="-122"/>
              </a:rPr>
              <a:t>乙</a:t>
            </a:r>
            <a:r>
              <a:rPr lang="zh-CN" altLang="en-US" dirty="0">
                <a:solidFill>
                  <a:srgbClr val="FF0000"/>
                </a:solidFill>
                <a:latin typeface="Times New Roman" pitchFamily="18" charset="0"/>
                <a:ea typeface="宋体" pitchFamily="2" charset="-122"/>
              </a:rPr>
              <a:t>=1.2，所以选乙</a:t>
            </a:r>
            <a:endParaRPr lang="zh-CN" altLang="en-US" dirty="0">
              <a:solidFill>
                <a:srgbClr val="FF0000"/>
              </a:solidFill>
              <a:latin typeface="Times New Roman" pitchFamily="18" charset="0"/>
              <a:ea typeface="宋体" pitchFamily="2" charset="-122"/>
            </a:endParaRPr>
          </a:p>
        </p:txBody>
      </p:sp>
      <p:grpSp>
        <p:nvGrpSpPr>
          <p:cNvPr id="2" name="Group 8"/>
          <p:cNvGrpSpPr/>
          <p:nvPr/>
        </p:nvGrpSpPr>
        <p:grpSpPr>
          <a:xfrm>
            <a:off x="2595563" y="4340225"/>
            <a:ext cx="3938587" cy="366620"/>
            <a:chOff x="0" y="0"/>
            <a:chExt cx="6203" cy="577"/>
          </a:xfrm>
        </p:grpSpPr>
        <p:sp>
          <p:nvSpPr>
            <p:cNvPr id="13321" name="Text Box 9"/>
            <p:cNvSpPr txBox="1"/>
            <p:nvPr/>
          </p:nvSpPr>
          <p:spPr>
            <a:xfrm>
              <a:off x="0" y="1"/>
              <a:ext cx="6203" cy="576"/>
            </a:xfrm>
            <a:prstGeom prst="rect">
              <a:avLst/>
            </a:prstGeom>
            <a:noFill/>
            <a:ln w="9525">
              <a:noFill/>
              <a:miter/>
            </a:ln>
          </p:spPr>
          <p:txBody>
            <a:bodyPr>
              <a:spAutoFit/>
            </a:bodyPr>
            <a:p>
              <a:pPr lvl="0" eaLnBrk="1" hangingPunct="1">
                <a:spcBef>
                  <a:spcPct val="50000"/>
                </a:spcBef>
              </a:pPr>
              <a:r>
                <a:rPr lang="zh-CN" altLang="en-US" dirty="0">
                  <a:solidFill>
                    <a:srgbClr val="FF0000"/>
                  </a:solidFill>
                  <a:latin typeface="Times New Roman" pitchFamily="18" charset="0"/>
                  <a:ea typeface="宋体" pitchFamily="2" charset="-122"/>
                </a:rPr>
                <a:t>解：x</a:t>
              </a:r>
              <a:r>
                <a:rPr lang="zh-CN" altLang="en-US" baseline="-25000" dirty="0">
                  <a:solidFill>
                    <a:srgbClr val="FF0000"/>
                  </a:solidFill>
                  <a:latin typeface="Times New Roman" pitchFamily="18" charset="0"/>
                  <a:ea typeface="宋体" pitchFamily="2" charset="-122"/>
                </a:rPr>
                <a:t>甲 </a:t>
              </a:r>
              <a:r>
                <a:rPr lang="zh-CN" altLang="en-US" dirty="0">
                  <a:solidFill>
                    <a:srgbClr val="FF0000"/>
                  </a:solidFill>
                  <a:latin typeface="Times New Roman" pitchFamily="18" charset="0"/>
                  <a:ea typeface="宋体" pitchFamily="2" charset="-122"/>
                </a:rPr>
                <a:t>=</a:t>
              </a:r>
              <a:r>
                <a:rPr lang="zh-CN" altLang="en-US" baseline="-25000" dirty="0">
                  <a:solidFill>
                    <a:srgbClr val="FF0000"/>
                  </a:solidFill>
                  <a:latin typeface="Times New Roman" pitchFamily="18" charset="0"/>
                  <a:ea typeface="宋体" pitchFamily="2" charset="-122"/>
                </a:rPr>
                <a:t>          </a:t>
              </a:r>
              <a:r>
                <a:rPr lang="zh-CN" altLang="en-US" dirty="0">
                  <a:solidFill>
                    <a:srgbClr val="FF0000"/>
                  </a:solidFill>
                  <a:latin typeface="Times New Roman" pitchFamily="18" charset="0"/>
                  <a:ea typeface="宋体" pitchFamily="2" charset="-122"/>
                </a:rPr>
                <a:t>= 500（g）</a:t>
              </a:r>
              <a:endParaRPr lang="zh-CN" altLang="en-US" dirty="0">
                <a:solidFill>
                  <a:srgbClr val="FF0000"/>
                </a:solidFill>
                <a:latin typeface="Times New Roman" pitchFamily="18" charset="0"/>
                <a:ea typeface="宋体" pitchFamily="2" charset="-122"/>
              </a:endParaRPr>
            </a:p>
          </p:txBody>
        </p:sp>
        <p:sp>
          <p:nvSpPr>
            <p:cNvPr id="13322" name="Line 10"/>
            <p:cNvSpPr/>
            <p:nvPr/>
          </p:nvSpPr>
          <p:spPr>
            <a:xfrm>
              <a:off x="1312" y="195"/>
              <a:ext cx="375" cy="0"/>
            </a:xfrm>
            <a:prstGeom prst="line">
              <a:avLst/>
            </a:prstGeom>
            <a:ln w="28575" cap="flat" cmpd="sng">
              <a:solidFill>
                <a:srgbClr val="FF0000"/>
              </a:solidFill>
              <a:prstDash val="solid"/>
              <a:headEnd type="none" w="med" len="med"/>
              <a:tailEnd type="none" w="med" len="med"/>
            </a:ln>
          </p:spPr>
          <p:txBody>
            <a:bodyPr/>
            <a:p>
              <a:endParaRPr lang="zh-CN" altLang="en-US"/>
            </a:p>
          </p:txBody>
        </p:sp>
        <p:grpSp>
          <p:nvGrpSpPr>
            <p:cNvPr id="13323" name="Group 11"/>
            <p:cNvGrpSpPr/>
            <p:nvPr/>
          </p:nvGrpSpPr>
          <p:grpSpPr>
            <a:xfrm>
              <a:off x="2002" y="0"/>
              <a:ext cx="1560" cy="576"/>
              <a:chOff x="0" y="0"/>
              <a:chExt cx="1560" cy="576"/>
            </a:xfrm>
          </p:grpSpPr>
          <p:sp>
            <p:nvSpPr>
              <p:cNvPr id="13324" name="Text Box 12"/>
              <p:cNvSpPr txBox="1"/>
              <p:nvPr/>
            </p:nvSpPr>
            <p:spPr>
              <a:xfrm>
                <a:off x="0" y="0"/>
                <a:ext cx="1560" cy="576"/>
              </a:xfrm>
              <a:prstGeom prst="rect">
                <a:avLst/>
              </a:prstGeom>
              <a:noFill/>
              <a:ln w="9525">
                <a:noFill/>
                <a:miter/>
              </a:ln>
            </p:spPr>
            <p:txBody>
              <a:bodyPr>
                <a:spAutoFit/>
              </a:bodyPr>
              <a:p>
                <a:pPr lvl="0" eaLnBrk="1" hangingPunct="1">
                  <a:spcBef>
                    <a:spcPct val="50000"/>
                  </a:spcBef>
                </a:pPr>
                <a:r>
                  <a:rPr lang="en-US" altLang="zh-CN" dirty="0">
                    <a:solidFill>
                      <a:srgbClr val="FF0000"/>
                    </a:solidFill>
                    <a:latin typeface="Times New Roman" pitchFamily="18" charset="0"/>
                    <a:ea typeface="宋体" pitchFamily="2" charset="-122"/>
                  </a:rPr>
                  <a:t>   x</a:t>
                </a:r>
                <a:r>
                  <a:rPr lang="zh-CN" altLang="en-US" baseline="-25000" dirty="0">
                    <a:solidFill>
                      <a:srgbClr val="FF0000"/>
                    </a:solidFill>
                    <a:latin typeface="Times New Roman" pitchFamily="18" charset="0"/>
                    <a:ea typeface="宋体" pitchFamily="2" charset="-122"/>
                  </a:rPr>
                  <a:t>乙</a:t>
                </a:r>
                <a:endParaRPr lang="zh-CN" altLang="en-US" dirty="0">
                  <a:solidFill>
                    <a:srgbClr val="FF0000"/>
                  </a:solidFill>
                  <a:latin typeface="Times New Roman" pitchFamily="18" charset="0"/>
                  <a:ea typeface="宋体" pitchFamily="2" charset="-122"/>
                </a:endParaRPr>
              </a:p>
            </p:txBody>
          </p:sp>
          <p:sp>
            <p:nvSpPr>
              <p:cNvPr id="13325" name="Line 13"/>
              <p:cNvSpPr/>
              <p:nvPr/>
            </p:nvSpPr>
            <p:spPr>
              <a:xfrm>
                <a:off x="536" y="194"/>
                <a:ext cx="387" cy="0"/>
              </a:xfrm>
              <a:prstGeom prst="line">
                <a:avLst/>
              </a:prstGeom>
              <a:ln w="28575" cap="flat" cmpd="sng">
                <a:solidFill>
                  <a:srgbClr val="FF0000"/>
                </a:solidFill>
                <a:prstDash val="solid"/>
                <a:headEnd type="none" w="med" len="med"/>
                <a:tailEnd type="none" w="med" len="med"/>
              </a:ln>
            </p:spPr>
            <p:txBody>
              <a:bodyPr/>
              <a:p>
                <a:endParaRPr lang="zh-CN" altLang="en-US"/>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grpId="0" nodeType="clickEffect">
                                  <p:stCondLst>
                                    <p:cond delay="0"/>
                                  </p:stCondLst>
                                  <p:childTnLst>
                                    <p:set>
                                      <p:cBhvr>
                                        <p:cTn id="12" dur="1" fill="hold">
                                          <p:stCondLst>
                                            <p:cond delay="0"/>
                                          </p:stCondLst>
                                        </p:cTn>
                                        <p:tgtEl>
                                          <p:spTgt spid="21510"/>
                                        </p:tgtEl>
                                        <p:attrNameLst>
                                          <p:attrName>style.visibility</p:attrName>
                                        </p:attrNameLst>
                                      </p:cBhvr>
                                      <p:to>
                                        <p:strVal val="visible"/>
                                      </p:to>
                                    </p:set>
                                    <p:animEffect transition="in" filter="dissolve">
                                      <p:cBhvr>
                                        <p:cTn id="13" dur="500"/>
                                        <p:tgtEl>
                                          <p:spTgt spid="21510"/>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grpId="0" nodeType="clickEffect">
                                  <p:stCondLst>
                                    <p:cond delay="0"/>
                                  </p:stCondLst>
                                  <p:childTnLst>
                                    <p:set>
                                      <p:cBhvr>
                                        <p:cTn id="17" dur="1" fill="hold">
                                          <p:stCondLst>
                                            <p:cond delay="0"/>
                                          </p:stCondLst>
                                        </p:cTn>
                                        <p:tgtEl>
                                          <p:spTgt spid="21511"/>
                                        </p:tgtEl>
                                        <p:attrNameLst>
                                          <p:attrName>style.visibility</p:attrName>
                                        </p:attrNameLst>
                                      </p:cBhvr>
                                      <p:to>
                                        <p:strVal val="visible"/>
                                      </p:to>
                                    </p:set>
                                    <p:animEffect transition="in" filter="dissolve">
                                      <p:cBhvr>
                                        <p:cTn id="18" dur="500"/>
                                        <p:tgtEl>
                                          <p:spTgt spid="215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10" grpId="0"/>
      <p:bldP spid="2151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8" name="Text Box 14"/>
          <p:cNvSpPr txBox="1"/>
          <p:nvPr/>
        </p:nvSpPr>
        <p:spPr>
          <a:xfrm>
            <a:off x="1878013" y="500063"/>
            <a:ext cx="8647112" cy="2286000"/>
          </a:xfrm>
          <a:prstGeom prst="rect">
            <a:avLst/>
          </a:prstGeom>
          <a:noFill/>
          <a:ln w="9525">
            <a:noFill/>
            <a:miter/>
          </a:ln>
        </p:spPr>
        <p:txBody>
          <a:bodyPr>
            <a:spAutoFit/>
          </a:bodyPr>
          <a:p>
            <a:pPr lvl="0" eaLnBrk="1" hangingPunct="1"/>
            <a:r>
              <a:rPr lang="en-US" altLang="zh-CN" dirty="0">
                <a:latin typeface="黑体" pitchFamily="2" charset="-122"/>
                <a:ea typeface="楷体_GB2312" pitchFamily="49" charset="-122"/>
                <a:sym typeface="宋体" pitchFamily="2" charset="-122"/>
              </a:rPr>
              <a:t>4</a:t>
            </a:r>
            <a:r>
              <a:rPr lang="zh-CN" altLang="en-US" dirty="0">
                <a:latin typeface="黑体" pitchFamily="2" charset="-122"/>
                <a:ea typeface="楷体_GB2312" pitchFamily="49" charset="-122"/>
                <a:sym typeface="宋体" pitchFamily="2" charset="-122"/>
              </a:rPr>
              <a:t>.某校要从甲、乙两名跳高运动员中挑选一人参加一项校际比赛，</a:t>
            </a:r>
            <a:endParaRPr lang="zh-CN" altLang="en-US" dirty="0">
              <a:latin typeface="黑体" pitchFamily="2" charset="-122"/>
              <a:ea typeface="楷体_GB2312" pitchFamily="49" charset="-122"/>
              <a:sym typeface="宋体" pitchFamily="2" charset="-122"/>
            </a:endParaRPr>
          </a:p>
          <a:p>
            <a:pPr lvl="0" eaLnBrk="1" hangingPunct="1"/>
            <a:r>
              <a:rPr lang="zh-CN" altLang="en-US" dirty="0">
                <a:latin typeface="黑体" pitchFamily="2" charset="-122"/>
                <a:ea typeface="楷体_GB2312" pitchFamily="49" charset="-122"/>
                <a:sym typeface="宋体" pitchFamily="2" charset="-122"/>
              </a:rPr>
              <a:t>在最近的8次选拔赛中，他们的成绩（单位：m）如下：</a:t>
            </a:r>
            <a:endParaRPr lang="zh-CN" altLang="en-US" dirty="0">
              <a:latin typeface="黑体" pitchFamily="2" charset="-122"/>
              <a:ea typeface="楷体_GB2312" pitchFamily="49" charset="-122"/>
              <a:sym typeface="宋体" pitchFamily="2" charset="-122"/>
            </a:endParaRPr>
          </a:p>
          <a:p>
            <a:pPr lvl="0" eaLnBrk="1" hangingPunct="1"/>
            <a:r>
              <a:rPr lang="zh-CN" altLang="en-US" dirty="0">
                <a:latin typeface="黑体" pitchFamily="2" charset="-122"/>
                <a:ea typeface="楷体_GB2312" pitchFamily="49" charset="-122"/>
                <a:sym typeface="宋体" pitchFamily="2" charset="-122"/>
              </a:rPr>
              <a:t>甲：</a:t>
            </a:r>
            <a:r>
              <a:rPr lang="zh-CN" altLang="en-US" dirty="0">
                <a:latin typeface="Times New Roman" pitchFamily="18" charset="0"/>
                <a:ea typeface="宋体" pitchFamily="2" charset="-122"/>
                <a:sym typeface="宋体" pitchFamily="2" charset="-122"/>
              </a:rPr>
              <a:t>1.70，1.65，1.68，1.69，1.72，1.73，1.68，1.67</a:t>
            </a:r>
            <a:endParaRPr lang="zh-CN" altLang="en-US" dirty="0">
              <a:latin typeface="Times New Roman" pitchFamily="18" charset="0"/>
              <a:ea typeface="宋体" pitchFamily="2" charset="-122"/>
              <a:sym typeface="宋体" pitchFamily="2" charset="-122"/>
            </a:endParaRPr>
          </a:p>
          <a:p>
            <a:pPr lvl="0" eaLnBrk="1" hangingPunct="1"/>
            <a:r>
              <a:rPr lang="zh-CN" altLang="en-US" dirty="0">
                <a:latin typeface="黑体" pitchFamily="2" charset="-122"/>
                <a:ea typeface="楷体_GB2312" pitchFamily="49" charset="-122"/>
                <a:sym typeface="宋体" pitchFamily="2" charset="-122"/>
              </a:rPr>
              <a:t>乙：</a:t>
            </a:r>
            <a:r>
              <a:rPr lang="zh-CN" altLang="en-US" dirty="0">
                <a:latin typeface="Times New Roman" pitchFamily="18" charset="0"/>
                <a:ea typeface="宋体" pitchFamily="2" charset="-122"/>
                <a:sym typeface="宋体" pitchFamily="2" charset="-122"/>
              </a:rPr>
              <a:t>1.60，1.73，1.72，1.61，1.62，1.71，1.70，1.75</a:t>
            </a:r>
            <a:endParaRPr lang="zh-CN" altLang="en-US" dirty="0">
              <a:latin typeface="Times New Roman" pitchFamily="18" charset="0"/>
              <a:ea typeface="宋体" pitchFamily="2" charset="-122"/>
              <a:sym typeface="宋体" pitchFamily="2" charset="-122"/>
            </a:endParaRPr>
          </a:p>
          <a:p>
            <a:pPr lvl="0" eaLnBrk="1" hangingPunct="1"/>
            <a:r>
              <a:rPr lang="zh-CN" altLang="en-US" dirty="0">
                <a:latin typeface="黑体" pitchFamily="2" charset="-122"/>
                <a:ea typeface="楷体_GB2312" pitchFamily="49" charset="-122"/>
                <a:sym typeface="宋体" pitchFamily="2" charset="-122"/>
              </a:rPr>
              <a:t>（1）他们的平均成绩分别是多少？</a:t>
            </a:r>
            <a:endParaRPr lang="zh-CN" altLang="en-US" dirty="0">
              <a:latin typeface="黑体" pitchFamily="2" charset="-122"/>
              <a:ea typeface="楷体_GB2312" pitchFamily="49" charset="-122"/>
              <a:sym typeface="宋体" pitchFamily="2" charset="-122"/>
            </a:endParaRPr>
          </a:p>
          <a:p>
            <a:pPr lvl="0" eaLnBrk="1" hangingPunct="1"/>
            <a:r>
              <a:rPr lang="zh-CN" altLang="en-US" dirty="0">
                <a:latin typeface="黑体" pitchFamily="2" charset="-122"/>
                <a:ea typeface="楷体_GB2312" pitchFamily="49" charset="-122"/>
                <a:sym typeface="宋体" pitchFamily="2" charset="-122"/>
              </a:rPr>
              <a:t>（2）哪个人的成绩更为稳定？	</a:t>
            </a:r>
            <a:endParaRPr lang="zh-CN" altLang="en-US" dirty="0">
              <a:latin typeface="黑体" pitchFamily="2" charset="-122"/>
              <a:ea typeface="楷体_GB2312" pitchFamily="49" charset="-122"/>
              <a:sym typeface="宋体" pitchFamily="2" charset="-122"/>
            </a:endParaRPr>
          </a:p>
          <a:p>
            <a:pPr lvl="0" eaLnBrk="1" hangingPunct="1"/>
            <a:r>
              <a:rPr lang="zh-CN" altLang="en-US" dirty="0">
                <a:latin typeface="黑体" pitchFamily="2" charset="-122"/>
                <a:ea typeface="楷体_GB2312" pitchFamily="49" charset="-122"/>
                <a:sym typeface="宋体" pitchFamily="2" charset="-122"/>
              </a:rPr>
              <a:t>（3）经预测，跳高</a:t>
            </a:r>
            <a:r>
              <a:rPr lang="zh-CN" altLang="en-US" dirty="0">
                <a:latin typeface="Times New Roman" pitchFamily="18" charset="0"/>
                <a:ea typeface="楷体_GB2312" pitchFamily="49" charset="-122"/>
                <a:sym typeface="宋体" pitchFamily="2" charset="-122"/>
              </a:rPr>
              <a:t>1.65</a:t>
            </a:r>
            <a:r>
              <a:rPr lang="zh-CN" altLang="en-US" dirty="0">
                <a:latin typeface="黑体" pitchFamily="2" charset="-122"/>
                <a:ea typeface="楷体_GB2312" pitchFamily="49" charset="-122"/>
                <a:sym typeface="宋体" pitchFamily="2" charset="-122"/>
              </a:rPr>
              <a:t>m就很可能获得冠军，该校为了获取跳高比赛冠军，可能选哪位运动员参赛？若预测跳高</a:t>
            </a:r>
            <a:r>
              <a:rPr lang="zh-CN" altLang="en-US" dirty="0">
                <a:latin typeface="Times New Roman" pitchFamily="18" charset="0"/>
                <a:ea typeface="楷体_GB2312" pitchFamily="49" charset="-122"/>
                <a:sym typeface="宋体" pitchFamily="2" charset="-122"/>
              </a:rPr>
              <a:t>1.70</a:t>
            </a:r>
            <a:r>
              <a:rPr lang="zh-CN" altLang="en-US" dirty="0">
                <a:latin typeface="黑体" pitchFamily="2" charset="-122"/>
                <a:ea typeface="楷体_GB2312" pitchFamily="49" charset="-122"/>
                <a:sym typeface="宋体" pitchFamily="2" charset="-122"/>
              </a:rPr>
              <a:t>m方可获得冠军呢？</a:t>
            </a:r>
            <a:endParaRPr lang="zh-CN" altLang="en-US" dirty="0">
              <a:latin typeface="黑体" pitchFamily="2" charset="-122"/>
              <a:ea typeface="楷体_GB2312" pitchFamily="49" charset="-122"/>
            </a:endParaRPr>
          </a:p>
        </p:txBody>
      </p:sp>
      <p:sp>
        <p:nvSpPr>
          <p:cNvPr id="14339" name="Text Box 15"/>
          <p:cNvSpPr txBox="1"/>
          <p:nvPr/>
        </p:nvSpPr>
        <p:spPr>
          <a:xfrm>
            <a:off x="6248400" y="2373313"/>
            <a:ext cx="3940175" cy="365760"/>
          </a:xfrm>
          <a:prstGeom prst="rect">
            <a:avLst/>
          </a:prstGeom>
          <a:noFill/>
          <a:ln w="9525">
            <a:noFill/>
            <a:miter/>
          </a:ln>
        </p:spPr>
        <p:txBody>
          <a:bodyPr>
            <a:spAutoFit/>
          </a:bodyPr>
          <a:p>
            <a:pPr lvl="0" eaLnBrk="1" hangingPunct="1">
              <a:spcBef>
                <a:spcPct val="50000"/>
              </a:spcBef>
            </a:pPr>
            <a:r>
              <a:rPr lang="zh-CN" altLang="en-US" baseline="-25000" dirty="0">
                <a:latin typeface="Times New Roman" pitchFamily="18" charset="0"/>
                <a:ea typeface="宋体" pitchFamily="2" charset="-122"/>
              </a:rPr>
              <a:t>          </a:t>
            </a:r>
            <a:r>
              <a:rPr lang="zh-CN" altLang="en-US" dirty="0">
                <a:latin typeface="Times New Roman" pitchFamily="18" charset="0"/>
                <a:ea typeface="宋体" pitchFamily="2" charset="-122"/>
              </a:rPr>
              <a:t> </a:t>
            </a:r>
            <a:endParaRPr lang="zh-CN" altLang="en-US" dirty="0">
              <a:latin typeface="Times New Roman" pitchFamily="18" charset="0"/>
              <a:ea typeface="宋体" pitchFamily="2" charset="-122"/>
            </a:endParaRPr>
          </a:p>
        </p:txBody>
      </p:sp>
      <p:grpSp>
        <p:nvGrpSpPr>
          <p:cNvPr id="2" name="Group 16"/>
          <p:cNvGrpSpPr/>
          <p:nvPr/>
        </p:nvGrpSpPr>
        <p:grpSpPr>
          <a:xfrm>
            <a:off x="2957513" y="5257800"/>
            <a:ext cx="1086919" cy="365563"/>
            <a:chOff x="0" y="0"/>
            <a:chExt cx="1711" cy="576"/>
          </a:xfrm>
        </p:grpSpPr>
        <p:sp>
          <p:nvSpPr>
            <p:cNvPr id="14346" name="Line 17"/>
            <p:cNvSpPr/>
            <p:nvPr/>
          </p:nvSpPr>
          <p:spPr>
            <a:xfrm>
              <a:off x="120" y="120"/>
              <a:ext cx="360" cy="1"/>
            </a:xfrm>
            <a:prstGeom prst="line">
              <a:avLst/>
            </a:prstGeom>
            <a:ln w="28575" cap="flat" cmpd="sng">
              <a:solidFill>
                <a:srgbClr val="FF0000"/>
              </a:solidFill>
              <a:prstDash val="solid"/>
              <a:headEnd type="none" w="med" len="med"/>
              <a:tailEnd type="none" w="med" len="med"/>
            </a:ln>
          </p:spPr>
          <p:txBody>
            <a:bodyPr/>
            <a:p>
              <a:endParaRPr lang="zh-CN" altLang="en-US"/>
            </a:p>
          </p:txBody>
        </p:sp>
        <p:sp>
          <p:nvSpPr>
            <p:cNvPr id="14347" name="Text Box 18"/>
            <p:cNvSpPr txBox="1"/>
            <p:nvPr/>
          </p:nvSpPr>
          <p:spPr>
            <a:xfrm>
              <a:off x="0" y="0"/>
              <a:ext cx="1711" cy="576"/>
            </a:xfrm>
            <a:prstGeom prst="rect">
              <a:avLst/>
            </a:prstGeom>
            <a:noFill/>
            <a:ln w="9525">
              <a:noFill/>
              <a:miter/>
            </a:ln>
          </p:spPr>
          <p:txBody>
            <a:bodyPr wrap="none">
              <a:spAutoFit/>
            </a:bodyPr>
            <a:p>
              <a:pPr lvl="0" eaLnBrk="1" hangingPunct="1"/>
              <a:r>
                <a:rPr lang="zh-CN" altLang="en-US" dirty="0">
                  <a:solidFill>
                    <a:srgbClr val="FF0000"/>
                  </a:solidFill>
                  <a:latin typeface="Times New Roman" pitchFamily="18" charset="0"/>
                  <a:ea typeface="宋体" pitchFamily="2" charset="-122"/>
                </a:rPr>
                <a:t>x</a:t>
              </a:r>
              <a:r>
                <a:rPr lang="zh-CN" altLang="en-US" baseline="-25000" dirty="0">
                  <a:solidFill>
                    <a:srgbClr val="FF0000"/>
                  </a:solidFill>
                  <a:latin typeface="Arial" pitchFamily="34" charset="0"/>
                  <a:ea typeface="宋体" pitchFamily="2" charset="-122"/>
                </a:rPr>
                <a:t>甲</a:t>
              </a:r>
              <a:r>
                <a:rPr lang="zh-CN" altLang="en-US" dirty="0">
                  <a:solidFill>
                    <a:srgbClr val="FF0000"/>
                  </a:solidFill>
                  <a:latin typeface="Arial" pitchFamily="34" charset="0"/>
                  <a:ea typeface="宋体" pitchFamily="2" charset="-122"/>
                </a:rPr>
                <a:t> =1.69</a:t>
              </a:r>
              <a:endParaRPr lang="zh-CN" altLang="en-US" dirty="0">
                <a:solidFill>
                  <a:srgbClr val="FF0000"/>
                </a:solidFill>
                <a:latin typeface="Times New Roman" pitchFamily="18" charset="0"/>
                <a:ea typeface="楷体_GB2312" pitchFamily="49" charset="-122"/>
              </a:endParaRPr>
            </a:p>
          </p:txBody>
        </p:sp>
      </p:grpSp>
      <p:grpSp>
        <p:nvGrpSpPr>
          <p:cNvPr id="3" name="Group 19"/>
          <p:cNvGrpSpPr/>
          <p:nvPr/>
        </p:nvGrpSpPr>
        <p:grpSpPr>
          <a:xfrm>
            <a:off x="2881313" y="5715000"/>
            <a:ext cx="1086919" cy="365563"/>
            <a:chOff x="0" y="0"/>
            <a:chExt cx="1711" cy="576"/>
          </a:xfrm>
        </p:grpSpPr>
        <p:sp>
          <p:nvSpPr>
            <p:cNvPr id="14344" name="Line 20"/>
            <p:cNvSpPr/>
            <p:nvPr/>
          </p:nvSpPr>
          <p:spPr>
            <a:xfrm>
              <a:off x="120" y="120"/>
              <a:ext cx="360" cy="1"/>
            </a:xfrm>
            <a:prstGeom prst="line">
              <a:avLst/>
            </a:prstGeom>
            <a:ln w="28575" cap="flat" cmpd="sng">
              <a:solidFill>
                <a:srgbClr val="FF0000"/>
              </a:solidFill>
              <a:prstDash val="solid"/>
              <a:headEnd type="none" w="med" len="med"/>
              <a:tailEnd type="none" w="med" len="med"/>
            </a:ln>
          </p:spPr>
          <p:txBody>
            <a:bodyPr/>
            <a:p>
              <a:endParaRPr lang="zh-CN" altLang="en-US"/>
            </a:p>
          </p:txBody>
        </p:sp>
        <p:sp>
          <p:nvSpPr>
            <p:cNvPr id="14345" name="Text Box 21"/>
            <p:cNvSpPr txBox="1"/>
            <p:nvPr/>
          </p:nvSpPr>
          <p:spPr>
            <a:xfrm>
              <a:off x="0" y="0"/>
              <a:ext cx="1711" cy="576"/>
            </a:xfrm>
            <a:prstGeom prst="rect">
              <a:avLst/>
            </a:prstGeom>
            <a:noFill/>
            <a:ln w="9525">
              <a:noFill/>
              <a:miter/>
            </a:ln>
          </p:spPr>
          <p:txBody>
            <a:bodyPr wrap="none">
              <a:spAutoFit/>
            </a:bodyPr>
            <a:p>
              <a:pPr lvl="0" eaLnBrk="1" hangingPunct="1"/>
              <a:r>
                <a:rPr lang="zh-CN" altLang="en-US" dirty="0">
                  <a:solidFill>
                    <a:srgbClr val="FF0000"/>
                  </a:solidFill>
                  <a:latin typeface="Times New Roman" pitchFamily="18" charset="0"/>
                  <a:ea typeface="宋体" pitchFamily="2" charset="-122"/>
                </a:rPr>
                <a:t>x</a:t>
              </a:r>
              <a:r>
                <a:rPr lang="zh-CN" altLang="en-US" baseline="-25000" dirty="0">
                  <a:solidFill>
                    <a:srgbClr val="FF0000"/>
                  </a:solidFill>
                  <a:latin typeface="Arial" pitchFamily="34" charset="0"/>
                  <a:ea typeface="宋体" pitchFamily="2" charset="-122"/>
                </a:rPr>
                <a:t>乙</a:t>
              </a:r>
              <a:r>
                <a:rPr lang="zh-CN" altLang="en-US" dirty="0">
                  <a:solidFill>
                    <a:srgbClr val="FF0000"/>
                  </a:solidFill>
                  <a:latin typeface="Arial" pitchFamily="34" charset="0"/>
                  <a:ea typeface="宋体" pitchFamily="2" charset="-122"/>
                </a:rPr>
                <a:t> =1.68</a:t>
              </a:r>
              <a:endParaRPr lang="zh-CN" altLang="en-US" dirty="0">
                <a:solidFill>
                  <a:srgbClr val="FF0000"/>
                </a:solidFill>
                <a:latin typeface="Times New Roman" pitchFamily="18" charset="0"/>
                <a:ea typeface="楷体_GB2312" pitchFamily="49" charset="-122"/>
              </a:endParaRPr>
            </a:p>
          </p:txBody>
        </p:sp>
      </p:grpSp>
      <p:sp>
        <p:nvSpPr>
          <p:cNvPr id="21526" name="Text Box 22"/>
          <p:cNvSpPr txBox="1"/>
          <p:nvPr/>
        </p:nvSpPr>
        <p:spPr>
          <a:xfrm>
            <a:off x="5186363" y="5214938"/>
            <a:ext cx="1981200" cy="365760"/>
          </a:xfrm>
          <a:prstGeom prst="rect">
            <a:avLst/>
          </a:prstGeom>
          <a:noFill/>
          <a:ln w="9525">
            <a:noFill/>
            <a:miter/>
          </a:ln>
        </p:spPr>
        <p:txBody>
          <a:bodyPr>
            <a:spAutoFit/>
          </a:bodyPr>
          <a:p>
            <a:pPr lvl="0" eaLnBrk="1" hangingPunct="1">
              <a:spcBef>
                <a:spcPct val="50000"/>
              </a:spcBef>
            </a:pPr>
            <a:r>
              <a:rPr lang="zh-CN" altLang="en-US" dirty="0">
                <a:solidFill>
                  <a:srgbClr val="FF0000"/>
                </a:solidFill>
                <a:latin typeface="Times New Roman" pitchFamily="18" charset="0"/>
                <a:ea typeface="宋体" pitchFamily="2" charset="-122"/>
              </a:rPr>
              <a:t>S</a:t>
            </a:r>
            <a:r>
              <a:rPr lang="zh-CN" altLang="en-US" baseline="30000" dirty="0">
                <a:solidFill>
                  <a:srgbClr val="FF0000"/>
                </a:solidFill>
                <a:latin typeface="Times New Roman" pitchFamily="18" charset="0"/>
                <a:ea typeface="宋体" pitchFamily="2" charset="-122"/>
              </a:rPr>
              <a:t>2</a:t>
            </a:r>
            <a:r>
              <a:rPr lang="zh-CN" altLang="en-US" baseline="-25000" dirty="0">
                <a:solidFill>
                  <a:srgbClr val="FF0000"/>
                </a:solidFill>
                <a:latin typeface="Times New Roman" pitchFamily="18" charset="0"/>
                <a:ea typeface="宋体" pitchFamily="2" charset="-122"/>
              </a:rPr>
              <a:t>甲</a:t>
            </a:r>
            <a:r>
              <a:rPr lang="zh-CN" altLang="en-US" dirty="0">
                <a:solidFill>
                  <a:srgbClr val="FF0000"/>
                </a:solidFill>
                <a:latin typeface="Times New Roman" pitchFamily="18" charset="0"/>
                <a:ea typeface="宋体" pitchFamily="2" charset="-122"/>
              </a:rPr>
              <a:t>=0.0006</a:t>
            </a:r>
            <a:endParaRPr lang="zh-CN" altLang="en-US" dirty="0">
              <a:solidFill>
                <a:srgbClr val="FF0000"/>
              </a:solidFill>
              <a:latin typeface="Times New Roman" pitchFamily="18" charset="0"/>
              <a:ea typeface="宋体" pitchFamily="2" charset="-122"/>
            </a:endParaRPr>
          </a:p>
        </p:txBody>
      </p:sp>
      <p:sp>
        <p:nvSpPr>
          <p:cNvPr id="21527" name="Text Box 23"/>
          <p:cNvSpPr txBox="1"/>
          <p:nvPr/>
        </p:nvSpPr>
        <p:spPr>
          <a:xfrm>
            <a:off x="5167313" y="5776913"/>
            <a:ext cx="3286125" cy="365760"/>
          </a:xfrm>
          <a:prstGeom prst="rect">
            <a:avLst/>
          </a:prstGeom>
          <a:noFill/>
          <a:ln w="9525">
            <a:noFill/>
            <a:miter/>
          </a:ln>
        </p:spPr>
        <p:txBody>
          <a:bodyPr>
            <a:spAutoFit/>
          </a:bodyPr>
          <a:p>
            <a:pPr lvl="0" eaLnBrk="1" hangingPunct="1">
              <a:spcBef>
                <a:spcPct val="50000"/>
              </a:spcBef>
            </a:pPr>
            <a:r>
              <a:rPr lang="zh-CN" altLang="en-US" dirty="0">
                <a:solidFill>
                  <a:srgbClr val="FF0000"/>
                </a:solidFill>
                <a:latin typeface="Times New Roman" pitchFamily="18" charset="0"/>
                <a:ea typeface="宋体" pitchFamily="2" charset="-122"/>
              </a:rPr>
              <a:t>S</a:t>
            </a:r>
            <a:r>
              <a:rPr lang="zh-CN" altLang="en-US" baseline="30000" dirty="0">
                <a:solidFill>
                  <a:srgbClr val="FF0000"/>
                </a:solidFill>
                <a:latin typeface="Times New Roman" pitchFamily="18" charset="0"/>
                <a:ea typeface="宋体" pitchFamily="2" charset="-122"/>
              </a:rPr>
              <a:t>2</a:t>
            </a:r>
            <a:r>
              <a:rPr lang="zh-CN" altLang="en-US" baseline="-25000" dirty="0">
                <a:solidFill>
                  <a:srgbClr val="FF0000"/>
                </a:solidFill>
                <a:latin typeface="Times New Roman" pitchFamily="18" charset="0"/>
                <a:ea typeface="宋体" pitchFamily="2" charset="-122"/>
              </a:rPr>
              <a:t>乙</a:t>
            </a:r>
            <a:r>
              <a:rPr lang="zh-CN" altLang="en-US" dirty="0">
                <a:solidFill>
                  <a:srgbClr val="FF0000"/>
                </a:solidFill>
                <a:latin typeface="Times New Roman" pitchFamily="18" charset="0"/>
                <a:ea typeface="宋体" pitchFamily="2" charset="-122"/>
              </a:rPr>
              <a:t>=0.00315</a:t>
            </a:r>
            <a:endParaRPr lang="zh-CN" altLang="en-US" dirty="0">
              <a:solidFill>
                <a:srgbClr val="FF0000"/>
              </a:solidFill>
              <a:latin typeface="Times New Roman" pitchFamily="18" charset="0"/>
              <a:ea typeface="宋体"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9" presetClass="entr" presetSubtype="0" fill="hold" grpId="0" nodeType="clickEffect">
                                  <p:stCondLst>
                                    <p:cond delay="0"/>
                                  </p:stCondLst>
                                  <p:childTnLst>
                                    <p:set>
                                      <p:cBhvr>
                                        <p:cTn id="18" dur="1" fill="hold">
                                          <p:stCondLst>
                                            <p:cond delay="0"/>
                                          </p:stCondLst>
                                        </p:cTn>
                                        <p:tgtEl>
                                          <p:spTgt spid="21526"/>
                                        </p:tgtEl>
                                        <p:attrNameLst>
                                          <p:attrName>style.visibility</p:attrName>
                                        </p:attrNameLst>
                                      </p:cBhvr>
                                      <p:to>
                                        <p:strVal val="visible"/>
                                      </p:to>
                                    </p:set>
                                    <p:animEffect transition="in" filter="dissolve">
                                      <p:cBhvr>
                                        <p:cTn id="19" dur="500"/>
                                        <p:tgtEl>
                                          <p:spTgt spid="21526"/>
                                        </p:tgtEl>
                                      </p:cBhvr>
                                    </p:animEffect>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grpId="0" nodeType="clickEffect">
                                  <p:stCondLst>
                                    <p:cond delay="0"/>
                                  </p:stCondLst>
                                  <p:childTnLst>
                                    <p:set>
                                      <p:cBhvr>
                                        <p:cTn id="23" dur="1" fill="hold">
                                          <p:stCondLst>
                                            <p:cond delay="0"/>
                                          </p:stCondLst>
                                        </p:cTn>
                                        <p:tgtEl>
                                          <p:spTgt spid="21527"/>
                                        </p:tgtEl>
                                        <p:attrNameLst>
                                          <p:attrName>style.visibility</p:attrName>
                                        </p:attrNameLst>
                                      </p:cBhvr>
                                      <p:to>
                                        <p:strVal val="visible"/>
                                      </p:to>
                                    </p:set>
                                    <p:animEffect transition="in" filter="dissolve">
                                      <p:cBhvr>
                                        <p:cTn id="24" dur="500"/>
                                        <p:tgtEl>
                                          <p:spTgt spid="215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26" grpId="0"/>
      <p:bldP spid="21527"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4287</Words>
  <Application>Kingsoft Office WPP</Application>
  <PresentationFormat>宽屏</PresentationFormat>
  <Paragraphs>503</Paragraphs>
  <Slides>21</Slides>
  <Notes>0</Notes>
  <HiddenSlides>0</HiddenSlides>
  <MMClips>0</MMClips>
  <ScaleCrop>false</ScaleCrop>
  <HeadingPairs>
    <vt:vector size="6" baseType="variant">
      <vt:variant>
        <vt:lpstr>主题</vt:lpstr>
      </vt:variant>
      <vt:variant>
        <vt:i4>1</vt:i4>
      </vt:variant>
      <vt:variant>
        <vt:lpstr>嵌入 OLE 服务器</vt:lpstr>
      </vt:variant>
      <vt:variant>
        <vt:i4>2</vt:i4>
      </vt:variant>
      <vt:variant>
        <vt:lpstr>幻灯片标题</vt:lpstr>
      </vt:variant>
      <vt:variant>
        <vt:i4>21</vt:i4>
      </vt:variant>
    </vt:vector>
  </HeadingPairs>
  <TitlesOfParts>
    <vt:vector size="24" baseType="lpstr">
      <vt:lpstr>Office 主题</vt:lpstr>
      <vt:lpstr>Equation.DSMT4</vt:lpstr>
      <vt:lpstr>MSGraph.Chart.8</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Administrator</cp:lastModifiedBy>
  <cp:revision>1</cp:revision>
  <dcterms:created xsi:type="dcterms:W3CDTF">2016-03-12T06:19:30Z</dcterms:created>
  <dcterms:modified xsi:type="dcterms:W3CDTF">2016-03-12T06:20:16Z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2052-10.1.0.5554</vt:lpwstr>
  </property>
</Properties>
</file>