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714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A0645D-25F0-4235-A032-5CB1D0D0E29F}" type="datetimeFigureOut">
              <a:rPr lang="zh-CN" altLang="en-US" smtClean="0"/>
              <a:pPr/>
              <a:t>2015/12/22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59BA12-0CEE-48F1-9839-B30EBAD8E71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9BA12-0CEE-48F1-9839-B30EBAD8E71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330B-7BD5-4527-9C32-023820206675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50281-F82B-4D37-8D87-C40B3026E39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330B-7BD5-4527-9C32-023820206675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50281-F82B-4D37-8D87-C40B3026E39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330B-7BD5-4527-9C32-023820206675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50281-F82B-4D37-8D87-C40B3026E39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330B-7BD5-4527-9C32-023820206675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50281-F82B-4D37-8D87-C40B3026E39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330B-7BD5-4527-9C32-023820206675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50281-F82B-4D37-8D87-C40B3026E39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330B-7BD5-4527-9C32-023820206675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50281-F82B-4D37-8D87-C40B3026E39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330B-7BD5-4527-9C32-023820206675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50281-F82B-4D37-8D87-C40B3026E39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330B-7BD5-4527-9C32-023820206675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50281-F82B-4D37-8D87-C40B3026E39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330B-7BD5-4527-9C32-023820206675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50281-F82B-4D37-8D87-C40B3026E39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330B-7BD5-4527-9C32-023820206675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50281-F82B-4D37-8D87-C40B3026E39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B330B-7BD5-4527-9C32-023820206675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50281-F82B-4D37-8D87-C40B3026E39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B330B-7BD5-4527-9C32-023820206675}" type="datetimeFigureOut">
              <a:rPr lang="zh-CN" altLang="en-US" smtClean="0"/>
              <a:t>2015/12/22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50281-F82B-4D37-8D87-C40B3026E39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5.bin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"/>
          <p:cNvSpPr>
            <a:spLocks noGrp="1"/>
          </p:cNvSpPr>
          <p:nvPr>
            <p:ph type="ctrTitle"/>
          </p:nvPr>
        </p:nvSpPr>
        <p:spPr>
          <a:xfrm>
            <a:off x="684213" y="844154"/>
            <a:ext cx="7772400" cy="1102519"/>
          </a:xfrm>
        </p:spPr>
        <p:txBody>
          <a:bodyPr/>
          <a:lstStyle/>
          <a:p>
            <a:pPr eaLnBrk="1" hangingPunct="1"/>
            <a:r>
              <a:rPr lang="zh-CN" altLang="en-US" sz="4800" dirty="0" smtClean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第</a:t>
            </a:r>
            <a:r>
              <a:rPr lang="zh-CN" altLang="en-US" b="1" dirty="0" smtClean="0">
                <a:solidFill>
                  <a:srgbClr val="FF0000"/>
                </a:solidFill>
              </a:rPr>
              <a:t>三</a:t>
            </a:r>
            <a:r>
              <a:rPr lang="zh-CN" altLang="en-US" sz="4800" dirty="0" smtClean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章  图形的相似</a:t>
            </a:r>
            <a:endParaRPr lang="en-US" altLang="zh-CN" sz="4800" dirty="0" smtClean="0">
              <a:solidFill>
                <a:srgbClr val="FFFF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3" name="副标题 2"/>
          <p:cNvSpPr>
            <a:spLocks noGrp="1"/>
          </p:cNvSpPr>
          <p:nvPr>
            <p:ph type="subTitle" idx="1"/>
          </p:nvPr>
        </p:nvSpPr>
        <p:spPr>
          <a:xfrm>
            <a:off x="395288" y="2139553"/>
            <a:ext cx="8280400" cy="736997"/>
          </a:xfrm>
        </p:spPr>
        <p:txBody>
          <a:bodyPr/>
          <a:lstStyle/>
          <a:p>
            <a:pPr eaLnBrk="1" hangingPunct="1"/>
            <a:r>
              <a:rPr lang="zh-CN" altLang="en-US" sz="4000" smtClean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第</a:t>
            </a:r>
            <a:r>
              <a:rPr lang="en-US" altLang="zh-CN" sz="4000" smtClean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4</a:t>
            </a:r>
            <a:r>
              <a:rPr lang="zh-CN" altLang="en-US" sz="4000" smtClean="0">
                <a:solidFill>
                  <a:srgbClr val="FFFF00"/>
                </a:solidFill>
                <a:latin typeface="黑体" pitchFamily="2" charset="-122"/>
                <a:ea typeface="黑体" pitchFamily="2" charset="-122"/>
              </a:rPr>
              <a:t>节  探索三角形相似的条件（四）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20090704225025-614272262"/>
          <p:cNvPicPr>
            <a:picLocks noChangeAspect="1" noChangeArrowheads="1"/>
          </p:cNvPicPr>
          <p:nvPr/>
        </p:nvPicPr>
        <p:blipFill>
          <a:blip r:embed="rId2" cstate="print"/>
          <a:srcRect r="45567"/>
          <a:stretch>
            <a:fillRect/>
          </a:stretch>
        </p:blipFill>
        <p:spPr bwMode="auto">
          <a:xfrm>
            <a:off x="973138" y="1264444"/>
            <a:ext cx="3382962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6" descr="20090704225025-614272262"/>
          <p:cNvPicPr>
            <a:picLocks noChangeAspect="1" noChangeArrowheads="1"/>
          </p:cNvPicPr>
          <p:nvPr/>
        </p:nvPicPr>
        <p:blipFill>
          <a:blip r:embed="rId2" cstate="print"/>
          <a:srcRect l="60391" t="27719" r="14235" b="45161"/>
          <a:stretch>
            <a:fillRect/>
          </a:stretch>
        </p:blipFill>
        <p:spPr bwMode="auto">
          <a:xfrm>
            <a:off x="5148263" y="1815704"/>
            <a:ext cx="2305050" cy="1373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5003801" y="3283744"/>
            <a:ext cx="388937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latin typeface="黑体" pitchFamily="2" charset="-122"/>
              </a:rPr>
              <a:t>点</a:t>
            </a:r>
            <a:r>
              <a:rPr lang="en-US" altLang="zh-CN" sz="3200">
                <a:latin typeface="黑体" pitchFamily="2" charset="-122"/>
              </a:rPr>
              <a:t>H</a:t>
            </a:r>
            <a:r>
              <a:rPr lang="zh-CN" altLang="en-US" sz="3200">
                <a:latin typeface="黑体" pitchFamily="2" charset="-122"/>
              </a:rPr>
              <a:t>是线段</a:t>
            </a:r>
            <a:r>
              <a:rPr lang="en-US" altLang="zh-CN" sz="3200">
                <a:latin typeface="黑体" pitchFamily="2" charset="-122"/>
              </a:rPr>
              <a:t>AB</a:t>
            </a:r>
            <a:r>
              <a:rPr lang="zh-CN" altLang="en-US" sz="3200">
                <a:latin typeface="黑体" pitchFamily="2" charset="-122"/>
              </a:rPr>
              <a:t>的黄金分割点吗？</a:t>
            </a:r>
          </a:p>
        </p:txBody>
      </p:sp>
      <p:sp>
        <p:nvSpPr>
          <p:cNvPr id="11269" name="Rectangle 10"/>
          <p:cNvSpPr>
            <a:spLocks noChangeArrowheads="1"/>
          </p:cNvSpPr>
          <p:nvPr/>
        </p:nvSpPr>
        <p:spPr bwMode="auto">
          <a:xfrm>
            <a:off x="3313113" y="571500"/>
            <a:ext cx="56515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/>
              <a:t>这样也可以得到黄金分割点？</a:t>
            </a:r>
          </a:p>
        </p:txBody>
      </p:sp>
      <p:sp>
        <p:nvSpPr>
          <p:cNvPr id="11270" name="标题 1"/>
          <p:cNvSpPr>
            <a:spLocks/>
          </p:cNvSpPr>
          <p:nvPr/>
        </p:nvSpPr>
        <p:spPr bwMode="auto">
          <a:xfrm>
            <a:off x="468313" y="357188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4000" dirty="0">
                <a:solidFill>
                  <a:srgbClr val="FF0000"/>
                </a:solidFill>
                <a:latin typeface="黑体" pitchFamily="2" charset="-122"/>
              </a:rPr>
              <a:t>练习与拓展</a:t>
            </a:r>
          </a:p>
        </p:txBody>
      </p:sp>
      <p:sp>
        <p:nvSpPr>
          <p:cNvPr id="11271" name="Rectangle 12"/>
          <p:cNvSpPr>
            <a:spLocks noChangeArrowheads="1"/>
          </p:cNvSpPr>
          <p:nvPr/>
        </p:nvSpPr>
        <p:spPr bwMode="auto">
          <a:xfrm>
            <a:off x="5003800" y="1327548"/>
            <a:ext cx="38163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黑体" pitchFamily="2" charset="-122"/>
              </a:rPr>
              <a:t>正方形</a:t>
            </a:r>
            <a:r>
              <a:rPr lang="en-US" altLang="zh-CN" sz="3200" b="1">
                <a:latin typeface="黑体" pitchFamily="2" charset="-122"/>
              </a:rPr>
              <a:t>ABCD</a:t>
            </a:r>
            <a:r>
              <a:rPr lang="zh-CN" altLang="en-US" sz="3200" b="1">
                <a:latin typeface="黑体" pitchFamily="2" charset="-122"/>
              </a:rPr>
              <a:t>、</a:t>
            </a:r>
            <a:r>
              <a:rPr lang="en-US" altLang="zh-CN" sz="3200" b="1">
                <a:latin typeface="黑体" pitchFamily="2" charset="-122"/>
              </a:rPr>
              <a:t>AFGH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1"/>
          <p:cNvSpPr>
            <a:spLocks noGrp="1"/>
          </p:cNvSpPr>
          <p:nvPr>
            <p:ph type="title" idx="4294967295"/>
          </p:nvPr>
        </p:nvSpPr>
        <p:spPr>
          <a:xfrm>
            <a:off x="914400" y="357188"/>
            <a:ext cx="8229600" cy="857250"/>
          </a:xfrm>
        </p:spPr>
        <p:txBody>
          <a:bodyPr/>
          <a:lstStyle/>
          <a:p>
            <a:pPr algn="l" eaLnBrk="1" hangingPunct="1"/>
            <a:r>
              <a:rPr lang="zh-CN" altLang="en-US" sz="4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课堂小结</a:t>
            </a:r>
          </a:p>
        </p:txBody>
      </p:sp>
      <p:sp>
        <p:nvSpPr>
          <p:cNvPr id="18435" name="内容占位符 2"/>
          <p:cNvSpPr>
            <a:spLocks noGrp="1"/>
          </p:cNvSpPr>
          <p:nvPr>
            <p:ph idx="4294967295"/>
          </p:nvPr>
        </p:nvSpPr>
        <p:spPr>
          <a:xfrm>
            <a:off x="1655763" y="1382713"/>
            <a:ext cx="7488237" cy="2863850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zh-CN" altLang="en-US" smtClean="0">
                <a:latin typeface="黑体" pitchFamily="2" charset="-122"/>
                <a:ea typeface="黑体" pitchFamily="2" charset="-122"/>
              </a:rPr>
              <a:t>什么叫做黄金分割？黄金比是多少？</a:t>
            </a:r>
          </a:p>
          <a:p>
            <a:pPr eaLnBrk="1" hangingPunct="1"/>
            <a:r>
              <a:rPr lang="zh-CN" altLang="en-US" smtClean="0">
                <a:latin typeface="黑体" pitchFamily="2" charset="-122"/>
                <a:ea typeface="黑体" pitchFamily="2" charset="-122"/>
              </a:rPr>
              <a:t>一条线段有几个黄金分割点？</a:t>
            </a:r>
          </a:p>
          <a:p>
            <a:pPr eaLnBrk="1" hangingPunct="1"/>
            <a:r>
              <a:rPr lang="zh-CN" altLang="en-US" smtClean="0">
                <a:latin typeface="黑体" pitchFamily="2" charset="-122"/>
                <a:ea typeface="黑体" pitchFamily="2" charset="-122"/>
              </a:rPr>
              <a:t>如何用尺规作线段的黄金分割点和黄金矩形？</a:t>
            </a:r>
          </a:p>
          <a:p>
            <a:pPr eaLnBrk="1" hangingPunct="1"/>
            <a:r>
              <a:rPr lang="zh-CN" altLang="en-US" smtClean="0">
                <a:latin typeface="黑体" pitchFamily="2" charset="-122"/>
                <a:ea typeface="黑体" pitchFamily="2" charset="-122"/>
              </a:rPr>
              <a:t>如何说明一个点是一条线段的黄金分割点？</a:t>
            </a:r>
          </a:p>
          <a:p>
            <a:pPr eaLnBrk="1" hangingPunct="1"/>
            <a:endParaRPr lang="zh-CN" altLang="en-US" smtClean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1"/>
          <p:cNvSpPr>
            <a:spLocks noGrp="1"/>
          </p:cNvSpPr>
          <p:nvPr>
            <p:ph type="title" idx="4294967295"/>
          </p:nvPr>
        </p:nvSpPr>
        <p:spPr>
          <a:xfrm>
            <a:off x="914400" y="357188"/>
            <a:ext cx="8229600" cy="857250"/>
          </a:xfrm>
        </p:spPr>
        <p:txBody>
          <a:bodyPr/>
          <a:lstStyle/>
          <a:p>
            <a:pPr algn="l" eaLnBrk="1" hangingPunct="1"/>
            <a:r>
              <a:rPr lang="zh-CN" altLang="en-US" sz="4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作业</a:t>
            </a:r>
          </a:p>
        </p:txBody>
      </p:sp>
      <p:sp>
        <p:nvSpPr>
          <p:cNvPr id="13315" name="内容占位符 2"/>
          <p:cNvSpPr>
            <a:spLocks noGrp="1"/>
          </p:cNvSpPr>
          <p:nvPr>
            <p:ph idx="4294967295"/>
          </p:nvPr>
        </p:nvSpPr>
        <p:spPr>
          <a:xfrm>
            <a:off x="1655763" y="1382713"/>
            <a:ext cx="7488237" cy="2863850"/>
          </a:xfrm>
        </p:spPr>
        <p:txBody>
          <a:bodyPr/>
          <a:lstStyle/>
          <a:p>
            <a:pPr eaLnBrk="1" hangingPunct="1"/>
            <a:r>
              <a:rPr lang="zh-CN" altLang="en-US" smtClean="0">
                <a:latin typeface="黑体" pitchFamily="2" charset="-122"/>
                <a:ea typeface="黑体" pitchFamily="2" charset="-122"/>
              </a:rPr>
              <a:t>必做题：习题</a:t>
            </a:r>
            <a:r>
              <a:rPr lang="en-US" altLang="zh-CN" smtClean="0"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mtClean="0">
                <a:latin typeface="黑体" pitchFamily="2" charset="-122"/>
                <a:ea typeface="黑体" pitchFamily="2" charset="-122"/>
              </a:rPr>
              <a:t>、</a:t>
            </a:r>
            <a:r>
              <a:rPr lang="en-US" altLang="zh-CN" smtClean="0">
                <a:latin typeface="黑体" pitchFamily="2" charset="-122"/>
                <a:ea typeface="黑体" pitchFamily="2" charset="-122"/>
              </a:rPr>
              <a:t>2</a:t>
            </a:r>
          </a:p>
          <a:p>
            <a:pPr eaLnBrk="1" hangingPunct="1"/>
            <a:r>
              <a:rPr lang="zh-CN" altLang="en-US" smtClean="0">
                <a:latin typeface="黑体" pitchFamily="2" charset="-122"/>
                <a:ea typeface="黑体" pitchFamily="2" charset="-122"/>
              </a:rPr>
              <a:t>选做题：习题</a:t>
            </a:r>
            <a:r>
              <a:rPr lang="en-US" altLang="zh-CN" smtClean="0">
                <a:latin typeface="黑体" pitchFamily="2" charset="-122"/>
                <a:ea typeface="黑体" pitchFamily="2" charset="-122"/>
              </a:rPr>
              <a:t>4</a:t>
            </a:r>
          </a:p>
          <a:p>
            <a:pPr eaLnBrk="1" hangingPunct="1"/>
            <a:endParaRPr lang="zh-CN" altLang="en-US" smtClean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 idx="4294967295"/>
          </p:nvPr>
        </p:nvSpPr>
        <p:spPr>
          <a:xfrm>
            <a:off x="914400" y="357188"/>
            <a:ext cx="8229600" cy="857250"/>
          </a:xfrm>
        </p:spPr>
        <p:txBody>
          <a:bodyPr/>
          <a:lstStyle/>
          <a:p>
            <a:pPr algn="l" eaLnBrk="1" hangingPunct="1"/>
            <a:r>
              <a:rPr lang="zh-CN" altLang="en-US" sz="4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情景引入</a:t>
            </a:r>
          </a:p>
        </p:txBody>
      </p:sp>
      <p:pic>
        <p:nvPicPr>
          <p:cNvPr id="16388" name="Picture 4" descr="W0200806278332446652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1113235"/>
            <a:ext cx="635000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201109210647576741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4788" y="1134666"/>
            <a:ext cx="6337300" cy="3165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 descr="59402dccb1fc9b0b"/>
          <p:cNvPicPr>
            <a:picLocks noChangeAspect="1" noChangeArrowheads="1"/>
          </p:cNvPicPr>
          <p:nvPr/>
        </p:nvPicPr>
        <p:blipFill>
          <a:blip r:embed="rId4" cstate="print"/>
          <a:srcRect l="3017" t="4666" r="8531" b="4666"/>
          <a:stretch>
            <a:fillRect/>
          </a:stretch>
        </p:blipFill>
        <p:spPr bwMode="auto">
          <a:xfrm>
            <a:off x="107951" y="1437085"/>
            <a:ext cx="9001125" cy="2530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9" descr="125983385_0d9540392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676" y="411956"/>
            <a:ext cx="4187825" cy="4187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7" descr="20130314172558_nXAs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475" y="1383506"/>
            <a:ext cx="4762500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8" descr="20120502194409_UjzvM_thumb_600_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71550" y="951310"/>
            <a:ext cx="47625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标题 1"/>
          <p:cNvSpPr>
            <a:spLocks noGrp="1"/>
          </p:cNvSpPr>
          <p:nvPr>
            <p:ph type="title" idx="4294967295"/>
          </p:nvPr>
        </p:nvSpPr>
        <p:spPr>
          <a:xfrm>
            <a:off x="914400" y="357188"/>
            <a:ext cx="8229600" cy="857250"/>
          </a:xfrm>
        </p:spPr>
        <p:txBody>
          <a:bodyPr/>
          <a:lstStyle/>
          <a:p>
            <a:pPr algn="l" eaLnBrk="1" hangingPunct="1"/>
            <a:r>
              <a:rPr lang="zh-CN" altLang="en-US" sz="4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黄金分割定义</a:t>
            </a:r>
          </a:p>
        </p:txBody>
      </p:sp>
      <p:sp>
        <p:nvSpPr>
          <p:cNvPr id="21507" name="内容占位符 2"/>
          <p:cNvSpPr>
            <a:spLocks noGrp="1"/>
          </p:cNvSpPr>
          <p:nvPr>
            <p:ph idx="4294967295"/>
          </p:nvPr>
        </p:nvSpPr>
        <p:spPr>
          <a:xfrm>
            <a:off x="1655763" y="1382713"/>
            <a:ext cx="7488237" cy="2863850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kumimoji="1" lang="zh-CN" altLang="en-US" b="1" smtClean="0"/>
              <a:t>点</a:t>
            </a:r>
            <a:r>
              <a:rPr kumimoji="1" lang="en-US" altLang="zh-CN" b="1" smtClean="0"/>
              <a:t>C</a:t>
            </a:r>
            <a:r>
              <a:rPr kumimoji="1" lang="zh-CN" altLang="en-US" b="1" smtClean="0"/>
              <a:t>把线段</a:t>
            </a:r>
            <a:r>
              <a:rPr kumimoji="1" lang="en-US" altLang="zh-CN" b="1" smtClean="0"/>
              <a:t>AB</a:t>
            </a:r>
            <a:r>
              <a:rPr kumimoji="1" lang="zh-CN" altLang="en-US" b="1" smtClean="0"/>
              <a:t>分成两条线段</a:t>
            </a:r>
            <a:r>
              <a:rPr kumimoji="1" lang="en-US" altLang="zh-CN" b="1" smtClean="0"/>
              <a:t>AC</a:t>
            </a:r>
            <a:r>
              <a:rPr kumimoji="1" lang="zh-CN" altLang="en-US" b="1" smtClean="0"/>
              <a:t>和</a:t>
            </a:r>
            <a:r>
              <a:rPr kumimoji="1" lang="en-US" altLang="zh-CN" b="1" smtClean="0"/>
              <a:t>BC</a:t>
            </a:r>
            <a:r>
              <a:rPr kumimoji="1" lang="zh-CN" altLang="en-US" b="1" smtClean="0"/>
              <a:t>，如果                   那么称线段</a:t>
            </a:r>
            <a:r>
              <a:rPr kumimoji="1" lang="en-US" altLang="zh-CN" b="1" smtClean="0"/>
              <a:t>AB</a:t>
            </a:r>
            <a:r>
              <a:rPr kumimoji="1" lang="zh-CN" altLang="en-US" b="1" smtClean="0"/>
              <a:t>被点</a:t>
            </a:r>
            <a:r>
              <a:rPr kumimoji="1" lang="en-US" altLang="zh-CN" b="1" smtClean="0"/>
              <a:t>C</a:t>
            </a:r>
            <a:endParaRPr kumimoji="1" lang="zh-CN" altLang="en-US" b="1" smtClean="0"/>
          </a:p>
          <a:p>
            <a:pPr eaLnBrk="1" hangingPunct="1"/>
            <a:endParaRPr kumimoji="1" lang="zh-CN" altLang="en-US" b="1" smtClean="0"/>
          </a:p>
          <a:p>
            <a:pPr eaLnBrk="1" hangingPunct="1">
              <a:buFont typeface="Arial" charset="0"/>
              <a:buNone/>
            </a:pPr>
            <a:r>
              <a:rPr kumimoji="1" lang="zh-CN" altLang="en-US" b="1" smtClean="0"/>
              <a:t>   黄金分割，点</a:t>
            </a:r>
            <a:r>
              <a:rPr kumimoji="1" lang="en-US" altLang="zh-CN" b="1" smtClean="0"/>
              <a:t>C</a:t>
            </a:r>
            <a:r>
              <a:rPr kumimoji="1" lang="zh-CN" altLang="en-US" b="1" smtClean="0"/>
              <a:t>叫做线段</a:t>
            </a:r>
            <a:r>
              <a:rPr kumimoji="1" lang="en-US" altLang="zh-CN" b="1" smtClean="0"/>
              <a:t>AB</a:t>
            </a:r>
            <a:r>
              <a:rPr kumimoji="1" lang="zh-CN" altLang="en-US" b="1" smtClean="0"/>
              <a:t>的黄金分割点，</a:t>
            </a:r>
            <a:r>
              <a:rPr kumimoji="1" lang="en-US" altLang="zh-CN" b="1" smtClean="0"/>
              <a:t>AC</a:t>
            </a:r>
            <a:r>
              <a:rPr kumimoji="1" lang="zh-CN" altLang="en-US" b="1" smtClean="0"/>
              <a:t>与</a:t>
            </a:r>
            <a:r>
              <a:rPr kumimoji="1" lang="en-US" altLang="zh-CN" b="1" smtClean="0"/>
              <a:t>AB</a:t>
            </a:r>
            <a:r>
              <a:rPr kumimoji="1" lang="zh-CN" altLang="en-US" b="1" smtClean="0"/>
              <a:t>的比叫做黄金比</a:t>
            </a:r>
            <a:r>
              <a:rPr kumimoji="1" lang="en-US" altLang="zh-CN" b="1" smtClean="0"/>
              <a:t>.</a:t>
            </a:r>
          </a:p>
          <a:p>
            <a:pPr eaLnBrk="1" hangingPunct="1"/>
            <a:r>
              <a:rPr lang="zh-CN" altLang="en-US" smtClean="0">
                <a:latin typeface="黑体" pitchFamily="2" charset="-122"/>
                <a:ea typeface="黑体" pitchFamily="2" charset="-122"/>
              </a:rPr>
              <a:t>一条线段有几个黄金分割点？</a:t>
            </a:r>
          </a:p>
          <a:p>
            <a:pPr eaLnBrk="1" hangingPunct="1"/>
            <a:r>
              <a:rPr lang="en-US" altLang="zh-CN" smtClean="0"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mtClean="0">
                <a:latin typeface="黑体" pitchFamily="2" charset="-122"/>
                <a:ea typeface="黑体" pitchFamily="2" charset="-122"/>
              </a:rPr>
              <a:t>个</a:t>
            </a:r>
            <a:r>
              <a:rPr lang="en-US" altLang="zh-CN" smtClean="0">
                <a:latin typeface="黑体" pitchFamily="2" charset="-122"/>
                <a:ea typeface="黑体" pitchFamily="2" charset="-122"/>
              </a:rPr>
              <a:t>.</a:t>
            </a:r>
          </a:p>
        </p:txBody>
      </p:sp>
      <p:pic>
        <p:nvPicPr>
          <p:cNvPr id="1029" name="Picture 4" descr="T109B"/>
          <p:cNvPicPr>
            <a:picLocks noChangeAspect="1" noChangeArrowheads="1"/>
          </p:cNvPicPr>
          <p:nvPr/>
        </p:nvPicPr>
        <p:blipFill>
          <a:blip r:embed="rId3" cstate="print"/>
          <a:srcRect l="9808" b="13089"/>
          <a:stretch>
            <a:fillRect/>
          </a:stretch>
        </p:blipFill>
        <p:spPr bwMode="auto">
          <a:xfrm>
            <a:off x="3995738" y="411957"/>
            <a:ext cx="4608512" cy="827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2339975" y="1772841"/>
          <a:ext cx="1855788" cy="798909"/>
        </p:xfrm>
        <a:graphic>
          <a:graphicData uri="http://schemas.openxmlformats.org/presentationml/2006/ole">
            <p:oleObj spid="_x0000_s1026" name="公式" r:id="rId4" imgW="685800" imgH="3934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标题 1"/>
          <p:cNvSpPr>
            <a:spLocks/>
          </p:cNvSpPr>
          <p:nvPr/>
        </p:nvSpPr>
        <p:spPr bwMode="auto">
          <a:xfrm>
            <a:off x="468313" y="357188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4000" dirty="0">
                <a:solidFill>
                  <a:srgbClr val="FF0000"/>
                </a:solidFill>
                <a:latin typeface="黑体" pitchFamily="2" charset="-122"/>
              </a:rPr>
              <a:t>尺规作黄金分割点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614363" y="2844404"/>
            <a:ext cx="3886200" cy="978729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kumimoji="1" lang="en-US" altLang="zh-CN" sz="3200" b="1">
                <a:latin typeface="Times New Roman" pitchFamily="18" charset="0"/>
                <a:ea typeface="宋体" charset="-122"/>
              </a:rPr>
              <a:t>2.</a:t>
            </a:r>
            <a:r>
              <a:rPr kumimoji="1" lang="zh-CN" altLang="en-US" sz="3200" b="1">
                <a:latin typeface="Times New Roman" pitchFamily="18" charset="0"/>
                <a:ea typeface="宋体" charset="-122"/>
              </a:rPr>
              <a:t>连接</a:t>
            </a:r>
            <a:r>
              <a:rPr kumimoji="1" lang="en-US" altLang="zh-CN" sz="3200" b="1">
                <a:latin typeface="Times New Roman" pitchFamily="18" charset="0"/>
                <a:ea typeface="宋体" charset="-122"/>
              </a:rPr>
              <a:t>AD,</a:t>
            </a:r>
            <a:r>
              <a:rPr kumimoji="1" lang="zh-CN" altLang="en-US" sz="3200" b="1">
                <a:latin typeface="Times New Roman" pitchFamily="18" charset="0"/>
                <a:ea typeface="宋体" charset="-122"/>
              </a:rPr>
              <a:t>在</a:t>
            </a:r>
            <a:r>
              <a:rPr kumimoji="1" lang="en-US" altLang="zh-CN" sz="3200" b="1">
                <a:latin typeface="Times New Roman" pitchFamily="18" charset="0"/>
                <a:ea typeface="宋体" charset="-122"/>
              </a:rPr>
              <a:t>AD</a:t>
            </a:r>
            <a:r>
              <a:rPr kumimoji="1" lang="zh-CN" altLang="en-US" sz="3200" b="1">
                <a:latin typeface="Times New Roman" pitchFamily="18" charset="0"/>
                <a:ea typeface="宋体" charset="-122"/>
              </a:rPr>
              <a:t>上截           取</a:t>
            </a:r>
            <a:r>
              <a:rPr kumimoji="1" lang="en-US" altLang="zh-CN" sz="3200" b="1">
                <a:latin typeface="Times New Roman" pitchFamily="18" charset="0"/>
                <a:ea typeface="宋体" charset="-122"/>
              </a:rPr>
              <a:t>DE=DB.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611188" y="3813573"/>
            <a:ext cx="3886200" cy="978729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kumimoji="1" lang="en-US" altLang="zh-CN" sz="3200" b="1">
                <a:latin typeface="Times New Roman" pitchFamily="18" charset="0"/>
                <a:ea typeface="宋体" charset="-122"/>
              </a:rPr>
              <a:t>3.</a:t>
            </a:r>
            <a:r>
              <a:rPr kumimoji="1" lang="zh-CN" altLang="en-US" sz="3200" b="1">
                <a:latin typeface="Times New Roman" pitchFamily="18" charset="0"/>
                <a:ea typeface="宋体" charset="-122"/>
              </a:rPr>
              <a:t>在</a:t>
            </a:r>
            <a:r>
              <a:rPr kumimoji="1" lang="en-US" altLang="zh-CN" sz="3200" b="1">
                <a:latin typeface="Times New Roman" pitchFamily="18" charset="0"/>
                <a:ea typeface="宋体" charset="-122"/>
              </a:rPr>
              <a:t>AB</a:t>
            </a:r>
            <a:r>
              <a:rPr kumimoji="1" lang="zh-CN" altLang="en-US" sz="3200" b="1">
                <a:latin typeface="Times New Roman" pitchFamily="18" charset="0"/>
                <a:ea typeface="宋体" charset="-122"/>
              </a:rPr>
              <a:t>上截取</a:t>
            </a:r>
            <a:r>
              <a:rPr kumimoji="1" lang="en-US" altLang="zh-CN" sz="3200" b="1">
                <a:latin typeface="Times New Roman" pitchFamily="18" charset="0"/>
                <a:ea typeface="宋体" charset="-122"/>
              </a:rPr>
              <a:t>AC=AE.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4713288" y="3032525"/>
            <a:ext cx="3657600" cy="519113"/>
            <a:chOff x="3264" y="2640"/>
            <a:chExt cx="2304" cy="436"/>
          </a:xfrm>
        </p:grpSpPr>
        <p:sp>
          <p:nvSpPr>
            <p:cNvPr id="2075" name="Line 20"/>
            <p:cNvSpPr>
              <a:spLocks noChangeShapeType="1"/>
            </p:cNvSpPr>
            <p:nvPr/>
          </p:nvSpPr>
          <p:spPr bwMode="auto">
            <a:xfrm>
              <a:off x="3408" y="2640"/>
              <a:ext cx="2016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076" name="Text Box 21"/>
            <p:cNvSpPr txBox="1">
              <a:spLocks noChangeArrowheads="1"/>
            </p:cNvSpPr>
            <p:nvPr/>
          </p:nvSpPr>
          <p:spPr bwMode="auto">
            <a:xfrm>
              <a:off x="3264" y="2640"/>
              <a:ext cx="336" cy="38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>
                  <a:solidFill>
                    <a:srgbClr val="000000"/>
                  </a:solidFill>
                  <a:latin typeface="Times New Roman" pitchFamily="18" charset="0"/>
                  <a:ea typeface="宋体" charset="-122"/>
                </a:rPr>
                <a:t>A</a:t>
              </a:r>
            </a:p>
          </p:txBody>
        </p:sp>
        <p:sp>
          <p:nvSpPr>
            <p:cNvPr id="2077" name="Text Box 22"/>
            <p:cNvSpPr txBox="1">
              <a:spLocks noChangeArrowheads="1"/>
            </p:cNvSpPr>
            <p:nvPr/>
          </p:nvSpPr>
          <p:spPr bwMode="auto">
            <a:xfrm>
              <a:off x="5232" y="2688"/>
              <a:ext cx="336" cy="38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>
                  <a:solidFill>
                    <a:srgbClr val="000000"/>
                  </a:solidFill>
                  <a:latin typeface="Times New Roman" pitchFamily="18" charset="0"/>
                  <a:ea typeface="宋体" charset="-122"/>
                </a:rPr>
                <a:t>B</a:t>
              </a:r>
            </a:p>
          </p:txBody>
        </p:sp>
      </p:grpSp>
      <p:sp>
        <p:nvSpPr>
          <p:cNvPr id="20503" name="Line 23"/>
          <p:cNvSpPr>
            <a:spLocks noChangeShapeType="1"/>
          </p:cNvSpPr>
          <p:nvPr/>
        </p:nvSpPr>
        <p:spPr bwMode="auto">
          <a:xfrm rot="16200000" flipV="1">
            <a:off x="7594600" y="2514600"/>
            <a:ext cx="1057275" cy="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20504" name="Text Box 24"/>
          <p:cNvSpPr txBox="1">
            <a:spLocks noChangeArrowheads="1"/>
          </p:cNvSpPr>
          <p:nvPr/>
        </p:nvSpPr>
        <p:spPr bwMode="auto">
          <a:xfrm>
            <a:off x="8142288" y="1660922"/>
            <a:ext cx="5334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solidFill>
                  <a:srgbClr val="000000"/>
                </a:solidFill>
                <a:latin typeface="Times New Roman" pitchFamily="18" charset="0"/>
                <a:ea typeface="宋体" charset="-122"/>
              </a:rPr>
              <a:t>D</a:t>
            </a:r>
          </a:p>
        </p:txBody>
      </p:sp>
      <p:sp>
        <p:nvSpPr>
          <p:cNvPr id="20505" name="Line 25"/>
          <p:cNvSpPr>
            <a:spLocks noChangeShapeType="1"/>
          </p:cNvSpPr>
          <p:nvPr/>
        </p:nvSpPr>
        <p:spPr bwMode="auto">
          <a:xfrm rot="96208" flipV="1">
            <a:off x="4941888" y="1932385"/>
            <a:ext cx="3162300" cy="1128713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2058" name="Line 26"/>
          <p:cNvSpPr>
            <a:spLocks noChangeShapeType="1"/>
          </p:cNvSpPr>
          <p:nvPr/>
        </p:nvSpPr>
        <p:spPr bwMode="auto">
          <a:xfrm rot="20110243" flipV="1">
            <a:off x="6694488" y="1545431"/>
            <a:ext cx="1295400" cy="1191"/>
          </a:xfrm>
          <a:prstGeom prst="line">
            <a:avLst/>
          </a:prstGeom>
          <a:noFill/>
          <a:ln w="38100" cap="sq">
            <a:noFill/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20507" name="Text Box 27"/>
          <p:cNvSpPr txBox="1">
            <a:spLocks noChangeArrowheads="1"/>
          </p:cNvSpPr>
          <p:nvPr/>
        </p:nvSpPr>
        <p:spPr bwMode="auto">
          <a:xfrm>
            <a:off x="6465888" y="2060972"/>
            <a:ext cx="533400" cy="461665"/>
          </a:xfrm>
          <a:prstGeom prst="rect">
            <a:avLst/>
          </a:prstGeom>
          <a:noFill/>
          <a:ln w="381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solidFill>
                  <a:srgbClr val="000000"/>
                </a:solidFill>
                <a:latin typeface="Times New Roman" pitchFamily="18" charset="0"/>
                <a:ea typeface="宋体" charset="-122"/>
              </a:rPr>
              <a:t>E</a:t>
            </a:r>
          </a:p>
        </p:txBody>
      </p:sp>
      <p:sp>
        <p:nvSpPr>
          <p:cNvPr id="20508" name="Text Box 28"/>
          <p:cNvSpPr txBox="1">
            <a:spLocks noChangeArrowheads="1"/>
          </p:cNvSpPr>
          <p:nvPr/>
        </p:nvSpPr>
        <p:spPr bwMode="auto">
          <a:xfrm>
            <a:off x="6694488" y="3032522"/>
            <a:ext cx="533400" cy="461665"/>
          </a:xfrm>
          <a:prstGeom prst="rect">
            <a:avLst/>
          </a:prstGeom>
          <a:noFill/>
          <a:ln w="381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宋体" charset="-122"/>
              </a:rPr>
              <a:t>C</a:t>
            </a:r>
          </a:p>
        </p:txBody>
      </p: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7913688" y="2846785"/>
            <a:ext cx="228600" cy="171450"/>
            <a:chOff x="4272" y="3312"/>
            <a:chExt cx="144" cy="144"/>
          </a:xfrm>
        </p:grpSpPr>
        <p:sp>
          <p:nvSpPr>
            <p:cNvPr id="2073" name="Line 30"/>
            <p:cNvSpPr>
              <a:spLocks noChangeShapeType="1"/>
            </p:cNvSpPr>
            <p:nvPr/>
          </p:nvSpPr>
          <p:spPr bwMode="auto">
            <a:xfrm>
              <a:off x="4272" y="3312"/>
              <a:ext cx="144" cy="0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4" name="Line 31"/>
            <p:cNvSpPr>
              <a:spLocks noChangeShapeType="1"/>
            </p:cNvSpPr>
            <p:nvPr/>
          </p:nvSpPr>
          <p:spPr bwMode="auto">
            <a:xfrm>
              <a:off x="4272" y="3312"/>
              <a:ext cx="0" cy="144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6711950" y="1946672"/>
            <a:ext cx="1447800" cy="1085850"/>
            <a:chOff x="4525" y="1728"/>
            <a:chExt cx="912" cy="912"/>
          </a:xfrm>
        </p:grpSpPr>
        <p:sp>
          <p:nvSpPr>
            <p:cNvPr id="2071" name="Line 33"/>
            <p:cNvSpPr>
              <a:spLocks noChangeShapeType="1"/>
            </p:cNvSpPr>
            <p:nvPr/>
          </p:nvSpPr>
          <p:spPr bwMode="auto">
            <a:xfrm>
              <a:off x="5412" y="1728"/>
              <a:ext cx="0" cy="912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2" name="Line 34"/>
            <p:cNvSpPr>
              <a:spLocks noChangeShapeType="1"/>
            </p:cNvSpPr>
            <p:nvPr/>
          </p:nvSpPr>
          <p:spPr bwMode="auto">
            <a:xfrm rot="3995821">
              <a:off x="4980" y="1476"/>
              <a:ext cx="1" cy="912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Group 35"/>
          <p:cNvGrpSpPr>
            <a:grpSpLocks/>
          </p:cNvGrpSpPr>
          <p:nvPr/>
        </p:nvGrpSpPr>
        <p:grpSpPr bwMode="auto">
          <a:xfrm>
            <a:off x="4941888" y="2403872"/>
            <a:ext cx="1924050" cy="928688"/>
            <a:chOff x="3408" y="2112"/>
            <a:chExt cx="1212" cy="780"/>
          </a:xfrm>
        </p:grpSpPr>
        <p:sp>
          <p:nvSpPr>
            <p:cNvPr id="2069" name="Line 36"/>
            <p:cNvSpPr>
              <a:spLocks noChangeShapeType="1"/>
            </p:cNvSpPr>
            <p:nvPr/>
          </p:nvSpPr>
          <p:spPr bwMode="auto">
            <a:xfrm flipH="1">
              <a:off x="3408" y="2112"/>
              <a:ext cx="1152" cy="528"/>
            </a:xfrm>
            <a:prstGeom prst="line">
              <a:avLst/>
            </a:prstGeom>
            <a:noFill/>
            <a:ln w="57150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0" name="Line 37"/>
            <p:cNvSpPr>
              <a:spLocks noChangeShapeType="1"/>
            </p:cNvSpPr>
            <p:nvPr/>
          </p:nvSpPr>
          <p:spPr bwMode="auto">
            <a:xfrm rot="1488663" flipH="1">
              <a:off x="3468" y="2364"/>
              <a:ext cx="1152" cy="528"/>
            </a:xfrm>
            <a:prstGeom prst="line">
              <a:avLst/>
            </a:prstGeom>
            <a:noFill/>
            <a:ln w="57150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18" name="Arc 38"/>
          <p:cNvSpPr>
            <a:spLocks noChangeAspect="1"/>
          </p:cNvSpPr>
          <p:nvPr/>
        </p:nvSpPr>
        <p:spPr bwMode="auto">
          <a:xfrm rot="-5400000">
            <a:off x="6797874" y="1650802"/>
            <a:ext cx="1291829" cy="1447800"/>
          </a:xfrm>
          <a:custGeom>
            <a:avLst/>
            <a:gdLst>
              <a:gd name="T0" fmla="*/ 0 w 21597"/>
              <a:gd name="T1" fmla="*/ 1418841 h 18148"/>
              <a:gd name="T2" fmla="*/ 788205 w 21597"/>
              <a:gd name="T3" fmla="*/ 0 h 18148"/>
              <a:gd name="T4" fmla="*/ 1722438 w 21597"/>
              <a:gd name="T5" fmla="*/ 1447800 h 18148"/>
              <a:gd name="T6" fmla="*/ 0 60000 65536"/>
              <a:gd name="T7" fmla="*/ 0 60000 65536"/>
              <a:gd name="T8" fmla="*/ 0 60000 65536"/>
              <a:gd name="T9" fmla="*/ 0 w 21597"/>
              <a:gd name="T10" fmla="*/ 0 h 18148"/>
              <a:gd name="T11" fmla="*/ 21597 w 21597"/>
              <a:gd name="T12" fmla="*/ 18148 h 181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97" h="18148" fill="none" extrusionOk="0">
                <a:moveTo>
                  <a:pt x="0" y="17785"/>
                </a:moveTo>
                <a:cubicBezTo>
                  <a:pt x="121" y="10579"/>
                  <a:pt x="3828" y="3908"/>
                  <a:pt x="9883" y="0"/>
                </a:cubicBezTo>
              </a:path>
              <a:path w="21597" h="18148" stroke="0" extrusionOk="0">
                <a:moveTo>
                  <a:pt x="0" y="17785"/>
                </a:moveTo>
                <a:cubicBezTo>
                  <a:pt x="121" y="10579"/>
                  <a:pt x="3828" y="3908"/>
                  <a:pt x="9883" y="0"/>
                </a:cubicBezTo>
                <a:lnTo>
                  <a:pt x="21597" y="18148"/>
                </a:lnTo>
                <a:close/>
              </a:path>
            </a:pathLst>
          </a:custGeom>
          <a:noFill/>
          <a:ln w="28575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19" name="Arc 39"/>
          <p:cNvSpPr>
            <a:spLocks noChangeAspect="1"/>
          </p:cNvSpPr>
          <p:nvPr/>
        </p:nvSpPr>
        <p:spPr bwMode="auto">
          <a:xfrm>
            <a:off x="4821238" y="2449116"/>
            <a:ext cx="2120900" cy="733425"/>
          </a:xfrm>
          <a:custGeom>
            <a:avLst/>
            <a:gdLst>
              <a:gd name="T0" fmla="*/ 1892826 w 21509"/>
              <a:gd name="T1" fmla="*/ 0 h 9904"/>
              <a:gd name="T2" fmla="*/ 2120900 w 21509"/>
              <a:gd name="T3" fmla="*/ 782004 h 9904"/>
              <a:gd name="T4" fmla="*/ 0 w 21509"/>
              <a:gd name="T5" fmla="*/ 977900 h 9904"/>
              <a:gd name="T6" fmla="*/ 0 60000 65536"/>
              <a:gd name="T7" fmla="*/ 0 60000 65536"/>
              <a:gd name="T8" fmla="*/ 0 60000 65536"/>
              <a:gd name="T9" fmla="*/ 0 w 21509"/>
              <a:gd name="T10" fmla="*/ 0 h 9904"/>
              <a:gd name="T11" fmla="*/ 21509 w 21509"/>
              <a:gd name="T12" fmla="*/ 9904 h 990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09" h="9904" fill="none" extrusionOk="0">
                <a:moveTo>
                  <a:pt x="19195" y="0"/>
                </a:moveTo>
                <a:cubicBezTo>
                  <a:pt x="20468" y="2466"/>
                  <a:pt x="21253" y="5155"/>
                  <a:pt x="21508" y="7920"/>
                </a:cubicBezTo>
              </a:path>
              <a:path w="21509" h="9904" stroke="0" extrusionOk="0">
                <a:moveTo>
                  <a:pt x="19195" y="0"/>
                </a:moveTo>
                <a:cubicBezTo>
                  <a:pt x="20468" y="2466"/>
                  <a:pt x="21253" y="5155"/>
                  <a:pt x="21508" y="7920"/>
                </a:cubicBezTo>
                <a:lnTo>
                  <a:pt x="0" y="9904"/>
                </a:lnTo>
                <a:close/>
              </a:path>
            </a:pathLst>
          </a:custGeom>
          <a:noFill/>
          <a:ln w="28575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6" name="Group 41"/>
          <p:cNvGrpSpPr>
            <a:grpSpLocks/>
          </p:cNvGrpSpPr>
          <p:nvPr/>
        </p:nvGrpSpPr>
        <p:grpSpPr bwMode="auto">
          <a:xfrm>
            <a:off x="588963" y="1383506"/>
            <a:ext cx="4343400" cy="1185863"/>
            <a:chOff x="158" y="1253"/>
            <a:chExt cx="2736" cy="996"/>
          </a:xfrm>
        </p:grpSpPr>
        <p:sp>
          <p:nvSpPr>
            <p:cNvPr id="2068" name="Text Box 17"/>
            <p:cNvSpPr txBox="1">
              <a:spLocks noChangeArrowheads="1"/>
            </p:cNvSpPr>
            <p:nvPr/>
          </p:nvSpPr>
          <p:spPr bwMode="auto">
            <a:xfrm>
              <a:off x="158" y="1253"/>
              <a:ext cx="2736" cy="905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  <a:buClr>
                  <a:schemeClr val="tx2"/>
                </a:buClr>
                <a:buFont typeface="Wingdings" pitchFamily="2" charset="2"/>
                <a:buNone/>
              </a:pPr>
              <a:r>
                <a:rPr kumimoji="1" lang="en-US" altLang="zh-CN" sz="3200" b="1">
                  <a:latin typeface="Times New Roman" pitchFamily="18" charset="0"/>
                  <a:ea typeface="宋体" charset="-122"/>
                </a:rPr>
                <a:t>1.</a:t>
              </a:r>
              <a:r>
                <a:rPr kumimoji="1" lang="zh-CN" altLang="en-US" sz="3200" b="1">
                  <a:latin typeface="Times New Roman" pitchFamily="18" charset="0"/>
                  <a:ea typeface="宋体" charset="-122"/>
                </a:rPr>
                <a:t>经过点</a:t>
              </a:r>
              <a:r>
                <a:rPr kumimoji="1" lang="en-US" altLang="zh-CN" sz="3200" b="1">
                  <a:latin typeface="Times New Roman" pitchFamily="18" charset="0"/>
                  <a:ea typeface="宋体" charset="-122"/>
                </a:rPr>
                <a:t>B</a:t>
              </a:r>
              <a:r>
                <a:rPr kumimoji="1" lang="zh-CN" altLang="en-US" sz="3200" b="1">
                  <a:latin typeface="Times New Roman" pitchFamily="18" charset="0"/>
                  <a:ea typeface="宋体" charset="-122"/>
                </a:rPr>
                <a:t>作</a:t>
              </a:r>
              <a:r>
                <a:rPr kumimoji="1" lang="en-US" altLang="zh-CN" sz="3200" b="1">
                  <a:latin typeface="Times New Roman" pitchFamily="18" charset="0"/>
                  <a:ea typeface="宋体" charset="-122"/>
                </a:rPr>
                <a:t>BD⊥AB,</a:t>
              </a:r>
              <a:r>
                <a:rPr kumimoji="1" lang="zh-CN" altLang="en-US" sz="3200" b="1">
                  <a:latin typeface="Times New Roman" pitchFamily="18" charset="0"/>
                  <a:ea typeface="宋体" charset="-122"/>
                </a:rPr>
                <a:t>使</a:t>
              </a:r>
            </a:p>
          </p:txBody>
        </p:sp>
        <p:graphicFrame>
          <p:nvGraphicFramePr>
            <p:cNvPr id="2050" name="Object 40"/>
            <p:cNvGraphicFramePr>
              <a:graphicFrameLocks noChangeAspect="1"/>
            </p:cNvGraphicFramePr>
            <p:nvPr/>
          </p:nvGraphicFramePr>
          <p:xfrm>
            <a:off x="547" y="1616"/>
            <a:ext cx="1225" cy="633"/>
          </p:xfrm>
          <a:graphic>
            <a:graphicData uri="http://schemas.openxmlformats.org/presentationml/2006/ole">
              <p:oleObj spid="_x0000_s2050" name="公式" r:id="rId3" imgW="761760" imgH="393480" progId="">
                <p:embed/>
              </p:oleObj>
            </a:graphicData>
          </a:graphic>
        </p:graphicFrame>
      </p:grpSp>
      <p:sp>
        <p:nvSpPr>
          <p:cNvPr id="20522" name="Text Box 42"/>
          <p:cNvSpPr txBox="1">
            <a:spLocks noChangeArrowheads="1"/>
          </p:cNvSpPr>
          <p:nvPr/>
        </p:nvSpPr>
        <p:spPr bwMode="auto">
          <a:xfrm>
            <a:off x="5003800" y="3651648"/>
            <a:ext cx="31686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ea typeface="宋体" charset="-122"/>
              </a:rPr>
              <a:t>故点</a:t>
            </a:r>
            <a:r>
              <a:rPr lang="en-US" altLang="zh-CN" sz="3200">
                <a:ea typeface="宋体" charset="-122"/>
              </a:rPr>
              <a:t>C</a:t>
            </a:r>
            <a:r>
              <a:rPr lang="zh-CN" altLang="en-US" sz="3200">
                <a:ea typeface="宋体" charset="-122"/>
              </a:rPr>
              <a:t>即为所求</a:t>
            </a:r>
            <a:r>
              <a:rPr lang="en-US" altLang="zh-CN" sz="3200">
                <a:ea typeface="宋体" charset="-122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0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0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0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20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 autoUpdateAnimBg="0"/>
      <p:bldP spid="20488" grpId="0" autoUpdateAnimBg="0"/>
      <p:bldP spid="20503" grpId="0" animBg="1"/>
      <p:bldP spid="20504" grpId="0" autoUpdateAnimBg="0"/>
      <p:bldP spid="20505" grpId="0" animBg="1"/>
      <p:bldP spid="20507" grpId="0" autoUpdateAnimBg="0"/>
      <p:bldP spid="20508" grpId="0" autoUpdateAnimBg="0"/>
      <p:bldP spid="20518" grpId="0" animBg="1"/>
      <p:bldP spid="20519" grpId="0" animBg="1"/>
      <p:bldP spid="205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标题 1"/>
          <p:cNvSpPr>
            <a:spLocks noGrp="1"/>
          </p:cNvSpPr>
          <p:nvPr>
            <p:ph type="title" idx="4294967295"/>
          </p:nvPr>
        </p:nvSpPr>
        <p:spPr>
          <a:xfrm>
            <a:off x="914400" y="357188"/>
            <a:ext cx="8229600" cy="857250"/>
          </a:xfrm>
        </p:spPr>
        <p:txBody>
          <a:bodyPr/>
          <a:lstStyle/>
          <a:p>
            <a:pPr algn="l" eaLnBrk="1" hangingPunct="1"/>
            <a:r>
              <a:rPr lang="zh-CN" altLang="en-US" sz="4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作图说理</a:t>
            </a:r>
          </a:p>
        </p:txBody>
      </p:sp>
      <p:sp>
        <p:nvSpPr>
          <p:cNvPr id="23555" name="内容占位符 2"/>
          <p:cNvSpPr>
            <a:spLocks noGrp="1"/>
          </p:cNvSpPr>
          <p:nvPr>
            <p:ph idx="4294967295"/>
          </p:nvPr>
        </p:nvSpPr>
        <p:spPr>
          <a:xfrm>
            <a:off x="1655763" y="2733675"/>
            <a:ext cx="7488237" cy="1512888"/>
          </a:xfrm>
        </p:spPr>
        <p:txBody>
          <a:bodyPr>
            <a:normAutofit fontScale="70000" lnSpcReduction="20000"/>
          </a:bodyPr>
          <a:lstStyle/>
          <a:p>
            <a:pPr eaLnBrk="1" hangingPunct="1"/>
            <a:r>
              <a:rPr lang="zh-CN" altLang="en-US" smtClean="0">
                <a:latin typeface="黑体" pitchFamily="2" charset="-122"/>
                <a:ea typeface="黑体" pitchFamily="2" charset="-122"/>
              </a:rPr>
              <a:t>为什么点</a:t>
            </a:r>
            <a:r>
              <a:rPr lang="en-US" altLang="zh-CN" smtClean="0">
                <a:latin typeface="黑体" pitchFamily="2" charset="-122"/>
                <a:ea typeface="黑体" pitchFamily="2" charset="-122"/>
              </a:rPr>
              <a:t>C</a:t>
            </a:r>
            <a:r>
              <a:rPr lang="zh-CN" altLang="en-US" smtClean="0">
                <a:latin typeface="黑体" pitchFamily="2" charset="-122"/>
                <a:ea typeface="黑体" pitchFamily="2" charset="-122"/>
              </a:rPr>
              <a:t>是线段</a:t>
            </a:r>
            <a:r>
              <a:rPr lang="en-US" altLang="zh-CN" smtClean="0">
                <a:latin typeface="黑体" pitchFamily="2" charset="-122"/>
                <a:ea typeface="黑体" pitchFamily="2" charset="-122"/>
              </a:rPr>
              <a:t>AB</a:t>
            </a:r>
            <a:r>
              <a:rPr lang="zh-CN" altLang="en-US" smtClean="0">
                <a:latin typeface="黑体" pitchFamily="2" charset="-122"/>
                <a:ea typeface="黑体" pitchFamily="2" charset="-122"/>
              </a:rPr>
              <a:t>的黄金分割点？</a:t>
            </a:r>
          </a:p>
          <a:p>
            <a:pPr eaLnBrk="1" hangingPunct="1"/>
            <a:r>
              <a:rPr lang="zh-CN" altLang="en-US" smtClean="0">
                <a:latin typeface="黑体" pitchFamily="2" charset="-122"/>
                <a:ea typeface="黑体" pitchFamily="2" charset="-122"/>
              </a:rPr>
              <a:t>方法提示：设</a:t>
            </a:r>
            <a:r>
              <a:rPr lang="en-US" altLang="zh-CN" smtClean="0">
                <a:latin typeface="黑体" pitchFamily="2" charset="-122"/>
                <a:ea typeface="黑体" pitchFamily="2" charset="-122"/>
              </a:rPr>
              <a:t>AB=2</a:t>
            </a:r>
            <a:r>
              <a:rPr lang="zh-CN" altLang="en-US" smtClean="0">
                <a:latin typeface="黑体" pitchFamily="2" charset="-122"/>
                <a:ea typeface="黑体" pitchFamily="2" charset="-122"/>
              </a:rPr>
              <a:t>，求</a:t>
            </a:r>
            <a:r>
              <a:rPr lang="en-US" altLang="zh-CN" smtClean="0">
                <a:latin typeface="黑体" pitchFamily="2" charset="-122"/>
                <a:ea typeface="黑体" pitchFamily="2" charset="-122"/>
              </a:rPr>
              <a:t>AC</a:t>
            </a:r>
            <a:r>
              <a:rPr lang="zh-CN" altLang="en-US" smtClean="0">
                <a:latin typeface="黑体" pitchFamily="2" charset="-122"/>
                <a:ea typeface="黑体" pitchFamily="2" charset="-122"/>
              </a:rPr>
              <a:t>、</a:t>
            </a:r>
            <a:r>
              <a:rPr lang="en-US" altLang="zh-CN" smtClean="0">
                <a:latin typeface="黑体" pitchFamily="2" charset="-122"/>
                <a:ea typeface="黑体" pitchFamily="2" charset="-122"/>
              </a:rPr>
              <a:t>BC</a:t>
            </a:r>
            <a:r>
              <a:rPr lang="zh-CN" altLang="en-US" smtClean="0">
                <a:latin typeface="黑体" pitchFamily="2" charset="-122"/>
                <a:ea typeface="黑体" pitchFamily="2" charset="-122"/>
              </a:rPr>
              <a:t>，并分别计算    和    </a:t>
            </a:r>
            <a:r>
              <a:rPr lang="en-US" altLang="zh-CN" smtClean="0">
                <a:latin typeface="黑体" pitchFamily="2" charset="-122"/>
                <a:ea typeface="黑体" pitchFamily="2" charset="-122"/>
              </a:rPr>
              <a:t>.</a:t>
            </a:r>
          </a:p>
          <a:p>
            <a:pPr eaLnBrk="1" hangingPunct="1"/>
            <a:endParaRPr lang="en-US" altLang="zh-CN" smtClean="0">
              <a:latin typeface="黑体" pitchFamily="2" charset="-122"/>
              <a:ea typeface="黑体" pitchFamily="2" charset="-122"/>
            </a:endParaRPr>
          </a:p>
          <a:p>
            <a:pPr eaLnBrk="1" hangingPunct="1"/>
            <a:r>
              <a:rPr lang="zh-CN" altLang="en-US" smtClean="0">
                <a:latin typeface="黑体" pitchFamily="2" charset="-122"/>
                <a:ea typeface="黑体" pitchFamily="2" charset="-122"/>
              </a:rPr>
              <a:t>也可以计算</a:t>
            </a:r>
            <a:r>
              <a:rPr lang="en-US" altLang="zh-CN" smtClean="0">
                <a:latin typeface="黑体" pitchFamily="2" charset="-122"/>
                <a:ea typeface="黑体" pitchFamily="2" charset="-122"/>
              </a:rPr>
              <a:t>AC</a:t>
            </a:r>
            <a:r>
              <a:rPr lang="en-US" altLang="zh-CN" baseline="30000" smtClean="0"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mtClean="0">
                <a:latin typeface="黑体" pitchFamily="2" charset="-122"/>
                <a:ea typeface="黑体" pitchFamily="2" charset="-122"/>
              </a:rPr>
              <a:t>和</a:t>
            </a:r>
            <a:r>
              <a:rPr lang="en-US" altLang="zh-CN" smtClean="0">
                <a:latin typeface="黑体" pitchFamily="2" charset="-122"/>
                <a:ea typeface="黑体" pitchFamily="2" charset="-122"/>
              </a:rPr>
              <a:t>BC</a:t>
            </a:r>
            <a:r>
              <a:rPr lang="en-US" altLang="zh-CN" sz="3600" baseline="30000" smtClean="0">
                <a:latin typeface="黑体" pitchFamily="2" charset="-122"/>
                <a:ea typeface="黑体" pitchFamily="2" charset="-122"/>
              </a:rPr>
              <a:t>.</a:t>
            </a:r>
            <a:r>
              <a:rPr lang="en-US" altLang="zh-CN" smtClean="0">
                <a:latin typeface="黑体" pitchFamily="2" charset="-122"/>
                <a:ea typeface="黑体" pitchFamily="2" charset="-122"/>
              </a:rPr>
              <a:t>AB.</a:t>
            </a:r>
            <a:endParaRPr lang="zh-CN" altLang="en-US" smtClean="0"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3078" name="Picture 4" descr="T1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303610"/>
            <a:ext cx="5219700" cy="2321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2268538" y="3651648"/>
          <a:ext cx="695325" cy="702469"/>
        </p:xfrm>
        <a:graphic>
          <a:graphicData uri="http://schemas.openxmlformats.org/presentationml/2006/ole">
            <p:oleObj spid="_x0000_s3074" name="公式" r:id="rId4" imgW="291960" imgH="393480" progId="">
              <p:embed/>
            </p:oleObj>
          </a:graphicData>
        </a:graphic>
      </p:graphicFrame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3492501" y="3651648"/>
          <a:ext cx="695325" cy="702469"/>
        </p:xfrm>
        <a:graphic>
          <a:graphicData uri="http://schemas.openxmlformats.org/presentationml/2006/ole">
            <p:oleObj spid="_x0000_s3075" name="公式" r:id="rId5" imgW="291960" imgH="3934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/>
          </p:nvPr>
        </p:nvSpPr>
        <p:spPr>
          <a:xfrm>
            <a:off x="468313" y="357188"/>
            <a:ext cx="8229600" cy="857250"/>
          </a:xfrm>
        </p:spPr>
        <p:txBody>
          <a:bodyPr/>
          <a:lstStyle/>
          <a:p>
            <a:pPr algn="l" eaLnBrk="1" hangingPunct="1"/>
            <a:r>
              <a:rPr lang="zh-CN" altLang="en-US" sz="4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练习与拓展</a:t>
            </a:r>
          </a:p>
        </p:txBody>
      </p:sp>
      <p:sp>
        <p:nvSpPr>
          <p:cNvPr id="9219" name="内容占位符 2"/>
          <p:cNvSpPr>
            <a:spLocks noGrp="1"/>
          </p:cNvSpPr>
          <p:nvPr>
            <p:ph idx="1"/>
          </p:nvPr>
        </p:nvSpPr>
        <p:spPr>
          <a:xfrm>
            <a:off x="971550" y="1383506"/>
            <a:ext cx="7488238" cy="2862263"/>
          </a:xfrm>
        </p:spPr>
        <p:txBody>
          <a:bodyPr/>
          <a:lstStyle/>
          <a:p>
            <a:pPr eaLnBrk="1" hangingPunct="1"/>
            <a:r>
              <a:rPr lang="en-US" altLang="zh-CN" smtClean="0">
                <a:latin typeface="黑体" pitchFamily="2" charset="-122"/>
                <a:ea typeface="黑体" pitchFamily="2" charset="-122"/>
              </a:rPr>
              <a:t>1.</a:t>
            </a:r>
            <a:r>
              <a:rPr lang="zh-CN" altLang="en-US" smtClean="0">
                <a:latin typeface="黑体" pitchFamily="2" charset="-122"/>
                <a:ea typeface="黑体" pitchFamily="2" charset="-122"/>
              </a:rPr>
              <a:t>电视节目主持人在主持节目时，站在舞台的黄金分割点处最自然得体，若舞台</a:t>
            </a:r>
            <a:r>
              <a:rPr lang="en-US" altLang="zh-CN" smtClean="0">
                <a:latin typeface="黑体" pitchFamily="2" charset="-122"/>
                <a:ea typeface="黑体" pitchFamily="2" charset="-122"/>
              </a:rPr>
              <a:t>AB</a:t>
            </a:r>
            <a:r>
              <a:rPr lang="zh-CN" altLang="en-US" smtClean="0">
                <a:latin typeface="黑体" pitchFamily="2" charset="-122"/>
                <a:ea typeface="黑体" pitchFamily="2" charset="-122"/>
              </a:rPr>
              <a:t>长为</a:t>
            </a:r>
            <a:r>
              <a:rPr lang="en-US" altLang="zh-CN" smtClean="0">
                <a:latin typeface="黑体" pitchFamily="2" charset="-122"/>
                <a:ea typeface="黑体" pitchFamily="2" charset="-122"/>
              </a:rPr>
              <a:t>20m</a:t>
            </a:r>
            <a:r>
              <a:rPr lang="zh-CN" altLang="en-US" smtClean="0">
                <a:latin typeface="黑体" pitchFamily="2" charset="-122"/>
                <a:ea typeface="黑体" pitchFamily="2" charset="-122"/>
              </a:rPr>
              <a:t>，试计算主持人应走到离</a:t>
            </a:r>
            <a:r>
              <a:rPr lang="en-US" altLang="zh-CN" smtClean="0">
                <a:latin typeface="黑体" pitchFamily="2" charset="-122"/>
                <a:ea typeface="黑体" pitchFamily="2" charset="-122"/>
              </a:rPr>
              <a:t>A</a:t>
            </a:r>
            <a:r>
              <a:rPr lang="zh-CN" altLang="en-US" smtClean="0">
                <a:latin typeface="黑体" pitchFamily="2" charset="-122"/>
                <a:ea typeface="黑体" pitchFamily="2" charset="-122"/>
              </a:rPr>
              <a:t>点至少多少米处是比较得体的位置？（结果精确到</a:t>
            </a:r>
            <a:r>
              <a:rPr lang="en-US" altLang="zh-CN" smtClean="0">
                <a:latin typeface="黑体" pitchFamily="2" charset="-122"/>
                <a:ea typeface="黑体" pitchFamily="2" charset="-122"/>
              </a:rPr>
              <a:t>0.1m</a:t>
            </a:r>
            <a:r>
              <a:rPr lang="zh-CN" altLang="en-US" smtClean="0">
                <a:latin typeface="黑体" pitchFamily="2" charset="-122"/>
                <a:ea typeface="黑体" pitchFamily="2" charset="-122"/>
              </a:rPr>
              <a:t>）</a:t>
            </a:r>
            <a:r>
              <a:rPr lang="en-US" altLang="zh-CN" smtClean="0">
                <a:latin typeface="黑体" pitchFamily="2" charset="-122"/>
                <a:ea typeface="黑体" pitchFamily="2" charset="-122"/>
              </a:rPr>
              <a:t>.</a:t>
            </a:r>
          </a:p>
          <a:p>
            <a:pPr eaLnBrk="1" hangingPunct="1"/>
            <a:endParaRPr lang="zh-CN" altLang="en-US" smtClean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>
            <a:spLocks noGrp="1"/>
          </p:cNvSpPr>
          <p:nvPr>
            <p:ph type="title" idx="4294967295"/>
          </p:nvPr>
        </p:nvSpPr>
        <p:spPr>
          <a:xfrm>
            <a:off x="914400" y="357188"/>
            <a:ext cx="8229600" cy="857250"/>
          </a:xfrm>
        </p:spPr>
        <p:txBody>
          <a:bodyPr/>
          <a:lstStyle/>
          <a:p>
            <a:pPr algn="l" eaLnBrk="1" hangingPunct="1"/>
            <a:r>
              <a:rPr lang="zh-CN" altLang="en-US" sz="4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练习与拓展</a:t>
            </a:r>
          </a:p>
        </p:txBody>
      </p:sp>
      <p:sp>
        <p:nvSpPr>
          <p:cNvPr id="10243" name="内容占位符 2"/>
          <p:cNvSpPr>
            <a:spLocks noGrp="1"/>
          </p:cNvSpPr>
          <p:nvPr>
            <p:ph idx="4294967295"/>
          </p:nvPr>
        </p:nvSpPr>
        <p:spPr>
          <a:xfrm>
            <a:off x="1655763" y="1382713"/>
            <a:ext cx="7488237" cy="286385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altLang="zh-CN" smtClean="0">
                <a:latin typeface="黑体" pitchFamily="2" charset="-122"/>
                <a:ea typeface="黑体" pitchFamily="2" charset="-122"/>
              </a:rPr>
              <a:t>2.</a:t>
            </a:r>
            <a:r>
              <a:rPr lang="zh-CN" altLang="en-US" smtClean="0">
                <a:latin typeface="黑体" pitchFamily="2" charset="-122"/>
                <a:ea typeface="黑体" pitchFamily="2" charset="-122"/>
              </a:rPr>
              <a:t>人体下半身（即脚底到肚脐的长度）与身高的比越接近</a:t>
            </a:r>
            <a:r>
              <a:rPr lang="en-US" altLang="zh-CN" smtClean="0">
                <a:latin typeface="黑体" pitchFamily="2" charset="-122"/>
                <a:ea typeface="黑体" pitchFamily="2" charset="-122"/>
              </a:rPr>
              <a:t>0.618</a:t>
            </a:r>
            <a:r>
              <a:rPr lang="zh-CN" altLang="en-US" smtClean="0">
                <a:latin typeface="黑体" pitchFamily="2" charset="-122"/>
                <a:ea typeface="黑体" pitchFamily="2" charset="-122"/>
              </a:rPr>
              <a:t>越给人以美感，遗憾的是即使是身材修长的芭蕾舞演员也达不到如此完美</a:t>
            </a:r>
            <a:r>
              <a:rPr lang="en-US" altLang="zh-CN" smtClean="0">
                <a:latin typeface="黑体" pitchFamily="2" charset="-122"/>
                <a:ea typeface="黑体" pitchFamily="2" charset="-122"/>
              </a:rPr>
              <a:t>.</a:t>
            </a:r>
            <a:r>
              <a:rPr lang="zh-CN" altLang="en-US" smtClean="0">
                <a:latin typeface="黑体" pitchFamily="2" charset="-122"/>
                <a:ea typeface="黑体" pitchFamily="2" charset="-122"/>
              </a:rPr>
              <a:t>某女士身高</a:t>
            </a:r>
            <a:r>
              <a:rPr lang="en-US" altLang="zh-CN" smtClean="0">
                <a:latin typeface="黑体" pitchFamily="2" charset="-122"/>
                <a:ea typeface="黑体" pitchFamily="2" charset="-122"/>
              </a:rPr>
              <a:t>1.68m</a:t>
            </a:r>
            <a:r>
              <a:rPr lang="zh-CN" altLang="en-US" smtClean="0">
                <a:latin typeface="黑体" pitchFamily="2" charset="-122"/>
                <a:ea typeface="黑体" pitchFamily="2" charset="-122"/>
              </a:rPr>
              <a:t>，下半身</a:t>
            </a:r>
            <a:r>
              <a:rPr lang="en-US" altLang="zh-CN" smtClean="0">
                <a:latin typeface="黑体" pitchFamily="2" charset="-122"/>
                <a:ea typeface="黑体" pitchFamily="2" charset="-122"/>
              </a:rPr>
              <a:t>1.02m</a:t>
            </a:r>
            <a:r>
              <a:rPr lang="zh-CN" altLang="en-US" smtClean="0">
                <a:latin typeface="黑体" pitchFamily="2" charset="-122"/>
                <a:ea typeface="黑体" pitchFamily="2" charset="-122"/>
              </a:rPr>
              <a:t>，她应选择多高的高跟鞋看起来更美丽？（精确到</a:t>
            </a:r>
            <a:r>
              <a:rPr lang="en-US" altLang="zh-CN" smtClean="0">
                <a:latin typeface="黑体" pitchFamily="2" charset="-122"/>
                <a:ea typeface="黑体" pitchFamily="2" charset="-122"/>
              </a:rPr>
              <a:t>1cm</a:t>
            </a:r>
            <a:r>
              <a:rPr lang="zh-CN" altLang="en-US" smtClean="0">
                <a:latin typeface="黑体" pitchFamily="2" charset="-122"/>
                <a:ea typeface="黑体" pitchFamily="2" charset="-122"/>
              </a:rPr>
              <a:t>）</a:t>
            </a:r>
          </a:p>
          <a:p>
            <a:pPr eaLnBrk="1" hangingPunct="1"/>
            <a:endParaRPr lang="zh-CN" altLang="en-US" smtClean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标题 1"/>
          <p:cNvSpPr>
            <a:spLocks noGrp="1"/>
          </p:cNvSpPr>
          <p:nvPr>
            <p:ph type="title" idx="4294967295"/>
          </p:nvPr>
        </p:nvSpPr>
        <p:spPr>
          <a:xfrm>
            <a:off x="914400" y="357188"/>
            <a:ext cx="8229600" cy="857250"/>
          </a:xfrm>
        </p:spPr>
        <p:txBody>
          <a:bodyPr/>
          <a:lstStyle/>
          <a:p>
            <a:pPr algn="l" eaLnBrk="1" hangingPunct="1"/>
            <a:r>
              <a:rPr lang="zh-CN" altLang="en-US" sz="40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练习与拓展：古希腊的巴台农神庙</a:t>
            </a:r>
          </a:p>
        </p:txBody>
      </p:sp>
      <p:sp>
        <p:nvSpPr>
          <p:cNvPr id="4100" name="内容占位符 2"/>
          <p:cNvSpPr>
            <a:spLocks noGrp="1"/>
          </p:cNvSpPr>
          <p:nvPr>
            <p:ph idx="4294967295"/>
          </p:nvPr>
        </p:nvSpPr>
        <p:spPr>
          <a:xfrm>
            <a:off x="1655763" y="2787650"/>
            <a:ext cx="7488237" cy="863600"/>
          </a:xfrm>
        </p:spPr>
        <p:txBody>
          <a:bodyPr>
            <a:normAutofit fontScale="62500" lnSpcReduction="20000"/>
          </a:bodyPr>
          <a:lstStyle/>
          <a:p>
            <a:pPr eaLnBrk="1" hangingPunct="1"/>
            <a:r>
              <a:rPr lang="zh-CN" altLang="en-US" smtClean="0"/>
              <a:t>如果把左图中用虚线表示的矩形画成右图中的</a:t>
            </a:r>
            <a:r>
              <a:rPr lang="en-US" altLang="zh-CN" smtClean="0"/>
              <a:t>ABCD</a:t>
            </a:r>
            <a:r>
              <a:rPr lang="zh-CN" altLang="en-US" smtClean="0"/>
              <a:t>，以矩形</a:t>
            </a:r>
            <a:r>
              <a:rPr lang="en-US" altLang="zh-CN" smtClean="0"/>
              <a:t>ABCD</a:t>
            </a:r>
            <a:r>
              <a:rPr lang="zh-CN" altLang="en-US" smtClean="0"/>
              <a:t>的宽为边在其内部作正方形</a:t>
            </a:r>
            <a:r>
              <a:rPr lang="en-US" altLang="zh-CN" smtClean="0"/>
              <a:t>AEFD</a:t>
            </a:r>
            <a:r>
              <a:rPr lang="zh-CN" altLang="en-US" smtClean="0"/>
              <a:t>，那么我们可以惊奇地发现，</a:t>
            </a:r>
          </a:p>
        </p:txBody>
      </p:sp>
      <p:pic>
        <p:nvPicPr>
          <p:cNvPr id="4101" name="Picture 4" descr="T111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9" y="1168004"/>
            <a:ext cx="338772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5" descr="T111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463" y="1168004"/>
            <a:ext cx="2894012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098" name="Object 6"/>
          <p:cNvGraphicFramePr>
            <a:graphicFrameLocks noChangeAspect="1"/>
          </p:cNvGraphicFramePr>
          <p:nvPr/>
        </p:nvGraphicFramePr>
        <p:xfrm>
          <a:off x="3995739" y="3930253"/>
          <a:ext cx="1800225" cy="747713"/>
        </p:xfrm>
        <a:graphic>
          <a:graphicData uri="http://schemas.openxmlformats.org/presentationml/2006/ole">
            <p:oleObj spid="_x0000_s4098" name="公式" r:id="rId5" imgW="711000" imgH="3934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内容占位符 2"/>
          <p:cNvSpPr>
            <a:spLocks noGrp="1"/>
          </p:cNvSpPr>
          <p:nvPr>
            <p:ph idx="4294967295"/>
          </p:nvPr>
        </p:nvSpPr>
        <p:spPr>
          <a:xfrm>
            <a:off x="1655763" y="2787650"/>
            <a:ext cx="7488237" cy="863600"/>
          </a:xfrm>
        </p:spPr>
        <p:txBody>
          <a:bodyPr>
            <a:normAutofit fontScale="55000" lnSpcReduction="20000"/>
          </a:bodyPr>
          <a:lstStyle/>
          <a:p>
            <a:pPr eaLnBrk="1" hangingPunct="1"/>
            <a:r>
              <a:rPr lang="zh-CN" altLang="en-US" smtClean="0">
                <a:latin typeface="黑体" pitchFamily="2" charset="-122"/>
                <a:ea typeface="黑体" pitchFamily="2" charset="-122"/>
              </a:rPr>
              <a:t>点</a:t>
            </a:r>
            <a:r>
              <a:rPr lang="en-US" altLang="zh-CN" smtClean="0">
                <a:latin typeface="黑体" pitchFamily="2" charset="-122"/>
                <a:ea typeface="黑体" pitchFamily="2" charset="-122"/>
              </a:rPr>
              <a:t>E</a:t>
            </a:r>
            <a:r>
              <a:rPr lang="zh-CN" altLang="en-US" smtClean="0">
                <a:latin typeface="黑体" pitchFamily="2" charset="-122"/>
                <a:ea typeface="黑体" pitchFamily="2" charset="-122"/>
              </a:rPr>
              <a:t>是</a:t>
            </a:r>
            <a:r>
              <a:rPr lang="en-US" altLang="zh-CN" smtClean="0">
                <a:latin typeface="黑体" pitchFamily="2" charset="-122"/>
                <a:ea typeface="黑体" pitchFamily="2" charset="-122"/>
              </a:rPr>
              <a:t>AB</a:t>
            </a:r>
            <a:r>
              <a:rPr lang="zh-CN" altLang="en-US" smtClean="0">
                <a:latin typeface="黑体" pitchFamily="2" charset="-122"/>
                <a:ea typeface="黑体" pitchFamily="2" charset="-122"/>
              </a:rPr>
              <a:t>的黄金分割点吗？</a:t>
            </a:r>
          </a:p>
          <a:p>
            <a:pPr eaLnBrk="1" hangingPunct="1"/>
            <a:r>
              <a:rPr lang="zh-CN" altLang="en-US" smtClean="0">
                <a:latin typeface="黑体" pitchFamily="2" charset="-122"/>
                <a:ea typeface="黑体" pitchFamily="2" charset="-122"/>
              </a:rPr>
              <a:t>矩形</a:t>
            </a:r>
            <a:r>
              <a:rPr lang="en-US" altLang="zh-CN" smtClean="0">
                <a:latin typeface="黑体" pitchFamily="2" charset="-122"/>
                <a:ea typeface="黑体" pitchFamily="2" charset="-122"/>
              </a:rPr>
              <a:t>ABCD</a:t>
            </a:r>
            <a:r>
              <a:rPr lang="zh-CN" altLang="en-US" smtClean="0">
                <a:latin typeface="黑体" pitchFamily="2" charset="-122"/>
                <a:ea typeface="黑体" pitchFamily="2" charset="-122"/>
              </a:rPr>
              <a:t>的宽与长的比是黄金比吗？</a:t>
            </a:r>
          </a:p>
          <a:p>
            <a:pPr eaLnBrk="1" hangingPunct="1"/>
            <a:r>
              <a:rPr lang="zh-CN" altLang="en-US" smtClean="0">
                <a:latin typeface="黑体" pitchFamily="2" charset="-122"/>
                <a:ea typeface="黑体" pitchFamily="2" charset="-122"/>
              </a:rPr>
              <a:t>用尺规作一个黄金矩形</a:t>
            </a:r>
            <a:r>
              <a:rPr lang="en-US" altLang="zh-CN" smtClean="0">
                <a:latin typeface="黑体" pitchFamily="2" charset="-122"/>
                <a:ea typeface="黑体" pitchFamily="2" charset="-122"/>
              </a:rPr>
              <a:t>.</a:t>
            </a:r>
          </a:p>
        </p:txBody>
      </p:sp>
      <p:pic>
        <p:nvPicPr>
          <p:cNvPr id="5124" name="Picture 5" descr="T111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1" y="1059656"/>
            <a:ext cx="2894013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122" name="Object 6"/>
          <p:cNvGraphicFramePr>
            <a:graphicFrameLocks noChangeAspect="1"/>
          </p:cNvGraphicFramePr>
          <p:nvPr/>
        </p:nvGraphicFramePr>
        <p:xfrm>
          <a:off x="5195889" y="1437085"/>
          <a:ext cx="1704975" cy="747713"/>
        </p:xfrm>
        <a:graphic>
          <a:graphicData uri="http://schemas.openxmlformats.org/presentationml/2006/ole">
            <p:oleObj spid="_x0000_s5122" name="公式" r:id="rId4" imgW="672840" imgH="3934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allAtOnce"/>
    </p:bldLst>
  </p:timing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626</Words>
  <Application>Microsoft Office PowerPoint</Application>
  <PresentationFormat>全屏显示(16:9)</PresentationFormat>
  <Paragraphs>46</Paragraphs>
  <Slides>12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4" baseType="lpstr">
      <vt:lpstr>自定义设计方案</vt:lpstr>
      <vt:lpstr>公式</vt:lpstr>
      <vt:lpstr>第三章  图形的相似</vt:lpstr>
      <vt:lpstr>情景引入</vt:lpstr>
      <vt:lpstr>黄金分割定义</vt:lpstr>
      <vt:lpstr>幻灯片 4</vt:lpstr>
      <vt:lpstr>作图说理</vt:lpstr>
      <vt:lpstr>练习与拓展</vt:lpstr>
      <vt:lpstr>练习与拓展</vt:lpstr>
      <vt:lpstr>练习与拓展：古希腊的巴台农神庙</vt:lpstr>
      <vt:lpstr>幻灯片 9</vt:lpstr>
      <vt:lpstr>幻灯片 10</vt:lpstr>
      <vt:lpstr>课堂小结</vt:lpstr>
      <vt:lpstr>作业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请在这里输入PPT的标题</dc:title>
  <dc:creator>Administrator</dc:creator>
  <cp:lastModifiedBy>User</cp:lastModifiedBy>
  <cp:revision>5</cp:revision>
  <dcterms:created xsi:type="dcterms:W3CDTF">2014-07-11T09:04:30Z</dcterms:created>
  <dcterms:modified xsi:type="dcterms:W3CDTF">2015-12-22T00:19:57Z</dcterms:modified>
</cp:coreProperties>
</file>