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71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0645D-25F0-4235-A032-5CB1D0D0E29F}" type="datetimeFigureOut">
              <a:rPr lang="zh-CN" altLang="en-US" smtClean="0"/>
              <a:pPr/>
              <a:t>2015/12/22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9BA12-0CEE-48F1-9839-B30EBAD8E71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BA12-0CEE-48F1-9839-B30EBAD8E71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A482-3286-4CB3-A5D7-99A69CE6B4F9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E94E-EC9C-4531-B81B-C98C95C6BE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A482-3286-4CB3-A5D7-99A69CE6B4F9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E94E-EC9C-4531-B81B-C98C95C6BE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A482-3286-4CB3-A5D7-99A69CE6B4F9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E94E-EC9C-4531-B81B-C98C95C6BE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A482-3286-4CB3-A5D7-99A69CE6B4F9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E94E-EC9C-4531-B81B-C98C95C6BE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A482-3286-4CB3-A5D7-99A69CE6B4F9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E94E-EC9C-4531-B81B-C98C95C6BE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A482-3286-4CB3-A5D7-99A69CE6B4F9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E94E-EC9C-4531-B81B-C98C95C6BE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A482-3286-4CB3-A5D7-99A69CE6B4F9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E94E-EC9C-4531-B81B-C98C95C6BE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A482-3286-4CB3-A5D7-99A69CE6B4F9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E94E-EC9C-4531-B81B-C98C95C6BE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A482-3286-4CB3-A5D7-99A69CE6B4F9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E94E-EC9C-4531-B81B-C98C95C6BE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A482-3286-4CB3-A5D7-99A69CE6B4F9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E94E-EC9C-4531-B81B-C98C95C6BE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A482-3286-4CB3-A5D7-99A69CE6B4F9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E94E-EC9C-4531-B81B-C98C95C6BE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BA482-3286-4CB3-A5D7-99A69CE6B4F9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4E94E-EC9C-4531-B81B-C98C95C6BE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/>
        </p:nvSpPr>
        <p:spPr bwMode="auto">
          <a:xfrm>
            <a:off x="2031976" y="1153713"/>
            <a:ext cx="5329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236" tIns="36619" rIns="73236" bIns="36619" anchor="b"/>
          <a:lstStyle/>
          <a:p>
            <a:pPr eaLnBrk="0" hangingPunct="0"/>
            <a:r>
              <a:rPr lang="zh-CN" altLang="en-US" sz="4400" b="1" dirty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zh-CN" altLang="en-US" sz="4800" b="1" dirty="0">
                <a:solidFill>
                  <a:srgbClr val="FF0000"/>
                </a:solidFill>
              </a:rPr>
              <a:t>三</a:t>
            </a:r>
            <a:r>
              <a:rPr lang="zh-CN" altLang="en-US" sz="4400" b="1" dirty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章</a:t>
            </a:r>
            <a:r>
              <a:rPr lang="en-US" altLang="en-US" sz="4400" b="1" dirty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4400" b="1" dirty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图形的相似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57290" y="2071684"/>
            <a:ext cx="6696075" cy="5143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en-US" sz="4000" b="1" kern="1200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en-US" sz="4000" b="1" kern="1200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6</a:t>
            </a:r>
            <a:r>
              <a:rPr lang="zh-CN" altLang="en-US" sz="4000" b="1" kern="1200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节</a:t>
            </a:r>
            <a:r>
              <a:rPr lang="en-US" altLang="en-US" sz="4000" b="1" kern="1200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4000" b="1" kern="1200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利用相似三角形测高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4663" y="195263"/>
            <a:ext cx="4495800" cy="742950"/>
          </a:xfrm>
        </p:spPr>
        <p:txBody>
          <a:bodyPr/>
          <a:lstStyle/>
          <a:p>
            <a:pPr eaLnBrk="1" hangingPunct="1"/>
            <a:r>
              <a:rPr lang="zh-CN" altLang="en-US" sz="4000" b="1" dirty="0" smtClean="0">
                <a:solidFill>
                  <a:srgbClr val="FF0000"/>
                </a:solidFill>
                <a:ea typeface="隶书" pitchFamily="49" charset="-122"/>
              </a:rPr>
              <a:t>谁是英雄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248966"/>
            <a:ext cx="7620000" cy="296585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endParaRPr lang="zh-CN" altLang="en-US" b="1" dirty="0" smtClean="0">
              <a:solidFill>
                <a:srgbClr val="00B05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B050"/>
                </a:solidFill>
                <a:latin typeface="Arial" charset="0"/>
              </a:rPr>
              <a:t>          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任务：全班同学每五人一个小组，选出组长，分头到户外自行选择测量对象进行实际的测量，被测物不一定是旗杆，如楼房、树、电线杆等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  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      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要求：课外完成，写出实践报告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95400" y="1"/>
            <a:ext cx="3073400" cy="756047"/>
            <a:chOff x="0" y="0"/>
            <a:chExt cx="1936" cy="635"/>
          </a:xfrm>
        </p:grpSpPr>
        <p:pic>
          <p:nvPicPr>
            <p:cNvPr id="11269" name="Picture 5" descr="uarh4nj2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92" y="96"/>
              <a:ext cx="544" cy="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0" y="0"/>
              <a:ext cx="1392" cy="586"/>
              <a:chOff x="0" y="0"/>
              <a:chExt cx="4176" cy="593"/>
            </a:xfrm>
          </p:grpSpPr>
          <p:sp>
            <p:nvSpPr>
              <p:cNvPr id="11272" name="AutoShape 7"/>
              <p:cNvSpPr>
                <a:spLocks noChangeArrowheads="1"/>
              </p:cNvSpPr>
              <p:nvPr/>
            </p:nvSpPr>
            <p:spPr bwMode="auto">
              <a:xfrm>
                <a:off x="0" y="65"/>
                <a:ext cx="4080" cy="528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20" name="Text Box 8"/>
              <p:cNvSpPr txBox="1">
                <a:spLocks noChangeArrowheads="1"/>
              </p:cNvSpPr>
              <p:nvPr/>
            </p:nvSpPr>
            <p:spPr bwMode="auto">
              <a:xfrm>
                <a:off x="48" y="0"/>
                <a:ext cx="4128" cy="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defRPr/>
                </a:pPr>
                <a:endParaRPr lang="zh-CN" altLang="en-US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幼圆" pitchFamily="49" charset="-122"/>
                </a:endParaRPr>
              </a:p>
            </p:txBody>
          </p:sp>
        </p:grpSp>
        <p:sp>
          <p:nvSpPr>
            <p:cNvPr id="11271" name="Text Box 9"/>
            <p:cNvSpPr txBox="1">
              <a:spLocks noChangeArrowheads="1"/>
            </p:cNvSpPr>
            <p:nvPr/>
          </p:nvSpPr>
          <p:spPr bwMode="auto">
            <a:xfrm>
              <a:off x="96" y="144"/>
              <a:ext cx="1200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FF0000"/>
                  </a:solidFill>
                  <a:ea typeface="隶书" pitchFamily="49" charset="-122"/>
                </a:rPr>
                <a:t>锻炼自己</a:t>
              </a:r>
            </a:p>
          </p:txBody>
        </p: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48114" y="347663"/>
            <a:ext cx="4738687" cy="571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dirty="0" smtClean="0">
                <a:solidFill>
                  <a:srgbClr val="FF0000"/>
                </a:solidFill>
                <a:ea typeface="隶书" pitchFamily="49" charset="-122"/>
              </a:rPr>
              <a:t>回味无穷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285852" y="1071552"/>
            <a:ext cx="7620000" cy="3294460"/>
          </a:xfrm>
        </p:spPr>
        <p:txBody>
          <a:bodyPr>
            <a:normAutofit fontScale="92500" lnSpcReduction="10000"/>
          </a:bodyPr>
          <a:lstStyle/>
          <a:p>
            <a:pPr marL="609600" indent="-609600" algn="just" eaLnBrk="1" hangingPunct="1">
              <a:lnSpc>
                <a:spcPct val="90000"/>
              </a:lnSpc>
            </a:pP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本节课你有哪些收获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(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知识方面和操作方面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)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？</a:t>
            </a:r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在运用科学知识进行实践过程中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,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你具有了哪些能力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?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你是否想到最优的方法？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在与同伴合作交流中，你对自己的表现满意吗？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你的同伴中你认为最值得你学习的是哪几个人？</a:t>
            </a:r>
          </a:p>
          <a:p>
            <a:pPr marL="609600" indent="-609600" algn="just" eaLnBrk="1" hangingPunct="1">
              <a:lnSpc>
                <a:spcPct val="90000"/>
              </a:lnSpc>
              <a:buFont typeface="Arial" charset="0"/>
              <a:buNone/>
            </a:pPr>
            <a:endParaRPr lang="zh-CN" altLang="en-US" dirty="0" smtClean="0">
              <a:solidFill>
                <a:srgbClr val="00B05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95400" y="1"/>
            <a:ext cx="2819400" cy="756047"/>
            <a:chOff x="0" y="0"/>
            <a:chExt cx="1776" cy="635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0"/>
              <a:ext cx="1680" cy="586"/>
              <a:chOff x="0" y="0"/>
              <a:chExt cx="4176" cy="593"/>
            </a:xfrm>
          </p:grpSpPr>
          <p:sp>
            <p:nvSpPr>
              <p:cNvPr id="12296" name="AutoShape 6"/>
              <p:cNvSpPr>
                <a:spLocks noChangeArrowheads="1"/>
              </p:cNvSpPr>
              <p:nvPr/>
            </p:nvSpPr>
            <p:spPr bwMode="auto">
              <a:xfrm>
                <a:off x="0" y="65"/>
                <a:ext cx="4080" cy="528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343" name="Text Box 7"/>
              <p:cNvSpPr txBox="1">
                <a:spLocks noChangeArrowheads="1"/>
              </p:cNvSpPr>
              <p:nvPr/>
            </p:nvSpPr>
            <p:spPr bwMode="auto">
              <a:xfrm>
                <a:off x="47" y="0"/>
                <a:ext cx="4129" cy="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defRPr/>
                </a:pPr>
                <a:endParaRPr lang="zh-CN" altLang="en-US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幼圆" pitchFamily="49" charset="-122"/>
                </a:endParaRPr>
              </a:p>
            </p:txBody>
          </p:sp>
        </p:grpSp>
        <p:pic>
          <p:nvPicPr>
            <p:cNvPr id="12294" name="Picture 8" descr="打开书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72" y="144"/>
              <a:ext cx="396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5" name="Text Box 9"/>
            <p:cNvSpPr txBox="1">
              <a:spLocks noChangeArrowheads="1"/>
            </p:cNvSpPr>
            <p:nvPr/>
          </p:nvSpPr>
          <p:spPr bwMode="auto">
            <a:xfrm>
              <a:off x="48" y="144"/>
              <a:ext cx="1728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solidFill>
                    <a:srgbClr val="FF0000"/>
                  </a:solidFill>
                  <a:ea typeface="隶书" pitchFamily="49" charset="-122"/>
                </a:rPr>
                <a:t>小结       拓展</a:t>
              </a:r>
            </a:p>
          </p:txBody>
        </p:sp>
      </p:grp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800" y="228600"/>
            <a:ext cx="4419600" cy="857250"/>
          </a:xfrm>
        </p:spPr>
        <p:txBody>
          <a:bodyPr/>
          <a:lstStyle/>
          <a:p>
            <a:pPr eaLnBrk="1" hangingPunct="1"/>
            <a:r>
              <a:rPr lang="zh-CN" altLang="en-US" sz="4000" i="1" dirty="0" smtClean="0">
                <a:solidFill>
                  <a:srgbClr val="FF0000"/>
                </a:solidFill>
                <a:ea typeface="隶书" pitchFamily="49" charset="-122"/>
              </a:rPr>
              <a:t>知识的升华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95400" y="0"/>
            <a:ext cx="3009900" cy="1214438"/>
            <a:chOff x="0" y="0"/>
            <a:chExt cx="1896" cy="1020"/>
          </a:xfrm>
        </p:grpSpPr>
        <p:pic>
          <p:nvPicPr>
            <p:cNvPr id="13317" name="Picture 4" descr="AG00029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6" y="55"/>
              <a:ext cx="1080" cy="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0"/>
              <a:ext cx="816" cy="960"/>
              <a:chOff x="0" y="0"/>
              <a:chExt cx="4176" cy="528"/>
            </a:xfrm>
          </p:grpSpPr>
          <p:sp>
            <p:nvSpPr>
              <p:cNvPr id="13320" name="AutoShap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080" cy="528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67" name="Text Box 7"/>
              <p:cNvSpPr txBox="1">
                <a:spLocks noChangeArrowheads="1"/>
              </p:cNvSpPr>
              <p:nvPr/>
            </p:nvSpPr>
            <p:spPr bwMode="auto">
              <a:xfrm>
                <a:off x="46" y="20"/>
                <a:ext cx="4130" cy="2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defRPr/>
                </a:pPr>
                <a:endParaRPr lang="zh-CN" altLang="en-US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幼圆" pitchFamily="49" charset="-122"/>
                </a:endParaRPr>
              </a:p>
            </p:txBody>
          </p:sp>
        </p:grpSp>
        <p:sp>
          <p:nvSpPr>
            <p:cNvPr id="13319" name="Text Box 8"/>
            <p:cNvSpPr txBox="1">
              <a:spLocks noChangeArrowheads="1"/>
            </p:cNvSpPr>
            <p:nvPr/>
          </p:nvSpPr>
          <p:spPr bwMode="auto">
            <a:xfrm>
              <a:off x="96" y="115"/>
              <a:ext cx="672" cy="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>
                  <a:solidFill>
                    <a:srgbClr val="FF0000"/>
                  </a:solidFill>
                  <a:ea typeface="隶书" pitchFamily="49" charset="-122"/>
                </a:rPr>
                <a:t>独立</a:t>
              </a:r>
            </a:p>
            <a:p>
              <a:pPr eaLnBrk="0" hangingPunct="0"/>
              <a:r>
                <a:rPr lang="zh-CN" altLang="en-US" sz="3200" b="1">
                  <a:solidFill>
                    <a:srgbClr val="FF0000"/>
                  </a:solidFill>
                  <a:ea typeface="隶书" pitchFamily="49" charset="-122"/>
                </a:rPr>
                <a:t>作业</a:t>
              </a:r>
            </a:p>
          </p:txBody>
        </p:sp>
      </p:grpSp>
      <p:sp>
        <p:nvSpPr>
          <p:cNvPr id="15369" name="Rectangle 9"/>
          <p:cNvSpPr>
            <a:spLocks noGrp="1" noChangeArrowheads="1"/>
          </p:cNvSpPr>
          <p:nvPr/>
        </p:nvSpPr>
        <p:spPr bwMode="auto">
          <a:xfrm>
            <a:off x="1371600" y="1371601"/>
            <a:ext cx="7772400" cy="222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eaLnBrk="0" hangingPunct="0">
              <a:buClr>
                <a:schemeClr val="tx2"/>
              </a:buClr>
              <a:buSzPct val="100000"/>
              <a:buFont typeface="Times New Roman" pitchFamily="18" charset="0"/>
              <a:buNone/>
            </a:pPr>
            <a:r>
              <a:rPr lang="zh-CN" altLang="en-US" sz="4000" b="1" dirty="0">
                <a:solidFill>
                  <a:srgbClr val="FFFF00"/>
                </a:solidFill>
                <a:latin typeface="宋体" pitchFamily="2" charset="-122"/>
              </a:rPr>
              <a:t>习题</a:t>
            </a:r>
            <a:r>
              <a:rPr lang="en-US" altLang="zh-CN" sz="4000" b="1" dirty="0">
                <a:solidFill>
                  <a:srgbClr val="FFFF00"/>
                </a:solidFill>
                <a:latin typeface="宋体" pitchFamily="2" charset="-122"/>
              </a:rPr>
              <a:t>4.10</a:t>
            </a:r>
            <a:r>
              <a:rPr lang="zh-CN" altLang="en-US" sz="4000" b="1" dirty="0">
                <a:solidFill>
                  <a:srgbClr val="FFFF00"/>
                </a:solidFill>
                <a:latin typeface="宋体" pitchFamily="2" charset="-122"/>
              </a:rPr>
              <a:t>第</a:t>
            </a:r>
            <a:r>
              <a:rPr lang="en-US" altLang="zh-CN" sz="4000" b="1" dirty="0">
                <a:solidFill>
                  <a:srgbClr val="FFFF00"/>
                </a:solidFill>
                <a:latin typeface="宋体" pitchFamily="2" charset="-122"/>
              </a:rPr>
              <a:t>1,2,4</a:t>
            </a:r>
            <a:r>
              <a:rPr lang="zh-CN" altLang="en-US" sz="4000" b="1" dirty="0">
                <a:solidFill>
                  <a:srgbClr val="FFFF00"/>
                </a:solidFill>
                <a:latin typeface="宋体" pitchFamily="2" charset="-122"/>
              </a:rPr>
              <a:t>题</a:t>
            </a:r>
          </a:p>
          <a:p>
            <a:pPr algn="ctr" eaLnBrk="0" hangingPunct="0">
              <a:buClr>
                <a:schemeClr val="tx2"/>
              </a:buClr>
              <a:buSzPct val="100000"/>
              <a:buFont typeface="Times New Roman" pitchFamily="18" charset="0"/>
              <a:buNone/>
            </a:pPr>
            <a:endParaRPr lang="zh-CN" altLang="en-US" sz="5400" dirty="0">
              <a:solidFill>
                <a:srgbClr val="FF0000"/>
              </a:solidFill>
              <a:ea typeface="隶书" pitchFamily="49" charset="-122"/>
            </a:endParaRPr>
          </a:p>
          <a:p>
            <a:pPr algn="ctr" eaLnBrk="0" hangingPunct="0">
              <a:buClr>
                <a:schemeClr val="tx2"/>
              </a:buClr>
              <a:buSzPct val="100000"/>
              <a:buFont typeface="Times New Roman" pitchFamily="18" charset="0"/>
              <a:buNone/>
            </a:pPr>
            <a:r>
              <a:rPr lang="zh-CN" altLang="en-US" sz="6000" dirty="0">
                <a:solidFill>
                  <a:srgbClr val="FF0000"/>
                </a:solidFill>
                <a:ea typeface="隶书" pitchFamily="49" charset="-122"/>
              </a:rPr>
              <a:t>祝你成功！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00400" y="205979"/>
            <a:ext cx="5486400" cy="857250"/>
          </a:xfrm>
        </p:spPr>
        <p:txBody>
          <a:bodyPr/>
          <a:lstStyle/>
          <a:p>
            <a:pPr eaLnBrk="1" hangingPunct="1"/>
            <a:r>
              <a:rPr lang="zh-CN" altLang="en-US" sz="4000" smtClean="0">
                <a:solidFill>
                  <a:srgbClr val="FFFF00"/>
                </a:solidFill>
                <a:ea typeface="隶书" pitchFamily="49" charset="-122"/>
              </a:rPr>
              <a:t>结束寄语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85925"/>
            <a:ext cx="8229600" cy="2074069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•"/>
            </a:pPr>
            <a:r>
              <a:rPr lang="zh-CN" altLang="en-US" sz="4000" smtClean="0">
                <a:solidFill>
                  <a:srgbClr val="FFFF00"/>
                </a:solidFill>
                <a:latin typeface="隶书" pitchFamily="49" charset="-122"/>
                <a:ea typeface="隶书" pitchFamily="49" charset="-122"/>
              </a:rPr>
              <a:t>数学源于生活</a:t>
            </a:r>
            <a:r>
              <a:rPr lang="en-US" altLang="zh-CN" sz="4000" smtClean="0">
                <a:solidFill>
                  <a:srgbClr val="FFFF00"/>
                </a:solidFill>
                <a:latin typeface="隶书" pitchFamily="49" charset="-122"/>
                <a:ea typeface="隶书" pitchFamily="49" charset="-122"/>
              </a:rPr>
              <a:t>,</a:t>
            </a:r>
            <a:r>
              <a:rPr lang="zh-CN" altLang="en-US" sz="4000" smtClean="0">
                <a:solidFill>
                  <a:srgbClr val="FFFF00"/>
                </a:solidFill>
                <a:latin typeface="隶书" pitchFamily="49" charset="-122"/>
                <a:ea typeface="隶书" pitchFamily="49" charset="-122"/>
              </a:rPr>
              <a:t>又反过来服务于生活</a:t>
            </a:r>
            <a:r>
              <a:rPr lang="en-US" altLang="zh-CN" sz="4000" smtClean="0">
                <a:solidFill>
                  <a:srgbClr val="FFFF00"/>
                </a:solidFill>
                <a:latin typeface="隶书" pitchFamily="49" charset="-122"/>
                <a:ea typeface="隶书" pitchFamily="49" charset="-122"/>
              </a:rPr>
              <a:t>.</a:t>
            </a:r>
            <a:r>
              <a:rPr lang="zh-CN" altLang="en-US" sz="4000" smtClean="0">
                <a:solidFill>
                  <a:srgbClr val="FFFF00"/>
                </a:solidFill>
                <a:latin typeface="隶书" pitchFamily="49" charset="-122"/>
                <a:ea typeface="隶书" pitchFamily="49" charset="-122"/>
              </a:rPr>
              <a:t>如果你无愧于数学</a:t>
            </a:r>
            <a:r>
              <a:rPr lang="en-US" altLang="zh-CN" sz="4000" smtClean="0">
                <a:solidFill>
                  <a:srgbClr val="FFFF00"/>
                </a:solidFill>
                <a:latin typeface="隶书" pitchFamily="49" charset="-122"/>
                <a:ea typeface="隶书" pitchFamily="49" charset="-122"/>
              </a:rPr>
              <a:t>,</a:t>
            </a:r>
            <a:r>
              <a:rPr lang="zh-CN" altLang="en-US" sz="4000" smtClean="0">
                <a:solidFill>
                  <a:srgbClr val="FFFF00"/>
                </a:solidFill>
                <a:latin typeface="隶书" pitchFamily="49" charset="-122"/>
                <a:ea typeface="隶书" pitchFamily="49" charset="-122"/>
              </a:rPr>
              <a:t>那数学就可以助你到达胜利的彼岸</a:t>
            </a:r>
            <a:r>
              <a:rPr lang="en-US" altLang="zh-CN" sz="4000" smtClean="0">
                <a:solidFill>
                  <a:srgbClr val="FFFF00"/>
                </a:solidFill>
                <a:latin typeface="隶书" pitchFamily="49" charset="-122"/>
                <a:ea typeface="隶书" pitchFamily="49" charset="-122"/>
              </a:rPr>
              <a:t>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39838" y="0"/>
            <a:ext cx="2646362" cy="1160860"/>
            <a:chOff x="0" y="0"/>
            <a:chExt cx="1667" cy="975"/>
          </a:xfrm>
        </p:grpSpPr>
        <p:pic>
          <p:nvPicPr>
            <p:cNvPr id="14341" name="Picture 5" descr="gif145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2" y="0"/>
              <a:ext cx="755" cy="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0" y="27"/>
              <a:ext cx="1056" cy="751"/>
              <a:chOff x="0" y="0"/>
              <a:chExt cx="4176" cy="539"/>
            </a:xfrm>
          </p:grpSpPr>
          <p:sp>
            <p:nvSpPr>
              <p:cNvPr id="14344" name="AutoShape 7"/>
              <p:cNvSpPr>
                <a:spLocks noChangeArrowheads="1"/>
              </p:cNvSpPr>
              <p:nvPr/>
            </p:nvSpPr>
            <p:spPr bwMode="auto">
              <a:xfrm>
                <a:off x="0" y="11"/>
                <a:ext cx="4080" cy="528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6392" name="Text Box 8"/>
              <p:cNvSpPr txBox="1">
                <a:spLocks noChangeArrowheads="1"/>
              </p:cNvSpPr>
              <p:nvPr/>
            </p:nvSpPr>
            <p:spPr bwMode="auto">
              <a:xfrm>
                <a:off x="47" y="0"/>
                <a:ext cx="4129" cy="3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defRPr/>
                </a:pPr>
                <a:endParaRPr lang="zh-CN" altLang="en-US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幼圆" pitchFamily="49" charset="-122"/>
                </a:endParaRPr>
              </a:p>
            </p:txBody>
          </p:sp>
        </p:grpSp>
        <p:sp>
          <p:nvSpPr>
            <p:cNvPr id="14343" name="Text Box 9"/>
            <p:cNvSpPr txBox="1">
              <a:spLocks noChangeArrowheads="1"/>
            </p:cNvSpPr>
            <p:nvPr/>
          </p:nvSpPr>
          <p:spPr bwMode="auto">
            <a:xfrm>
              <a:off x="96" y="240"/>
              <a:ext cx="960" cy="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>
                  <a:solidFill>
                    <a:srgbClr val="FF0000"/>
                  </a:solidFill>
                  <a:latin typeface="隶书" pitchFamily="49" charset="-122"/>
                  <a:ea typeface="隶书" pitchFamily="49" charset="-122"/>
                </a:rPr>
                <a:t>下课了</a:t>
              </a:r>
              <a:r>
                <a:rPr lang="en-US" altLang="zh-CN" sz="2800">
                  <a:solidFill>
                    <a:srgbClr val="FF0000"/>
                  </a:solidFill>
                  <a:latin typeface="隶书" pitchFamily="49" charset="-122"/>
                  <a:ea typeface="隶书" pitchFamily="49" charset="-122"/>
                </a:rPr>
                <a:t>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5209162"/>
          <p:cNvPicPr>
            <a:picLocks noChangeAspect="1" noChangeArrowheads="1"/>
          </p:cNvPicPr>
          <p:nvPr/>
        </p:nvPicPr>
        <p:blipFill>
          <a:blip r:embed="rId2" cstate="print"/>
          <a:srcRect l="5365" t="653" r="3714" b="6699"/>
          <a:stretch>
            <a:fillRect/>
          </a:stretch>
        </p:blipFill>
        <p:spPr bwMode="auto">
          <a:xfrm>
            <a:off x="1258889" y="1275160"/>
            <a:ext cx="2447925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wutijian2004_200783185018694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357188"/>
            <a:ext cx="2863850" cy="299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070302141694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3300" y="1491854"/>
            <a:ext cx="29464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62025" y="1"/>
            <a:ext cx="2854325" cy="1545431"/>
            <a:chOff x="-142" y="0"/>
            <a:chExt cx="1798" cy="129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-142" y="0"/>
              <a:ext cx="1798" cy="1298"/>
              <a:chOff x="-142" y="0"/>
              <a:chExt cx="1798" cy="1298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768" cy="1298"/>
                <a:chOff x="0" y="0"/>
                <a:chExt cx="4176" cy="528"/>
              </a:xfrm>
            </p:grpSpPr>
            <p:sp>
              <p:nvSpPr>
                <p:cNvPr id="4107" name="AutoShap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080" cy="528"/>
                </a:xfrm>
                <a:prstGeom prst="horizontalScroll">
                  <a:avLst>
                    <a:gd name="adj" fmla="val 12500"/>
                  </a:avLst>
                </a:prstGeom>
                <a:gradFill rotWithShape="0">
                  <a:gsLst>
                    <a:gs pos="0">
                      <a:srgbClr val="FFEDED"/>
                    </a:gs>
                    <a:gs pos="100000">
                      <a:srgbClr val="FFFFFF"/>
                    </a:gs>
                  </a:gsLst>
                  <a:path path="rect">
                    <a:fillToRect r="100000" b="100000"/>
                  </a:path>
                </a:gradFill>
                <a:ln w="9525">
                  <a:solidFill>
                    <a:srgbClr val="000099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150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9" y="46"/>
                  <a:ext cx="4127" cy="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pPr algn="ctr" eaLnBrk="0" hangingPunct="0">
                    <a:defRPr/>
                  </a:pPr>
                  <a:endParaRPr lang="zh-CN" altLang="en-US" sz="3200" b="1">
                    <a:solidFill>
                      <a:srgbClr val="000099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ea typeface="幼圆" pitchFamily="49" charset="-122"/>
                  </a:endParaRPr>
                </a:p>
              </p:txBody>
            </p:sp>
          </p:grpSp>
          <p:sp>
            <p:nvSpPr>
              <p:cNvPr id="4105" name="Text Box 7"/>
              <p:cNvSpPr txBox="1">
                <a:spLocks noChangeArrowheads="1"/>
              </p:cNvSpPr>
              <p:nvPr/>
            </p:nvSpPr>
            <p:spPr bwMode="auto">
              <a:xfrm>
                <a:off x="-142" y="98"/>
                <a:ext cx="814" cy="1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3600" b="1">
                    <a:solidFill>
                      <a:srgbClr val="FF0000"/>
                    </a:solidFill>
                    <a:latin typeface="Arial" charset="0"/>
                    <a:ea typeface="楷体_GB2312" pitchFamily="49" charset="-122"/>
                  </a:rPr>
                  <a:t>想一想</a:t>
                </a:r>
              </a:p>
            </p:txBody>
          </p:sp>
          <p:pic>
            <p:nvPicPr>
              <p:cNvPr id="4106" name="Picture 8" descr="ry03tzf4[1]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8" y="50"/>
                <a:ext cx="888" cy="1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103" name="Picture 9" descr="Q_0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84" y="144"/>
              <a:ext cx="20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9" name="Rectangle 10"/>
          <p:cNvSpPr>
            <a:spLocks noGrp="1" noChangeArrowheads="1"/>
          </p:cNvSpPr>
          <p:nvPr>
            <p:ph type="title"/>
          </p:nvPr>
        </p:nvSpPr>
        <p:spPr>
          <a:xfrm>
            <a:off x="3913188" y="186928"/>
            <a:ext cx="2819400" cy="1143000"/>
          </a:xfrm>
        </p:spPr>
        <p:txBody>
          <a:bodyPr/>
          <a:lstStyle/>
          <a:p>
            <a:pPr eaLnBrk="1" hangingPunct="1"/>
            <a:r>
              <a:rPr lang="zh-CN" altLang="en-US" sz="4000" b="1" dirty="0" smtClean="0">
                <a:solidFill>
                  <a:srgbClr val="FF0000"/>
                </a:solidFill>
                <a:latin typeface="Arial" charset="0"/>
                <a:ea typeface="隶书" pitchFamily="49" charset="-122"/>
              </a:rPr>
              <a:t>拓展思维</a:t>
            </a:r>
            <a:r>
              <a:rPr lang="zh-CN" altLang="en-US" sz="4800" b="1" dirty="0" smtClean="0">
                <a:solidFill>
                  <a:srgbClr val="FF0000"/>
                </a:solidFill>
                <a:latin typeface="Arial" charset="0"/>
                <a:ea typeface="楷体_GB2312" pitchFamily="49" charset="-122"/>
              </a:rPr>
              <a:t> 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idx="1"/>
          </p:nvPr>
        </p:nvSpPr>
        <p:spPr>
          <a:xfrm>
            <a:off x="1143001" y="1543051"/>
            <a:ext cx="4868863" cy="267177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endParaRPr lang="zh-CN" altLang="en-US" b="1" dirty="0" smtClean="0">
              <a:solidFill>
                <a:srgbClr val="00B05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      同学们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,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怎样利用相似三角形的有关知识测量旗杆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(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或路灯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,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或树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,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或烟囱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)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的高度 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?</a:t>
            </a:r>
          </a:p>
        </p:txBody>
      </p:sp>
      <p:pic>
        <p:nvPicPr>
          <p:cNvPr id="4101" name="Picture 12" descr="wutijian2004_20078318501869471"/>
          <p:cNvPicPr>
            <a:picLocks noChangeAspect="1" noChangeArrowheads="1"/>
          </p:cNvPicPr>
          <p:nvPr/>
        </p:nvPicPr>
        <p:blipFill>
          <a:blip r:embed="rId5" cstate="print"/>
          <a:srcRect l="17992" r="21249" b="8397"/>
          <a:stretch>
            <a:fillRect/>
          </a:stretch>
        </p:blipFill>
        <p:spPr bwMode="auto">
          <a:xfrm>
            <a:off x="6588125" y="519112"/>
            <a:ext cx="2305050" cy="3996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164389" y="357188"/>
            <a:ext cx="1277937" cy="4536281"/>
            <a:chOff x="0" y="0"/>
            <a:chExt cx="805" cy="3810"/>
          </a:xfrm>
        </p:grpSpPr>
        <p:pic>
          <p:nvPicPr>
            <p:cNvPr id="5142" name="Picture 3" descr="z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0" y="72"/>
              <a:ext cx="786" cy="51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  <p:sp>
          <p:nvSpPr>
            <p:cNvPr id="5143" name="Line 4"/>
            <p:cNvSpPr>
              <a:spLocks noChangeShapeType="1"/>
            </p:cNvSpPr>
            <p:nvPr/>
          </p:nvSpPr>
          <p:spPr bwMode="auto">
            <a:xfrm flipV="1">
              <a:off x="758" y="0"/>
              <a:ext cx="47" cy="381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7173" name="Picture 5" descr="Q_0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0600" y="57150"/>
            <a:ext cx="457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Line 6"/>
          <p:cNvSpPr>
            <a:spLocks noChangeShapeType="1"/>
          </p:cNvSpPr>
          <p:nvPr/>
        </p:nvSpPr>
        <p:spPr bwMode="auto">
          <a:xfrm flipH="1">
            <a:off x="3690939" y="303610"/>
            <a:ext cx="4846637" cy="4613672"/>
          </a:xfrm>
          <a:prstGeom prst="line">
            <a:avLst/>
          </a:prstGeom>
          <a:noFill/>
          <a:ln w="38100">
            <a:solidFill>
              <a:srgbClr val="FFFF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H="1">
            <a:off x="1447800" y="340519"/>
            <a:ext cx="4940300" cy="4524375"/>
          </a:xfrm>
          <a:prstGeom prst="line">
            <a:avLst/>
          </a:prstGeom>
          <a:noFill/>
          <a:ln w="38100">
            <a:solidFill>
              <a:srgbClr val="FFFF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V="1">
            <a:off x="1497014" y="4876800"/>
            <a:ext cx="2263775" cy="1786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3683000" y="4873229"/>
            <a:ext cx="4705350" cy="21431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258888" y="608410"/>
            <a:ext cx="3683000" cy="2259807"/>
            <a:chOff x="0" y="0"/>
            <a:chExt cx="2320" cy="1898"/>
          </a:xfrm>
        </p:grpSpPr>
        <p:sp>
          <p:nvSpPr>
            <p:cNvPr id="5133" name="Text Box 11"/>
            <p:cNvSpPr txBox="1">
              <a:spLocks noChangeArrowheads="1"/>
            </p:cNvSpPr>
            <p:nvPr/>
          </p:nvSpPr>
          <p:spPr bwMode="auto">
            <a:xfrm>
              <a:off x="1860" y="0"/>
              <a:ext cx="420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C</a:t>
              </a:r>
            </a:p>
          </p:txBody>
        </p: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0" y="64"/>
              <a:ext cx="1839" cy="1834"/>
              <a:chOff x="0" y="0"/>
              <a:chExt cx="1839" cy="1834"/>
            </a:xfrm>
          </p:grpSpPr>
          <p:sp>
            <p:nvSpPr>
              <p:cNvPr id="5136" name="AutoShape 13"/>
              <p:cNvSpPr>
                <a:spLocks noChangeArrowheads="1"/>
              </p:cNvSpPr>
              <p:nvPr/>
            </p:nvSpPr>
            <p:spPr bwMode="auto">
              <a:xfrm flipH="1">
                <a:off x="143" y="1076"/>
                <a:ext cx="380" cy="445"/>
              </a:xfrm>
              <a:prstGeom prst="rtTriangle">
                <a:avLst/>
              </a:prstGeom>
              <a:noFill/>
              <a:ln w="381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7" name="AutoShape 14"/>
              <p:cNvSpPr>
                <a:spLocks noChangeArrowheads="1"/>
              </p:cNvSpPr>
              <p:nvPr/>
            </p:nvSpPr>
            <p:spPr bwMode="auto">
              <a:xfrm flipH="1">
                <a:off x="545" y="0"/>
                <a:ext cx="1294" cy="1521"/>
              </a:xfrm>
              <a:prstGeom prst="rtTriangle">
                <a:avLst/>
              </a:prstGeom>
              <a:noFill/>
              <a:ln w="381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8" name="Text Box 15"/>
              <p:cNvSpPr txBox="1">
                <a:spLocks noChangeArrowheads="1"/>
              </p:cNvSpPr>
              <p:nvPr/>
            </p:nvSpPr>
            <p:spPr bwMode="auto">
              <a:xfrm>
                <a:off x="336" y="857"/>
                <a:ext cx="42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>
                    <a:solidFill>
                      <a:srgbClr val="FFFF00"/>
                    </a:solidFill>
                    <a:latin typeface="Arial" charset="0"/>
                  </a:rPr>
                  <a:t>A</a:t>
                </a:r>
              </a:p>
            </p:txBody>
          </p:sp>
          <p:sp>
            <p:nvSpPr>
              <p:cNvPr id="5139" name="Text Box 16"/>
              <p:cNvSpPr txBox="1">
                <a:spLocks noChangeArrowheads="1"/>
              </p:cNvSpPr>
              <p:nvPr/>
            </p:nvSpPr>
            <p:spPr bwMode="auto">
              <a:xfrm>
                <a:off x="0" y="1503"/>
                <a:ext cx="42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>
                    <a:solidFill>
                      <a:srgbClr val="FFFF00"/>
                    </a:solidFill>
                    <a:latin typeface="Arial" charset="0"/>
                  </a:rPr>
                  <a:t>E</a:t>
                </a:r>
              </a:p>
            </p:txBody>
          </p:sp>
          <p:sp>
            <p:nvSpPr>
              <p:cNvPr id="5140" name="Text Box 17"/>
              <p:cNvSpPr txBox="1">
                <a:spLocks noChangeArrowheads="1"/>
              </p:cNvSpPr>
              <p:nvPr/>
            </p:nvSpPr>
            <p:spPr bwMode="auto">
              <a:xfrm>
                <a:off x="348" y="1524"/>
                <a:ext cx="42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>
                    <a:solidFill>
                      <a:srgbClr val="FFFF00"/>
                    </a:solidFill>
                    <a:latin typeface="Arial" charset="0"/>
                  </a:rPr>
                  <a:t>B</a:t>
                </a:r>
              </a:p>
            </p:txBody>
          </p:sp>
          <p:sp>
            <p:nvSpPr>
              <p:cNvPr id="5141" name="Text Box 18"/>
              <p:cNvSpPr txBox="1">
                <a:spLocks noChangeArrowheads="1"/>
              </p:cNvSpPr>
              <p:nvPr/>
            </p:nvSpPr>
            <p:spPr bwMode="auto">
              <a:xfrm>
                <a:off x="641" y="1501"/>
                <a:ext cx="419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zh-CN" altLang="en-US" b="1">
                  <a:solidFill>
                    <a:srgbClr val="FFFF00"/>
                  </a:solidFill>
                  <a:latin typeface="Arial" charset="0"/>
                </a:endParaRPr>
              </a:p>
            </p:txBody>
          </p:sp>
        </p:grpSp>
        <p:sp>
          <p:nvSpPr>
            <p:cNvPr id="5135" name="Text Box 19"/>
            <p:cNvSpPr txBox="1">
              <a:spLocks noChangeArrowheads="1"/>
            </p:cNvSpPr>
            <p:nvPr/>
          </p:nvSpPr>
          <p:spPr bwMode="auto">
            <a:xfrm>
              <a:off x="1900" y="1558"/>
              <a:ext cx="420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D</a:t>
              </a:r>
            </a:p>
          </p:txBody>
        </p:sp>
      </p:grpSp>
      <p:sp>
        <p:nvSpPr>
          <p:cNvPr id="5129" name="Rectangle 20"/>
          <p:cNvSpPr>
            <a:spLocks noGrp="1" noChangeArrowheads="1"/>
          </p:cNvSpPr>
          <p:nvPr>
            <p:ph type="title"/>
          </p:nvPr>
        </p:nvSpPr>
        <p:spPr>
          <a:xfrm>
            <a:off x="971550" y="135731"/>
            <a:ext cx="6629400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sz="40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方法</a:t>
            </a:r>
            <a:r>
              <a:rPr lang="en-US" altLang="zh-CN" sz="40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1:</a:t>
            </a:r>
            <a:r>
              <a:rPr lang="zh-CN" altLang="en-US" sz="4000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利用阳光下的影子</a:t>
            </a:r>
            <a:r>
              <a:rPr lang="zh-CN" altLang="en-US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130" name="Line 21"/>
          <p:cNvSpPr>
            <a:spLocks noChangeShapeType="1"/>
          </p:cNvSpPr>
          <p:nvPr/>
        </p:nvSpPr>
        <p:spPr bwMode="auto">
          <a:xfrm>
            <a:off x="3352801" y="3143250"/>
            <a:ext cx="22225" cy="17716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pic>
        <p:nvPicPr>
          <p:cNvPr id="5131" name="Picture 22" descr="GIFICOB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2063" y="2463403"/>
            <a:ext cx="1160462" cy="268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23" descr="GIFICOB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6013" y="4786313"/>
            <a:ext cx="2087562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5" grpId="0" animBg="1"/>
      <p:bldP spid="7176" grpId="0" animBg="1"/>
      <p:bldP spid="717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24300" y="250031"/>
            <a:ext cx="4495800" cy="857250"/>
          </a:xfrm>
        </p:spPr>
        <p:txBody>
          <a:bodyPr/>
          <a:lstStyle/>
          <a:p>
            <a:pPr eaLnBrk="1" hangingPunct="1"/>
            <a:r>
              <a:rPr lang="zh-CN" altLang="en-US" sz="4000" b="1" dirty="0" smtClean="0">
                <a:solidFill>
                  <a:srgbClr val="FF0000"/>
                </a:solidFill>
                <a:ea typeface="隶书" pitchFamily="49" charset="-122"/>
              </a:rPr>
              <a:t>方法要点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844154"/>
            <a:ext cx="7677150" cy="19812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endParaRPr lang="zh-CN" altLang="en-US" b="1" dirty="0" smtClean="0">
              <a:solidFill>
                <a:srgbClr val="00B05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     运用方法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1: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可以把太阳光近似地看成平行光线，计算时还要用到观测者的身高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87450" y="0"/>
            <a:ext cx="2794000" cy="757238"/>
            <a:chOff x="0" y="0"/>
            <a:chExt cx="1760" cy="636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12" y="0"/>
              <a:ext cx="1248" cy="586"/>
              <a:chOff x="0" y="0"/>
              <a:chExt cx="4176" cy="593"/>
            </a:xfrm>
          </p:grpSpPr>
          <p:sp>
            <p:nvSpPr>
              <p:cNvPr id="6164" name="AutoShape 6"/>
              <p:cNvSpPr>
                <a:spLocks noChangeArrowheads="1"/>
              </p:cNvSpPr>
              <p:nvPr/>
            </p:nvSpPr>
            <p:spPr bwMode="auto">
              <a:xfrm>
                <a:off x="0" y="65"/>
                <a:ext cx="4080" cy="528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199" name="Text Box 7"/>
              <p:cNvSpPr txBox="1">
                <a:spLocks noChangeArrowheads="1"/>
              </p:cNvSpPr>
              <p:nvPr/>
            </p:nvSpPr>
            <p:spPr bwMode="auto">
              <a:xfrm>
                <a:off x="47" y="0"/>
                <a:ext cx="4129" cy="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defRPr/>
                </a:pPr>
                <a:endParaRPr lang="zh-CN" altLang="en-US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幼圆" pitchFamily="49" charset="-122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0" y="144"/>
              <a:ext cx="1419" cy="492"/>
              <a:chOff x="0" y="0"/>
              <a:chExt cx="1419" cy="492"/>
            </a:xfrm>
          </p:grpSpPr>
          <p:sp>
            <p:nvSpPr>
              <p:cNvPr id="8201" name="Text Box 9">
                <a:hlinkClick r:id="rId3" action="ppaction://hlinksldjump"/>
              </p:cNvPr>
              <p:cNvSpPr txBox="1">
                <a:spLocks noChangeArrowheads="1"/>
              </p:cNvSpPr>
              <p:nvPr/>
            </p:nvSpPr>
            <p:spPr bwMode="auto">
              <a:xfrm>
                <a:off x="507" y="1"/>
                <a:ext cx="912" cy="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r>
                  <a:rPr lang="zh-CN" altLang="en-US" sz="32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黑体" pitchFamily="2" charset="-122"/>
                    <a:ea typeface="黑体" pitchFamily="2" charset="-122"/>
                  </a:rPr>
                  <a:t> </a:t>
                </a:r>
                <a:r>
                  <a:rPr lang="zh-CN" altLang="en-US" sz="320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华文琥珀" pitchFamily="2" charset="-122"/>
                    <a:ea typeface="华文琥珀" pitchFamily="2" charset="-122"/>
                  </a:rPr>
                  <a:t>要点</a:t>
                </a:r>
              </a:p>
            </p:txBody>
          </p:sp>
          <p:pic>
            <p:nvPicPr>
              <p:cNvPr id="6163" name="Picture 10" descr="BD06639_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48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161" name="Picture 11" descr="gif003[1]">
              <a:hlinkClick r:id="" action="ppaction://hlinkshowjump?jump=lastslide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60" y="175"/>
              <a:ext cx="336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2771775" y="2247900"/>
            <a:ext cx="3683000" cy="2259807"/>
            <a:chOff x="0" y="0"/>
            <a:chExt cx="2320" cy="1898"/>
          </a:xfrm>
        </p:grpSpPr>
        <p:sp>
          <p:nvSpPr>
            <p:cNvPr id="6150" name="Text Box 13"/>
            <p:cNvSpPr txBox="1">
              <a:spLocks noChangeArrowheads="1"/>
            </p:cNvSpPr>
            <p:nvPr/>
          </p:nvSpPr>
          <p:spPr bwMode="auto">
            <a:xfrm>
              <a:off x="1860" y="0"/>
              <a:ext cx="420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C</a:t>
              </a:r>
            </a:p>
          </p:txBody>
        </p: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0" y="64"/>
              <a:ext cx="1839" cy="1834"/>
              <a:chOff x="0" y="0"/>
              <a:chExt cx="1839" cy="1834"/>
            </a:xfrm>
          </p:grpSpPr>
          <p:sp>
            <p:nvSpPr>
              <p:cNvPr id="6153" name="AutoShape 15"/>
              <p:cNvSpPr>
                <a:spLocks noChangeArrowheads="1"/>
              </p:cNvSpPr>
              <p:nvPr/>
            </p:nvSpPr>
            <p:spPr bwMode="auto">
              <a:xfrm flipH="1">
                <a:off x="143" y="1076"/>
                <a:ext cx="380" cy="445"/>
              </a:xfrm>
              <a:prstGeom prst="rtTriangle">
                <a:avLst/>
              </a:prstGeom>
              <a:noFill/>
              <a:ln w="381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54" name="AutoShape 16"/>
              <p:cNvSpPr>
                <a:spLocks noChangeArrowheads="1"/>
              </p:cNvSpPr>
              <p:nvPr/>
            </p:nvSpPr>
            <p:spPr bwMode="auto">
              <a:xfrm flipH="1">
                <a:off x="545" y="0"/>
                <a:ext cx="1294" cy="1521"/>
              </a:xfrm>
              <a:prstGeom prst="rtTriangle">
                <a:avLst/>
              </a:prstGeom>
              <a:noFill/>
              <a:ln w="381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55" name="Text Box 17"/>
              <p:cNvSpPr txBox="1">
                <a:spLocks noChangeArrowheads="1"/>
              </p:cNvSpPr>
              <p:nvPr/>
            </p:nvSpPr>
            <p:spPr bwMode="auto">
              <a:xfrm>
                <a:off x="336" y="857"/>
                <a:ext cx="42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>
                    <a:solidFill>
                      <a:srgbClr val="FFFF00"/>
                    </a:solidFill>
                    <a:latin typeface="Arial" charset="0"/>
                  </a:rPr>
                  <a:t>A</a:t>
                </a:r>
              </a:p>
            </p:txBody>
          </p:sp>
          <p:sp>
            <p:nvSpPr>
              <p:cNvPr id="6156" name="Text Box 18"/>
              <p:cNvSpPr txBox="1">
                <a:spLocks noChangeArrowheads="1"/>
              </p:cNvSpPr>
              <p:nvPr/>
            </p:nvSpPr>
            <p:spPr bwMode="auto">
              <a:xfrm>
                <a:off x="0" y="1503"/>
                <a:ext cx="42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>
                    <a:solidFill>
                      <a:srgbClr val="FFFF00"/>
                    </a:solidFill>
                    <a:latin typeface="Arial" charset="0"/>
                  </a:rPr>
                  <a:t>E</a:t>
                </a:r>
              </a:p>
            </p:txBody>
          </p:sp>
          <p:sp>
            <p:nvSpPr>
              <p:cNvPr id="6157" name="Text Box 19"/>
              <p:cNvSpPr txBox="1">
                <a:spLocks noChangeArrowheads="1"/>
              </p:cNvSpPr>
              <p:nvPr/>
            </p:nvSpPr>
            <p:spPr bwMode="auto">
              <a:xfrm>
                <a:off x="348" y="1524"/>
                <a:ext cx="42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>
                    <a:solidFill>
                      <a:srgbClr val="FFFF00"/>
                    </a:solidFill>
                    <a:latin typeface="Arial" charset="0"/>
                  </a:rPr>
                  <a:t>B</a:t>
                </a:r>
              </a:p>
            </p:txBody>
          </p:sp>
          <p:sp>
            <p:nvSpPr>
              <p:cNvPr id="6158" name="Text Box 20"/>
              <p:cNvSpPr txBox="1">
                <a:spLocks noChangeArrowheads="1"/>
              </p:cNvSpPr>
              <p:nvPr/>
            </p:nvSpPr>
            <p:spPr bwMode="auto">
              <a:xfrm>
                <a:off x="641" y="1501"/>
                <a:ext cx="419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zh-CN" altLang="en-US" b="1">
                  <a:solidFill>
                    <a:srgbClr val="FFFF00"/>
                  </a:solidFill>
                  <a:latin typeface="Arial" charset="0"/>
                </a:endParaRPr>
              </a:p>
            </p:txBody>
          </p:sp>
        </p:grpSp>
        <p:sp>
          <p:nvSpPr>
            <p:cNvPr id="6152" name="Text Box 21"/>
            <p:cNvSpPr txBox="1">
              <a:spLocks noChangeArrowheads="1"/>
            </p:cNvSpPr>
            <p:nvPr/>
          </p:nvSpPr>
          <p:spPr bwMode="auto">
            <a:xfrm>
              <a:off x="1900" y="1558"/>
              <a:ext cx="420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D</a:t>
              </a:r>
            </a:p>
          </p:txBody>
        </p:sp>
      </p:grp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108825" y="357188"/>
            <a:ext cx="1277938" cy="4536281"/>
            <a:chOff x="0" y="0"/>
            <a:chExt cx="805" cy="3810"/>
          </a:xfrm>
        </p:grpSpPr>
        <p:pic>
          <p:nvPicPr>
            <p:cNvPr id="7198" name="Picture 3" descr="z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0" y="72"/>
              <a:ext cx="786" cy="51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  <p:sp>
          <p:nvSpPr>
            <p:cNvPr id="7199" name="Line 4"/>
            <p:cNvSpPr>
              <a:spLocks noChangeShapeType="1"/>
            </p:cNvSpPr>
            <p:nvPr/>
          </p:nvSpPr>
          <p:spPr bwMode="auto">
            <a:xfrm flipV="1">
              <a:off x="758" y="0"/>
              <a:ext cx="47" cy="381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21" name="Line 5"/>
          <p:cNvSpPr>
            <a:spLocks noChangeShapeType="1"/>
          </p:cNvSpPr>
          <p:nvPr/>
        </p:nvSpPr>
        <p:spPr bwMode="auto">
          <a:xfrm flipH="1">
            <a:off x="1103313" y="576262"/>
            <a:ext cx="7218362" cy="3300413"/>
          </a:xfrm>
          <a:prstGeom prst="line">
            <a:avLst/>
          </a:prstGeom>
          <a:noFill/>
          <a:ln w="381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2" name="Line 6"/>
          <p:cNvSpPr>
            <a:spLocks noChangeShapeType="1"/>
          </p:cNvSpPr>
          <p:nvPr/>
        </p:nvSpPr>
        <p:spPr bwMode="auto">
          <a:xfrm flipV="1">
            <a:off x="3492500" y="2787254"/>
            <a:ext cx="0" cy="2106215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3" name="未知"/>
          <p:cNvSpPr>
            <a:spLocks/>
          </p:cNvSpPr>
          <p:nvPr/>
        </p:nvSpPr>
        <p:spPr bwMode="auto">
          <a:xfrm>
            <a:off x="3482975" y="4887516"/>
            <a:ext cx="4833938" cy="5953"/>
          </a:xfrm>
          <a:custGeom>
            <a:avLst/>
            <a:gdLst>
              <a:gd name="T0" fmla="*/ 4833938 w 3045"/>
              <a:gd name="T1" fmla="*/ 7937 h 5"/>
              <a:gd name="T2" fmla="*/ 0 w 3045"/>
              <a:gd name="T3" fmla="*/ 0 h 5"/>
              <a:gd name="T4" fmla="*/ 0 60000 65536"/>
              <a:gd name="T5" fmla="*/ 0 60000 65536"/>
              <a:gd name="T6" fmla="*/ 0 w 3045"/>
              <a:gd name="T7" fmla="*/ 0 h 5"/>
              <a:gd name="T8" fmla="*/ 3045 w 3045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045" h="5">
                <a:moveTo>
                  <a:pt x="3045" y="5"/>
                </a:moveTo>
                <a:lnTo>
                  <a:pt x="0" y="0"/>
                </a:lnTo>
              </a:path>
            </a:pathLst>
          </a:custGeom>
          <a:noFill/>
          <a:ln w="5715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2209800" y="4887517"/>
            <a:ext cx="1282700" cy="21431"/>
          </a:xfrm>
          <a:prstGeom prst="line">
            <a:avLst/>
          </a:prstGeom>
          <a:noFill/>
          <a:ln w="57150">
            <a:solidFill>
              <a:srgbClr val="FF33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 flipH="1">
            <a:off x="1828800" y="573881"/>
            <a:ext cx="6516688" cy="2967038"/>
          </a:xfrm>
          <a:prstGeom prst="rtTriangl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1819276" y="3543300"/>
            <a:ext cx="6454775" cy="0"/>
          </a:xfrm>
          <a:prstGeom prst="line">
            <a:avLst/>
          </a:prstGeom>
          <a:noFill/>
          <a:ln w="38100">
            <a:solidFill>
              <a:srgbClr val="008000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7" name="Rectangle 11"/>
          <p:cNvSpPr>
            <a:spLocks noGrp="1" noChangeArrowheads="1"/>
          </p:cNvSpPr>
          <p:nvPr>
            <p:ph type="title"/>
          </p:nvPr>
        </p:nvSpPr>
        <p:spPr>
          <a:xfrm>
            <a:off x="939800" y="55960"/>
            <a:ext cx="4495800" cy="571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方法</a:t>
            </a:r>
            <a:r>
              <a:rPr lang="en-US" altLang="zh-CN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2:</a:t>
            </a:r>
            <a:r>
              <a:rPr lang="zh-CN" altLang="en-US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利用标杆</a:t>
            </a:r>
          </a:p>
        </p:txBody>
      </p:sp>
      <p:sp>
        <p:nvSpPr>
          <p:cNvPr id="7178" name="Line 12"/>
          <p:cNvSpPr>
            <a:spLocks noChangeShapeType="1"/>
          </p:cNvSpPr>
          <p:nvPr/>
        </p:nvSpPr>
        <p:spPr bwMode="auto">
          <a:xfrm>
            <a:off x="1828800" y="3543300"/>
            <a:ext cx="0" cy="1314450"/>
          </a:xfrm>
          <a:prstGeom prst="line">
            <a:avLst/>
          </a:prstGeom>
          <a:noFill/>
          <a:ln w="38100" cap="sq">
            <a:solidFill>
              <a:srgbClr val="FFCC00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pic>
        <p:nvPicPr>
          <p:cNvPr id="9229" name="Picture 13" descr="Q_0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1" y="171450"/>
            <a:ext cx="3921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187450" y="465535"/>
            <a:ext cx="3384550" cy="2259807"/>
            <a:chOff x="0" y="0"/>
            <a:chExt cx="2132" cy="1898"/>
          </a:xfrm>
        </p:grpSpPr>
        <p:sp>
          <p:nvSpPr>
            <p:cNvPr id="7182" name="Line 15"/>
            <p:cNvSpPr>
              <a:spLocks noChangeShapeType="1"/>
            </p:cNvSpPr>
            <p:nvPr/>
          </p:nvSpPr>
          <p:spPr bwMode="auto">
            <a:xfrm flipV="1">
              <a:off x="931" y="787"/>
              <a:ext cx="0" cy="41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0" y="0"/>
              <a:ext cx="2132" cy="1898"/>
              <a:chOff x="0" y="0"/>
              <a:chExt cx="2132" cy="1898"/>
            </a:xfrm>
          </p:grpSpPr>
          <p:sp>
            <p:nvSpPr>
              <p:cNvPr id="7184" name="AutoShape 17"/>
              <p:cNvSpPr>
                <a:spLocks noChangeArrowheads="1"/>
              </p:cNvSpPr>
              <p:nvPr/>
            </p:nvSpPr>
            <p:spPr bwMode="auto">
              <a:xfrm flipH="1">
                <a:off x="272" y="225"/>
                <a:ext cx="1544" cy="972"/>
              </a:xfrm>
              <a:prstGeom prst="rtTriangle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85" name="Line 18"/>
              <p:cNvSpPr>
                <a:spLocks noChangeShapeType="1"/>
              </p:cNvSpPr>
              <p:nvPr/>
            </p:nvSpPr>
            <p:spPr bwMode="auto">
              <a:xfrm>
                <a:off x="240" y="1208"/>
                <a:ext cx="0" cy="318"/>
              </a:xfrm>
              <a:prstGeom prst="line">
                <a:avLst/>
              </a:prstGeom>
              <a:noFill/>
              <a:ln w="38100" cap="sq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186" name="Line 19"/>
              <p:cNvSpPr>
                <a:spLocks noChangeShapeType="1"/>
              </p:cNvSpPr>
              <p:nvPr/>
            </p:nvSpPr>
            <p:spPr bwMode="auto">
              <a:xfrm>
                <a:off x="1814" y="1209"/>
                <a:ext cx="0" cy="318"/>
              </a:xfrm>
              <a:prstGeom prst="line">
                <a:avLst/>
              </a:prstGeom>
              <a:noFill/>
              <a:ln w="38100" cap="sq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187" name="Line 20"/>
              <p:cNvSpPr>
                <a:spLocks noChangeShapeType="1"/>
              </p:cNvSpPr>
              <p:nvPr/>
            </p:nvSpPr>
            <p:spPr bwMode="auto">
              <a:xfrm>
                <a:off x="931" y="1209"/>
                <a:ext cx="0" cy="318"/>
              </a:xfrm>
              <a:prstGeom prst="line">
                <a:avLst/>
              </a:prstGeom>
              <a:noFill/>
              <a:ln w="38100" cap="sq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188" name="Line 21"/>
              <p:cNvSpPr>
                <a:spLocks noChangeShapeType="1"/>
              </p:cNvSpPr>
              <p:nvPr/>
            </p:nvSpPr>
            <p:spPr bwMode="auto">
              <a:xfrm>
                <a:off x="235" y="1542"/>
                <a:ext cx="1587" cy="0"/>
              </a:xfrm>
              <a:prstGeom prst="line">
                <a:avLst/>
              </a:prstGeom>
              <a:noFill/>
              <a:ln w="38100" cap="sq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grpSp>
            <p:nvGrpSpPr>
              <p:cNvPr id="5" name="Group 22"/>
              <p:cNvGrpSpPr>
                <a:grpSpLocks/>
              </p:cNvGrpSpPr>
              <p:nvPr/>
            </p:nvGrpSpPr>
            <p:grpSpPr bwMode="auto">
              <a:xfrm>
                <a:off x="0" y="0"/>
                <a:ext cx="2132" cy="1898"/>
                <a:chOff x="0" y="0"/>
                <a:chExt cx="2132" cy="1898"/>
              </a:xfrm>
            </p:grpSpPr>
            <p:sp>
              <p:nvSpPr>
                <p:cNvPr id="7190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0" y="1035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A</a:t>
                  </a:r>
                </a:p>
              </p:txBody>
            </p:sp>
            <p:sp>
              <p:nvSpPr>
                <p:cNvPr id="7191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845" y="937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N</a:t>
                  </a:r>
                </a:p>
              </p:txBody>
            </p:sp>
            <p:sp>
              <p:nvSpPr>
                <p:cNvPr id="7192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778" y="0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C</a:t>
                  </a:r>
                </a:p>
              </p:txBody>
            </p:sp>
            <p:sp>
              <p:nvSpPr>
                <p:cNvPr id="7193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809" y="524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E</a:t>
                  </a:r>
                </a:p>
              </p:txBody>
            </p:sp>
            <p:sp>
              <p:nvSpPr>
                <p:cNvPr id="7194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938" y="917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M</a:t>
                  </a:r>
                </a:p>
              </p:txBody>
            </p:sp>
            <p:sp>
              <p:nvSpPr>
                <p:cNvPr id="7195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0" y="1588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B</a:t>
                  </a:r>
                </a:p>
              </p:txBody>
            </p:sp>
            <p:sp>
              <p:nvSpPr>
                <p:cNvPr id="7196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816" y="1588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F</a:t>
                  </a:r>
                </a:p>
              </p:txBody>
            </p:sp>
            <p:sp>
              <p:nvSpPr>
                <p:cNvPr id="7197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769" y="1588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D</a:t>
                  </a:r>
                </a:p>
              </p:txBody>
            </p:sp>
          </p:grpSp>
        </p:grpSp>
      </p:grpSp>
      <p:pic>
        <p:nvPicPr>
          <p:cNvPr id="7181" name="Picture 31" descr="GIFICOB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4763" y="2842022"/>
            <a:ext cx="1065212" cy="246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3" grpId="0" animBg="1"/>
      <p:bldP spid="9224" grpId="0" animBg="1"/>
      <p:bldP spid="9225" grpId="0" animBg="1"/>
      <p:bldP spid="92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24300" y="250031"/>
            <a:ext cx="4495800" cy="857250"/>
          </a:xfrm>
        </p:spPr>
        <p:txBody>
          <a:bodyPr/>
          <a:lstStyle/>
          <a:p>
            <a:pPr eaLnBrk="1" hangingPunct="1"/>
            <a:r>
              <a:rPr lang="zh-CN" altLang="en-US" sz="4000" b="1" dirty="0" smtClean="0">
                <a:solidFill>
                  <a:srgbClr val="FF0000"/>
                </a:solidFill>
                <a:ea typeface="隶书" pitchFamily="49" charset="-122"/>
              </a:rPr>
              <a:t>方法要点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914400"/>
            <a:ext cx="7677150" cy="18002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      运用方法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2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：观测者的眼睛必须与标杆的顶端和旗杆的顶端“三点共线”，标杆与地面要垂直，在计算时还要用到观测者的眼睛离地面的高度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87450" y="0"/>
            <a:ext cx="2794000" cy="757238"/>
            <a:chOff x="0" y="0"/>
            <a:chExt cx="1760" cy="636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12" y="0"/>
              <a:ext cx="1248" cy="586"/>
              <a:chOff x="0" y="0"/>
              <a:chExt cx="4176" cy="593"/>
            </a:xfrm>
          </p:grpSpPr>
          <p:sp>
            <p:nvSpPr>
              <p:cNvPr id="8219" name="AutoShape 6"/>
              <p:cNvSpPr>
                <a:spLocks noChangeArrowheads="1"/>
              </p:cNvSpPr>
              <p:nvPr/>
            </p:nvSpPr>
            <p:spPr bwMode="auto">
              <a:xfrm>
                <a:off x="0" y="65"/>
                <a:ext cx="4080" cy="528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47" name="Text Box 7"/>
              <p:cNvSpPr txBox="1">
                <a:spLocks noChangeArrowheads="1"/>
              </p:cNvSpPr>
              <p:nvPr/>
            </p:nvSpPr>
            <p:spPr bwMode="auto">
              <a:xfrm>
                <a:off x="47" y="0"/>
                <a:ext cx="4129" cy="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defRPr/>
                </a:pPr>
                <a:endParaRPr lang="zh-CN" altLang="en-US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幼圆" pitchFamily="49" charset="-122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0" y="144"/>
              <a:ext cx="1419" cy="492"/>
              <a:chOff x="0" y="0"/>
              <a:chExt cx="1419" cy="492"/>
            </a:xfrm>
          </p:grpSpPr>
          <p:sp>
            <p:nvSpPr>
              <p:cNvPr id="10249" name="Text Box 9">
                <a:hlinkClick r:id="rId3" action="ppaction://hlinksldjump"/>
              </p:cNvPr>
              <p:cNvSpPr txBox="1">
                <a:spLocks noChangeArrowheads="1"/>
              </p:cNvSpPr>
              <p:nvPr/>
            </p:nvSpPr>
            <p:spPr bwMode="auto">
              <a:xfrm>
                <a:off x="507" y="1"/>
                <a:ext cx="912" cy="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r>
                  <a:rPr lang="zh-CN" altLang="en-US" sz="32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黑体" pitchFamily="2" charset="-122"/>
                    <a:ea typeface="黑体" pitchFamily="2" charset="-122"/>
                  </a:rPr>
                  <a:t> </a:t>
                </a:r>
                <a:r>
                  <a:rPr lang="zh-CN" altLang="en-US" sz="320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华文琥珀" pitchFamily="2" charset="-122"/>
                    <a:ea typeface="华文琥珀" pitchFamily="2" charset="-122"/>
                  </a:rPr>
                  <a:t>要点</a:t>
                </a:r>
              </a:p>
            </p:txBody>
          </p:sp>
          <p:pic>
            <p:nvPicPr>
              <p:cNvPr id="8218" name="Picture 10" descr="BD06639_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48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216" name="Picture 11" descr="gif003[1]">
              <a:hlinkClick r:id="" action="ppaction://hlinkshowjump?jump=lastslide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60" y="175"/>
              <a:ext cx="336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2916238" y="2463403"/>
            <a:ext cx="3384550" cy="2259807"/>
            <a:chOff x="0" y="0"/>
            <a:chExt cx="2132" cy="1898"/>
          </a:xfrm>
        </p:grpSpPr>
        <p:sp>
          <p:nvSpPr>
            <p:cNvPr id="8198" name="Line 13"/>
            <p:cNvSpPr>
              <a:spLocks noChangeShapeType="1"/>
            </p:cNvSpPr>
            <p:nvPr/>
          </p:nvSpPr>
          <p:spPr bwMode="auto">
            <a:xfrm flipV="1">
              <a:off x="931" y="787"/>
              <a:ext cx="0" cy="41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0" y="0"/>
              <a:ext cx="2132" cy="1898"/>
              <a:chOff x="0" y="0"/>
              <a:chExt cx="2132" cy="1898"/>
            </a:xfrm>
          </p:grpSpPr>
          <p:sp>
            <p:nvSpPr>
              <p:cNvPr id="8200" name="AutoShape 15"/>
              <p:cNvSpPr>
                <a:spLocks noChangeArrowheads="1"/>
              </p:cNvSpPr>
              <p:nvPr/>
            </p:nvSpPr>
            <p:spPr bwMode="auto">
              <a:xfrm flipH="1">
                <a:off x="272" y="225"/>
                <a:ext cx="1544" cy="972"/>
              </a:xfrm>
              <a:prstGeom prst="rtTriangle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01" name="Line 16"/>
              <p:cNvSpPr>
                <a:spLocks noChangeShapeType="1"/>
              </p:cNvSpPr>
              <p:nvPr/>
            </p:nvSpPr>
            <p:spPr bwMode="auto">
              <a:xfrm>
                <a:off x="240" y="1208"/>
                <a:ext cx="0" cy="318"/>
              </a:xfrm>
              <a:prstGeom prst="line">
                <a:avLst/>
              </a:prstGeom>
              <a:noFill/>
              <a:ln w="38100" cap="sq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8202" name="Line 17"/>
              <p:cNvSpPr>
                <a:spLocks noChangeShapeType="1"/>
              </p:cNvSpPr>
              <p:nvPr/>
            </p:nvSpPr>
            <p:spPr bwMode="auto">
              <a:xfrm>
                <a:off x="1814" y="1209"/>
                <a:ext cx="0" cy="318"/>
              </a:xfrm>
              <a:prstGeom prst="line">
                <a:avLst/>
              </a:prstGeom>
              <a:noFill/>
              <a:ln w="38100" cap="sq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8203" name="Line 18"/>
              <p:cNvSpPr>
                <a:spLocks noChangeShapeType="1"/>
              </p:cNvSpPr>
              <p:nvPr/>
            </p:nvSpPr>
            <p:spPr bwMode="auto">
              <a:xfrm>
                <a:off x="931" y="1209"/>
                <a:ext cx="0" cy="318"/>
              </a:xfrm>
              <a:prstGeom prst="line">
                <a:avLst/>
              </a:prstGeom>
              <a:noFill/>
              <a:ln w="38100" cap="sq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8204" name="Line 19"/>
              <p:cNvSpPr>
                <a:spLocks noChangeShapeType="1"/>
              </p:cNvSpPr>
              <p:nvPr/>
            </p:nvSpPr>
            <p:spPr bwMode="auto">
              <a:xfrm>
                <a:off x="235" y="1542"/>
                <a:ext cx="1587" cy="0"/>
              </a:xfrm>
              <a:prstGeom prst="line">
                <a:avLst/>
              </a:prstGeom>
              <a:noFill/>
              <a:ln w="38100" cap="sq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grpSp>
            <p:nvGrpSpPr>
              <p:cNvPr id="7" name="Group 20"/>
              <p:cNvGrpSpPr>
                <a:grpSpLocks/>
              </p:cNvGrpSpPr>
              <p:nvPr/>
            </p:nvGrpSpPr>
            <p:grpSpPr bwMode="auto">
              <a:xfrm>
                <a:off x="0" y="0"/>
                <a:ext cx="2132" cy="1898"/>
                <a:chOff x="0" y="0"/>
                <a:chExt cx="2132" cy="1898"/>
              </a:xfrm>
            </p:grpSpPr>
            <p:sp>
              <p:nvSpPr>
                <p:cNvPr id="820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0" y="1035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A</a:t>
                  </a:r>
                </a:p>
              </p:txBody>
            </p:sp>
            <p:sp>
              <p:nvSpPr>
                <p:cNvPr id="8207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845" y="937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N</a:t>
                  </a:r>
                </a:p>
              </p:txBody>
            </p:sp>
            <p:sp>
              <p:nvSpPr>
                <p:cNvPr id="8208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778" y="0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C</a:t>
                  </a:r>
                </a:p>
              </p:txBody>
            </p:sp>
            <p:sp>
              <p:nvSpPr>
                <p:cNvPr id="8209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809" y="524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E</a:t>
                  </a:r>
                </a:p>
              </p:txBody>
            </p:sp>
            <p:sp>
              <p:nvSpPr>
                <p:cNvPr id="8210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938" y="917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M</a:t>
                  </a:r>
                </a:p>
              </p:txBody>
            </p:sp>
            <p:sp>
              <p:nvSpPr>
                <p:cNvPr id="821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0" y="1588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B</a:t>
                  </a:r>
                </a:p>
              </p:txBody>
            </p:sp>
            <p:sp>
              <p:nvSpPr>
                <p:cNvPr id="8212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816" y="1588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F</a:t>
                  </a:r>
                </a:p>
              </p:txBody>
            </p:sp>
            <p:sp>
              <p:nvSpPr>
                <p:cNvPr id="8213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769" y="1588"/>
                  <a:ext cx="287" cy="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b="1">
                      <a:solidFill>
                        <a:srgbClr val="FFFF00"/>
                      </a:solidFill>
                      <a:latin typeface="Arial" charset="0"/>
                    </a:rPr>
                    <a:t>D</a:t>
                  </a:r>
                </a:p>
              </p:txBody>
            </p:sp>
          </p:grpSp>
        </p:grpSp>
      </p:grp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165975" y="357188"/>
            <a:ext cx="1277938" cy="4536281"/>
            <a:chOff x="0" y="0"/>
            <a:chExt cx="805" cy="3810"/>
          </a:xfrm>
        </p:grpSpPr>
        <p:pic>
          <p:nvPicPr>
            <p:cNvPr id="9241" name="Picture 3" descr="z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0" y="72"/>
              <a:ext cx="786" cy="515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</p:pic>
        <p:sp>
          <p:nvSpPr>
            <p:cNvPr id="9242" name="Line 4"/>
            <p:cNvSpPr>
              <a:spLocks noChangeShapeType="1"/>
            </p:cNvSpPr>
            <p:nvPr/>
          </p:nvSpPr>
          <p:spPr bwMode="auto">
            <a:xfrm flipV="1">
              <a:off x="758" y="0"/>
              <a:ext cx="47" cy="381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69" name="Line 5"/>
          <p:cNvSpPr>
            <a:spLocks noChangeShapeType="1"/>
          </p:cNvSpPr>
          <p:nvPr/>
        </p:nvSpPr>
        <p:spPr bwMode="auto">
          <a:xfrm flipH="1">
            <a:off x="4446589" y="563166"/>
            <a:ext cx="3870325" cy="4377928"/>
          </a:xfrm>
          <a:prstGeom prst="line">
            <a:avLst/>
          </a:prstGeom>
          <a:noFill/>
          <a:ln w="38100">
            <a:solidFill>
              <a:srgbClr val="FFFF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H="1" flipV="1">
            <a:off x="4581525" y="4897041"/>
            <a:ext cx="3771900" cy="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 flipH="1" flipV="1">
            <a:off x="3276601" y="4893469"/>
            <a:ext cx="1223963" cy="4763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341814" y="4860132"/>
            <a:ext cx="358775" cy="54769"/>
            <a:chOff x="0" y="0"/>
            <a:chExt cx="226" cy="46"/>
          </a:xfrm>
        </p:grpSpPr>
        <p:sp>
          <p:nvSpPr>
            <p:cNvPr id="9236" name="Line 9"/>
            <p:cNvSpPr>
              <a:spLocks noChangeShapeType="1"/>
            </p:cNvSpPr>
            <p:nvPr/>
          </p:nvSpPr>
          <p:spPr bwMode="auto">
            <a:xfrm>
              <a:off x="0" y="0"/>
              <a:ext cx="2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7" name="Line 10"/>
            <p:cNvSpPr>
              <a:spLocks noChangeShapeType="1"/>
            </p:cNvSpPr>
            <p:nvPr/>
          </p:nvSpPr>
          <p:spPr bwMode="auto">
            <a:xfrm flipH="1">
              <a:off x="0" y="0"/>
              <a:ext cx="45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8" name="Line 11"/>
            <p:cNvSpPr>
              <a:spLocks noChangeShapeType="1"/>
            </p:cNvSpPr>
            <p:nvPr/>
          </p:nvSpPr>
          <p:spPr bwMode="auto">
            <a:xfrm flipH="1">
              <a:off x="55" y="0"/>
              <a:ext cx="45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9" name="Line 12"/>
            <p:cNvSpPr>
              <a:spLocks noChangeShapeType="1"/>
            </p:cNvSpPr>
            <p:nvPr/>
          </p:nvSpPr>
          <p:spPr bwMode="auto">
            <a:xfrm flipH="1">
              <a:off x="109" y="0"/>
              <a:ext cx="45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0" name="Line 13"/>
            <p:cNvSpPr>
              <a:spLocks noChangeShapeType="1"/>
            </p:cNvSpPr>
            <p:nvPr/>
          </p:nvSpPr>
          <p:spPr bwMode="auto">
            <a:xfrm flipH="1">
              <a:off x="163" y="0"/>
              <a:ext cx="45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1576389" y="629841"/>
            <a:ext cx="2922587" cy="2130028"/>
            <a:chOff x="0" y="0"/>
            <a:chExt cx="1841" cy="1789"/>
          </a:xfrm>
        </p:grpSpPr>
        <p:sp>
          <p:nvSpPr>
            <p:cNvPr id="9229" name="Text Box 15"/>
            <p:cNvSpPr txBox="1">
              <a:spLocks noChangeArrowheads="1"/>
            </p:cNvSpPr>
            <p:nvPr/>
          </p:nvSpPr>
          <p:spPr bwMode="auto">
            <a:xfrm>
              <a:off x="18" y="1479"/>
              <a:ext cx="363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B</a:t>
              </a:r>
            </a:p>
          </p:txBody>
        </p:sp>
        <p:sp>
          <p:nvSpPr>
            <p:cNvPr id="9230" name="Text Box 16"/>
            <p:cNvSpPr txBox="1">
              <a:spLocks noChangeArrowheads="1"/>
            </p:cNvSpPr>
            <p:nvPr/>
          </p:nvSpPr>
          <p:spPr bwMode="auto">
            <a:xfrm>
              <a:off x="1433" y="1418"/>
              <a:ext cx="363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D</a:t>
              </a:r>
            </a:p>
          </p:txBody>
        </p:sp>
        <p:sp>
          <p:nvSpPr>
            <p:cNvPr id="9231" name="Text Box 17"/>
            <p:cNvSpPr txBox="1">
              <a:spLocks noChangeArrowheads="1"/>
            </p:cNvSpPr>
            <p:nvPr/>
          </p:nvSpPr>
          <p:spPr bwMode="auto">
            <a:xfrm>
              <a:off x="1478" y="0"/>
              <a:ext cx="363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C</a:t>
              </a:r>
            </a:p>
          </p:txBody>
        </p:sp>
        <p:sp>
          <p:nvSpPr>
            <p:cNvPr id="9232" name="Text Box 18"/>
            <p:cNvSpPr txBox="1">
              <a:spLocks noChangeArrowheads="1"/>
            </p:cNvSpPr>
            <p:nvPr/>
          </p:nvSpPr>
          <p:spPr bwMode="auto">
            <a:xfrm>
              <a:off x="0" y="635"/>
              <a:ext cx="363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9233" name="Text Box 19"/>
            <p:cNvSpPr txBox="1">
              <a:spLocks noChangeArrowheads="1"/>
            </p:cNvSpPr>
            <p:nvPr/>
          </p:nvSpPr>
          <p:spPr bwMode="auto">
            <a:xfrm>
              <a:off x="417" y="1469"/>
              <a:ext cx="363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E</a:t>
              </a:r>
            </a:p>
          </p:txBody>
        </p:sp>
        <p:sp>
          <p:nvSpPr>
            <p:cNvPr id="9234" name="AutoShape 20"/>
            <p:cNvSpPr>
              <a:spLocks noChangeArrowheads="1"/>
            </p:cNvSpPr>
            <p:nvPr/>
          </p:nvSpPr>
          <p:spPr bwMode="auto">
            <a:xfrm flipH="1">
              <a:off x="526" y="46"/>
              <a:ext cx="968" cy="1451"/>
            </a:xfrm>
            <a:prstGeom prst="rtTriangl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5" name="AutoShape 21"/>
            <p:cNvSpPr>
              <a:spLocks noChangeArrowheads="1"/>
            </p:cNvSpPr>
            <p:nvPr/>
          </p:nvSpPr>
          <p:spPr bwMode="auto">
            <a:xfrm>
              <a:off x="148" y="907"/>
              <a:ext cx="394" cy="590"/>
            </a:xfrm>
            <a:prstGeom prst="rtTriangl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9224" name="Rectangle 22"/>
          <p:cNvSpPr>
            <a:spLocks noGrp="1" noChangeArrowheads="1"/>
          </p:cNvSpPr>
          <p:nvPr>
            <p:ph type="title"/>
          </p:nvPr>
        </p:nvSpPr>
        <p:spPr>
          <a:xfrm>
            <a:off x="1139825" y="0"/>
            <a:ext cx="4800600" cy="685800"/>
          </a:xfrm>
          <a:ln cap="flat">
            <a:solidFill>
              <a:srgbClr val="000000"/>
            </a:solidFill>
            <a:prstDash val="dash"/>
          </a:ln>
        </p:spPr>
        <p:txBody>
          <a:bodyPr>
            <a:normAutofit fontScale="90000"/>
          </a:bodyPr>
          <a:lstStyle/>
          <a:p>
            <a:pPr algn="l" eaLnBrk="1" hangingPunct="1"/>
            <a:r>
              <a:rPr lang="zh-CN" altLang="en-US" sz="400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方法</a:t>
            </a:r>
            <a:r>
              <a:rPr lang="en-US" altLang="zh-CN" sz="400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3:</a:t>
            </a:r>
            <a:r>
              <a:rPr lang="zh-CN" altLang="en-US" sz="400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利用镜子</a:t>
            </a:r>
          </a:p>
        </p:txBody>
      </p:sp>
      <p:pic>
        <p:nvPicPr>
          <p:cNvPr id="11287" name="Picture 23" descr="Q_0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93114" y="114300"/>
            <a:ext cx="522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8" name="Line 24"/>
          <p:cNvSpPr>
            <a:spLocks noChangeShapeType="1"/>
          </p:cNvSpPr>
          <p:nvPr/>
        </p:nvSpPr>
        <p:spPr bwMode="auto">
          <a:xfrm flipH="1" flipV="1">
            <a:off x="3124201" y="3714750"/>
            <a:ext cx="1376363" cy="1103710"/>
          </a:xfrm>
          <a:prstGeom prst="line">
            <a:avLst/>
          </a:prstGeom>
          <a:noFill/>
          <a:ln w="38100">
            <a:solidFill>
              <a:srgbClr val="FFFF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7" name="Line 25"/>
          <p:cNvSpPr>
            <a:spLocks noChangeShapeType="1"/>
          </p:cNvSpPr>
          <p:nvPr/>
        </p:nvSpPr>
        <p:spPr bwMode="auto">
          <a:xfrm>
            <a:off x="3200400" y="3714750"/>
            <a:ext cx="0" cy="1143000"/>
          </a:xfrm>
          <a:prstGeom prst="line">
            <a:avLst/>
          </a:prstGeom>
          <a:noFill/>
          <a:ln w="38100">
            <a:solidFill>
              <a:srgbClr val="FFFFFF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pic>
        <p:nvPicPr>
          <p:cNvPr id="9228" name="Picture 26" descr="GIFICOB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976" y="3165872"/>
            <a:ext cx="1065213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  <p:bldP spid="11271" grpId="0" animBg="1"/>
      <p:bldP spid="112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24300" y="250031"/>
            <a:ext cx="4495800" cy="857250"/>
          </a:xfrm>
        </p:spPr>
        <p:txBody>
          <a:bodyPr/>
          <a:lstStyle/>
          <a:p>
            <a:pPr eaLnBrk="1" hangingPunct="1"/>
            <a:r>
              <a:rPr lang="zh-CN" altLang="en-US" sz="4000" b="1" dirty="0" smtClean="0">
                <a:solidFill>
                  <a:srgbClr val="FF0000"/>
                </a:solidFill>
                <a:ea typeface="隶书" pitchFamily="49" charset="-122"/>
              </a:rPr>
              <a:t>方法要点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914400"/>
            <a:ext cx="7677150" cy="1387079"/>
          </a:xfrm>
        </p:spPr>
        <p:txBody>
          <a:bodyPr>
            <a:normAutofit fontScale="92500"/>
          </a:bodyPr>
          <a:lstStyle/>
          <a:p>
            <a:pPr eaLnBrk="1" hangingPunct="1">
              <a:buFont typeface="Arial" charset="0"/>
              <a:buNone/>
            </a:pPr>
            <a:endParaRPr lang="zh-CN" altLang="en-US" b="1" dirty="0" smtClean="0">
              <a:solidFill>
                <a:srgbClr val="00B05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      运用方法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3</a:t>
            </a:r>
            <a:r>
              <a:rPr lang="zh-CN" altLang="en-US" b="1" dirty="0" smtClean="0">
                <a:solidFill>
                  <a:srgbClr val="00B050"/>
                </a:solidFill>
                <a:latin typeface="宋体" pitchFamily="2" charset="-122"/>
              </a:rPr>
              <a:t>：光线的入射角等于反射角</a:t>
            </a:r>
            <a:r>
              <a:rPr lang="en-US" altLang="zh-CN" b="1" dirty="0" smtClean="0">
                <a:solidFill>
                  <a:srgbClr val="00B050"/>
                </a:solidFill>
                <a:latin typeface="宋体" pitchFamily="2" charset="-122"/>
              </a:rPr>
              <a:t>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87450" y="0"/>
            <a:ext cx="2794000" cy="757238"/>
            <a:chOff x="0" y="0"/>
            <a:chExt cx="1760" cy="636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12" y="0"/>
              <a:ext cx="1248" cy="586"/>
              <a:chOff x="0" y="0"/>
              <a:chExt cx="4176" cy="593"/>
            </a:xfrm>
          </p:grpSpPr>
          <p:sp>
            <p:nvSpPr>
              <p:cNvPr id="10258" name="AutoShape 6"/>
              <p:cNvSpPr>
                <a:spLocks noChangeArrowheads="1"/>
              </p:cNvSpPr>
              <p:nvPr/>
            </p:nvSpPr>
            <p:spPr bwMode="auto">
              <a:xfrm>
                <a:off x="0" y="65"/>
                <a:ext cx="4080" cy="528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5" name="Text Box 7"/>
              <p:cNvSpPr txBox="1">
                <a:spLocks noChangeArrowheads="1"/>
              </p:cNvSpPr>
              <p:nvPr/>
            </p:nvSpPr>
            <p:spPr bwMode="auto">
              <a:xfrm>
                <a:off x="47" y="0"/>
                <a:ext cx="4129" cy="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defRPr/>
                </a:pPr>
                <a:endParaRPr lang="zh-CN" altLang="en-US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幼圆" pitchFamily="49" charset="-122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0" y="144"/>
              <a:ext cx="1419" cy="492"/>
              <a:chOff x="0" y="0"/>
              <a:chExt cx="1419" cy="492"/>
            </a:xfrm>
          </p:grpSpPr>
          <p:sp>
            <p:nvSpPr>
              <p:cNvPr id="12297" name="Text Box 9">
                <a:hlinkClick r:id="rId3" action="ppaction://hlinksldjump"/>
              </p:cNvPr>
              <p:cNvSpPr txBox="1">
                <a:spLocks noChangeArrowheads="1"/>
              </p:cNvSpPr>
              <p:nvPr/>
            </p:nvSpPr>
            <p:spPr bwMode="auto">
              <a:xfrm>
                <a:off x="507" y="1"/>
                <a:ext cx="912" cy="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r>
                  <a:rPr lang="zh-CN" altLang="en-US" sz="32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黑体" pitchFamily="2" charset="-122"/>
                    <a:ea typeface="黑体" pitchFamily="2" charset="-122"/>
                  </a:rPr>
                  <a:t> </a:t>
                </a:r>
                <a:r>
                  <a:rPr lang="zh-CN" altLang="en-US" sz="320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华文琥珀" pitchFamily="2" charset="-122"/>
                    <a:ea typeface="华文琥珀" pitchFamily="2" charset="-122"/>
                  </a:rPr>
                  <a:t>要点</a:t>
                </a:r>
              </a:p>
            </p:txBody>
          </p:sp>
          <p:pic>
            <p:nvPicPr>
              <p:cNvPr id="10257" name="Picture 10" descr="BD06639_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480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255" name="Picture 11" descr="gif003[1]">
              <a:hlinkClick r:id="" action="ppaction://hlinkshowjump?jump=lastslide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60" y="175"/>
              <a:ext cx="336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3203575" y="2085975"/>
            <a:ext cx="2922588" cy="2130029"/>
            <a:chOff x="0" y="0"/>
            <a:chExt cx="1841" cy="1789"/>
          </a:xfrm>
        </p:grpSpPr>
        <p:sp>
          <p:nvSpPr>
            <p:cNvPr id="10246" name="Text Box 13"/>
            <p:cNvSpPr txBox="1">
              <a:spLocks noChangeArrowheads="1"/>
            </p:cNvSpPr>
            <p:nvPr/>
          </p:nvSpPr>
          <p:spPr bwMode="auto">
            <a:xfrm>
              <a:off x="18" y="1479"/>
              <a:ext cx="363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B</a:t>
              </a:r>
            </a:p>
          </p:txBody>
        </p:sp>
        <p:sp>
          <p:nvSpPr>
            <p:cNvPr id="10247" name="Text Box 14"/>
            <p:cNvSpPr txBox="1">
              <a:spLocks noChangeArrowheads="1"/>
            </p:cNvSpPr>
            <p:nvPr/>
          </p:nvSpPr>
          <p:spPr bwMode="auto">
            <a:xfrm>
              <a:off x="1433" y="1418"/>
              <a:ext cx="363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D</a:t>
              </a:r>
            </a:p>
          </p:txBody>
        </p:sp>
        <p:sp>
          <p:nvSpPr>
            <p:cNvPr id="10248" name="Text Box 15"/>
            <p:cNvSpPr txBox="1">
              <a:spLocks noChangeArrowheads="1"/>
            </p:cNvSpPr>
            <p:nvPr/>
          </p:nvSpPr>
          <p:spPr bwMode="auto">
            <a:xfrm>
              <a:off x="1478" y="0"/>
              <a:ext cx="363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C</a:t>
              </a:r>
            </a:p>
          </p:txBody>
        </p:sp>
        <p:sp>
          <p:nvSpPr>
            <p:cNvPr id="10249" name="Text Box 16"/>
            <p:cNvSpPr txBox="1">
              <a:spLocks noChangeArrowheads="1"/>
            </p:cNvSpPr>
            <p:nvPr/>
          </p:nvSpPr>
          <p:spPr bwMode="auto">
            <a:xfrm>
              <a:off x="0" y="635"/>
              <a:ext cx="363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10250" name="Text Box 17"/>
            <p:cNvSpPr txBox="1">
              <a:spLocks noChangeArrowheads="1"/>
            </p:cNvSpPr>
            <p:nvPr/>
          </p:nvSpPr>
          <p:spPr bwMode="auto">
            <a:xfrm>
              <a:off x="417" y="1469"/>
              <a:ext cx="363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FF00"/>
                  </a:solidFill>
                  <a:latin typeface="Arial" charset="0"/>
                </a:rPr>
                <a:t>E</a:t>
              </a:r>
            </a:p>
          </p:txBody>
        </p:sp>
        <p:sp>
          <p:nvSpPr>
            <p:cNvPr id="10251" name="AutoShape 18"/>
            <p:cNvSpPr>
              <a:spLocks noChangeArrowheads="1"/>
            </p:cNvSpPr>
            <p:nvPr/>
          </p:nvSpPr>
          <p:spPr bwMode="auto">
            <a:xfrm flipH="1">
              <a:off x="526" y="46"/>
              <a:ext cx="968" cy="1451"/>
            </a:xfrm>
            <a:prstGeom prst="rtTriangl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2" name="AutoShape 19"/>
            <p:cNvSpPr>
              <a:spLocks noChangeArrowheads="1"/>
            </p:cNvSpPr>
            <p:nvPr/>
          </p:nvSpPr>
          <p:spPr bwMode="auto">
            <a:xfrm>
              <a:off x="148" y="907"/>
              <a:ext cx="394" cy="590"/>
            </a:xfrm>
            <a:prstGeom prst="rtTriangl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535</Words>
  <Application>Microsoft Office PowerPoint</Application>
  <PresentationFormat>全屏显示(16:9)</PresentationFormat>
  <Paragraphs>78</Paragraphs>
  <Slides>13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自定义设计方案</vt:lpstr>
      <vt:lpstr>第6节  利用相似三角形测高</vt:lpstr>
      <vt:lpstr>幻灯片 2</vt:lpstr>
      <vt:lpstr>拓展思维 </vt:lpstr>
      <vt:lpstr>方法1:利用阳光下的影子 </vt:lpstr>
      <vt:lpstr>方法要点</vt:lpstr>
      <vt:lpstr>方法2:利用标杆</vt:lpstr>
      <vt:lpstr>方法要点</vt:lpstr>
      <vt:lpstr>方法3:利用镜子</vt:lpstr>
      <vt:lpstr>方法要点</vt:lpstr>
      <vt:lpstr>谁是英雄</vt:lpstr>
      <vt:lpstr>回味无穷</vt:lpstr>
      <vt:lpstr>知识的升华</vt:lpstr>
      <vt:lpstr>结束寄语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请在这里输入PPT的标题</dc:title>
  <dc:creator>Administrator</dc:creator>
  <cp:lastModifiedBy>User</cp:lastModifiedBy>
  <cp:revision>4</cp:revision>
  <dcterms:created xsi:type="dcterms:W3CDTF">2014-07-11T09:04:30Z</dcterms:created>
  <dcterms:modified xsi:type="dcterms:W3CDTF">2015-12-22T00:27:43Z</dcterms:modified>
</cp:coreProperties>
</file>