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275" r:id="rId3"/>
    <p:sldId id="276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7" r:id="rId14"/>
    <p:sldId id="268" r:id="rId15"/>
    <p:sldId id="269" r:id="rId16"/>
    <p:sldId id="270" r:id="rId17"/>
    <p:sldId id="271" r:id="rId18"/>
    <p:sldId id="272" r:id="rId19"/>
    <p:sldId id="273" r:id="rId20"/>
    <p:sldId id="278" r:id="rId21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68C8E-CF41-4CB6-A82C-45ADAF0813FA}" type="datetimeFigureOut">
              <a:rPr lang="zh-CN" altLang="en-US" smtClean="0"/>
              <a:pPr/>
              <a:t>2015/10/24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25F3C-B32B-4A09-81CA-CF1BF21714F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85587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A08A3560-0A61-4A8C-9ABF-B31FD2D27438}" type="slidenum">
              <a:rPr lang="en-US" altLang="zh-CN" sz="1200"/>
              <a:pPr eaLnBrk="1" hangingPunct="1"/>
              <a:t>13</a:t>
            </a:fld>
            <a:endParaRPr lang="en-US" altLang="zh-CN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CN" altLang="en-US" smtClean="0"/>
              <a:t>备注：版权声明</a:t>
            </a:r>
          </a:p>
          <a:p>
            <a:pPr eaLnBrk="1" hangingPunct="1"/>
            <a:r>
              <a:rPr lang="zh-CN" altLang="en-US" smtClean="0"/>
              <a:t>本资源盘由数学中国网站（</a:t>
            </a:r>
            <a:r>
              <a:rPr lang="en-US" altLang="zh-CN" smtClean="0"/>
              <a:t>www.mathschina.com</a:t>
            </a:r>
            <a:r>
              <a:rPr lang="zh-CN" altLang="en-US" smtClean="0"/>
              <a:t>）提供全部资源并全力支持出版、发行的电子出版物。少年智力开发报</a:t>
            </a:r>
            <a:r>
              <a:rPr lang="en-US" altLang="zh-CN" smtClean="0"/>
              <a:t>·</a:t>
            </a:r>
            <a:r>
              <a:rPr lang="zh-CN" altLang="en-US" smtClean="0"/>
              <a:t>数学专页、数学中国网站对该系列光盘拥有版权和总发行权。未经许可，任何组织或个人，不得以盈利为最终目的，非法拷贝、复制、解密该系列光盘，不得将其中的资源用于或者变相用于出版、发行之目的，否则将追究法律责任。</a:t>
            </a:r>
          </a:p>
        </p:txBody>
      </p:sp>
    </p:spTree>
    <p:extLst>
      <p:ext uri="{BB962C8B-B14F-4D97-AF65-F5344CB8AC3E}">
        <p14:creationId xmlns:p14="http://schemas.microsoft.com/office/powerpoint/2010/main" xmlns="" val="2752921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6736-432D-464D-A79D-91CFA23F38E2}" type="datetimeFigureOut">
              <a:rPr lang="zh-CN" altLang="en-US" smtClean="0"/>
              <a:pPr/>
              <a:t>2015/10/24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23B-01A6-4A22-8CD2-60ABFE0815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9430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6736-432D-464D-A79D-91CFA23F38E2}" type="datetimeFigureOut">
              <a:rPr lang="zh-CN" altLang="en-US" smtClean="0"/>
              <a:pPr/>
              <a:t>2015/10/24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23B-01A6-4A22-8CD2-60ABFE0815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3751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6736-432D-464D-A79D-91CFA23F38E2}" type="datetimeFigureOut">
              <a:rPr lang="zh-CN" altLang="en-US" smtClean="0"/>
              <a:pPr/>
              <a:t>2015/10/24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23B-01A6-4A22-8CD2-60ABFE0815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17257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95AD0-FFD9-4179-9EFA-5999FA09A7BB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2015/10/24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CA32A-B2FB-412C-B5F5-C9F8B353CCFF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4625197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825A2-2493-45D0-ADB7-A71EB1CE8E74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2015/10/24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67811-0727-4007-87E9-5F510621ADBA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6166585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65906-3766-4E7F-AC19-E4FEA16123BB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2015/10/24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E4825-3CCF-47A2-BF03-0B773F4A394C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787543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17C9E-AA70-46A4-97AF-6423ACFBCBB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2015/10/24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6E16A-859B-4BC4-86F8-BB3F76BB5D0B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445941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D1294-EF44-4363-B3BF-E8E6BFD80454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2015/10/24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9D785-C7BA-45A2-8BD0-879731CD7A18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0300535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129A5-3065-4890-BE32-E7789B1606E5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2015/10/24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32CE1-9024-4DAE-A6E3-DC4706E40092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2412954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5694C-20A6-4B7E-8A7F-910D91EFB51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2015/10/24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75E3E-62F8-4AEF-9A4D-4C8B7B54F11E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5520929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FFBE9-F9E4-4E39-AD6A-E90C2E8C6705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2015/10/24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70828-A07F-4265-B511-7B1557BB1CB9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449069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6736-432D-464D-A79D-91CFA23F38E2}" type="datetimeFigureOut">
              <a:rPr lang="zh-CN" altLang="en-US" smtClean="0"/>
              <a:pPr/>
              <a:t>2015/10/24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23B-01A6-4A22-8CD2-60ABFE0815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73915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332E6-A93B-4F8A-B1AB-47479BB02C60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2015/10/24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B6349-5A75-4837-8CE8-278DC6A44CF5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3536819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EECB7-29F3-4A20-A700-03C89A9000B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2015/10/24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989E6-82FD-40A3-B413-55CE59D89C41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095580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3F2FD-37F9-4353-A0D5-5A52D9F878BB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2015/10/24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0019-9900-4A68-AD9F-271FEA11766C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58088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6736-432D-464D-A79D-91CFA23F38E2}" type="datetimeFigureOut">
              <a:rPr lang="zh-CN" altLang="en-US" smtClean="0"/>
              <a:pPr/>
              <a:t>2015/10/24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23B-01A6-4A22-8CD2-60ABFE0815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72243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6736-432D-464D-A79D-91CFA23F38E2}" type="datetimeFigureOut">
              <a:rPr lang="zh-CN" altLang="en-US" smtClean="0"/>
              <a:pPr/>
              <a:t>2015/10/24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23B-01A6-4A22-8CD2-60ABFE0815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104530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6736-432D-464D-A79D-91CFA23F38E2}" type="datetimeFigureOut">
              <a:rPr lang="zh-CN" altLang="en-US" smtClean="0"/>
              <a:pPr/>
              <a:t>2015/10/24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23B-01A6-4A22-8CD2-60ABFE0815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75959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6736-432D-464D-A79D-91CFA23F38E2}" type="datetimeFigureOut">
              <a:rPr lang="zh-CN" altLang="en-US" smtClean="0"/>
              <a:pPr/>
              <a:t>2015/10/24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23B-01A6-4A22-8CD2-60ABFE0815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4066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6736-432D-464D-A79D-91CFA23F38E2}" type="datetimeFigureOut">
              <a:rPr lang="zh-CN" altLang="en-US" smtClean="0"/>
              <a:pPr/>
              <a:t>2015/10/24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23B-01A6-4A22-8CD2-60ABFE0815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6191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6736-432D-464D-A79D-91CFA23F38E2}" type="datetimeFigureOut">
              <a:rPr lang="zh-CN" altLang="en-US" smtClean="0"/>
              <a:pPr/>
              <a:t>2015/10/24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23B-01A6-4A22-8CD2-60ABFE0815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4203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6736-432D-464D-A79D-91CFA23F38E2}" type="datetimeFigureOut">
              <a:rPr lang="zh-CN" altLang="en-US" smtClean="0"/>
              <a:pPr/>
              <a:t>2015/10/24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D323B-01A6-4A22-8CD2-60ABFE0815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16496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96736-432D-464D-A79D-91CFA23F38E2}" type="datetimeFigureOut">
              <a:rPr lang="zh-CN" altLang="en-US" smtClean="0"/>
              <a:pPr/>
              <a:t>2015/10/24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D323B-01A6-4A22-8CD2-60ABFE0815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00730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AE0AF83-5151-4022-9B02-BD4D1AF6006D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2015/10/24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998C88-7FA6-4A85-A775-0969CF1E9FA2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482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2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w.ch/images/coupoeil/127-05-236-03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110" t="50786" r="47779" b="9607"/>
          <a:stretch/>
        </p:blipFill>
        <p:spPr bwMode="auto">
          <a:xfrm>
            <a:off x="1475656" y="1424998"/>
            <a:ext cx="1760410" cy="1426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9" name="Picture 19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000" r="50000" b="61351"/>
          <a:stretch/>
        </p:blipFill>
        <p:spPr bwMode="auto">
          <a:xfrm>
            <a:off x="5613446" y="1491630"/>
            <a:ext cx="1685528" cy="1391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611560" y="461119"/>
            <a:ext cx="7772400" cy="1102519"/>
          </a:xfrm>
        </p:spPr>
        <p:txBody>
          <a:bodyPr/>
          <a:lstStyle/>
          <a:p>
            <a:r>
              <a:rPr lang="en-US" altLang="zh-CN" b="1" dirty="0">
                <a:latin typeface="黑体" pitchFamily="2" charset="-122"/>
                <a:ea typeface="黑体" pitchFamily="2" charset="-122"/>
              </a:rPr>
              <a:t>1.3 </a:t>
            </a:r>
            <a:r>
              <a:rPr lang="zh-CN" altLang="en-US" b="1" dirty="0">
                <a:latin typeface="黑体" pitchFamily="2" charset="-122"/>
                <a:ea typeface="黑体" pitchFamily="2" charset="-122"/>
              </a:rPr>
              <a:t>截一个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几何体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662333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7" name="Group 2"/>
          <p:cNvGrpSpPr>
            <a:grpSpLocks/>
          </p:cNvGrpSpPr>
          <p:nvPr/>
        </p:nvGrpSpPr>
        <p:grpSpPr bwMode="auto">
          <a:xfrm>
            <a:off x="1187451" y="1383507"/>
            <a:ext cx="2449513" cy="2159794"/>
            <a:chOff x="748" y="1706"/>
            <a:chExt cx="1543" cy="1814"/>
          </a:xfrm>
        </p:grpSpPr>
        <p:sp>
          <p:nvSpPr>
            <p:cNvPr id="180227" name="Freeform 3"/>
            <p:cNvSpPr>
              <a:spLocks/>
            </p:cNvSpPr>
            <p:nvPr/>
          </p:nvSpPr>
          <p:spPr bwMode="auto">
            <a:xfrm>
              <a:off x="748" y="1706"/>
              <a:ext cx="862" cy="1814"/>
            </a:xfrm>
            <a:custGeom>
              <a:avLst/>
              <a:gdLst/>
              <a:ahLst/>
              <a:cxnLst>
                <a:cxn ang="0">
                  <a:pos x="499" y="0"/>
                </a:cxn>
                <a:cxn ang="0">
                  <a:pos x="862" y="465"/>
                </a:cxn>
                <a:cxn ang="0">
                  <a:pos x="220" y="1814"/>
                </a:cxn>
                <a:cxn ang="0">
                  <a:pos x="0" y="1349"/>
                </a:cxn>
                <a:cxn ang="0">
                  <a:pos x="181" y="511"/>
                </a:cxn>
                <a:cxn ang="0">
                  <a:pos x="499" y="0"/>
                </a:cxn>
              </a:cxnLst>
              <a:rect l="0" t="0" r="r" b="b"/>
              <a:pathLst>
                <a:path w="862" h="1814">
                  <a:moveTo>
                    <a:pt x="499" y="0"/>
                  </a:moveTo>
                  <a:lnTo>
                    <a:pt x="862" y="465"/>
                  </a:lnTo>
                  <a:lnTo>
                    <a:pt x="220" y="1814"/>
                  </a:lnTo>
                  <a:lnTo>
                    <a:pt x="0" y="1349"/>
                  </a:lnTo>
                  <a:lnTo>
                    <a:pt x="181" y="511"/>
                  </a:lnTo>
                  <a:lnTo>
                    <a:pt x="499" y="0"/>
                  </a:lnTo>
                  <a:close/>
                </a:path>
              </a:pathLst>
            </a:custGeom>
            <a:solidFill>
              <a:srgbClr val="CCFF33">
                <a:alpha val="62000"/>
              </a:srgbClr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80228" name="Freeform 4"/>
            <p:cNvSpPr>
              <a:spLocks/>
            </p:cNvSpPr>
            <p:nvPr/>
          </p:nvSpPr>
          <p:spPr bwMode="auto">
            <a:xfrm>
              <a:off x="975" y="2171"/>
              <a:ext cx="861" cy="1348"/>
            </a:xfrm>
            <a:custGeom>
              <a:avLst/>
              <a:gdLst/>
              <a:ahLst/>
              <a:cxnLst>
                <a:cxn ang="0">
                  <a:pos x="861" y="0"/>
                </a:cxn>
                <a:cxn ang="0">
                  <a:pos x="635" y="0"/>
                </a:cxn>
                <a:cxn ang="0">
                  <a:pos x="0" y="1361"/>
                </a:cxn>
                <a:cxn ang="0">
                  <a:pos x="861" y="1361"/>
                </a:cxn>
                <a:cxn ang="0">
                  <a:pos x="861" y="0"/>
                </a:cxn>
              </a:cxnLst>
              <a:rect l="0" t="0" r="r" b="b"/>
              <a:pathLst>
                <a:path w="861" h="1361">
                  <a:moveTo>
                    <a:pt x="861" y="0"/>
                  </a:moveTo>
                  <a:lnTo>
                    <a:pt x="635" y="0"/>
                  </a:lnTo>
                  <a:lnTo>
                    <a:pt x="0" y="1361"/>
                  </a:lnTo>
                  <a:lnTo>
                    <a:pt x="861" y="1361"/>
                  </a:lnTo>
                  <a:lnTo>
                    <a:pt x="861" y="0"/>
                  </a:lnTo>
                  <a:close/>
                </a:path>
              </a:pathLst>
            </a:custGeom>
            <a:solidFill>
              <a:srgbClr val="CC99FF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80229" name="Freeform 5"/>
            <p:cNvSpPr>
              <a:spLocks/>
            </p:cNvSpPr>
            <p:nvPr/>
          </p:nvSpPr>
          <p:spPr bwMode="auto">
            <a:xfrm>
              <a:off x="1837" y="1706"/>
              <a:ext cx="454" cy="1813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454" y="0"/>
                </a:cxn>
                <a:cxn ang="0">
                  <a:pos x="454" y="1361"/>
                </a:cxn>
                <a:cxn ang="0">
                  <a:pos x="0" y="1769"/>
                </a:cxn>
                <a:cxn ang="0">
                  <a:pos x="0" y="454"/>
                </a:cxn>
              </a:cxnLst>
              <a:rect l="0" t="0" r="r" b="b"/>
              <a:pathLst>
                <a:path w="454" h="1769">
                  <a:moveTo>
                    <a:pt x="0" y="454"/>
                  </a:moveTo>
                  <a:lnTo>
                    <a:pt x="454" y="0"/>
                  </a:lnTo>
                  <a:lnTo>
                    <a:pt x="454" y="1361"/>
                  </a:lnTo>
                  <a:lnTo>
                    <a:pt x="0" y="1769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rgbClr val="33CCCC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80230" name="Freeform 6"/>
            <p:cNvSpPr>
              <a:spLocks/>
            </p:cNvSpPr>
            <p:nvPr/>
          </p:nvSpPr>
          <p:spPr bwMode="auto">
            <a:xfrm>
              <a:off x="1247" y="1706"/>
              <a:ext cx="1043" cy="465"/>
            </a:xfrm>
            <a:custGeom>
              <a:avLst/>
              <a:gdLst/>
              <a:ahLst/>
              <a:cxnLst>
                <a:cxn ang="0">
                  <a:pos x="589" y="454"/>
                </a:cxn>
                <a:cxn ang="0">
                  <a:pos x="363" y="454"/>
                </a:cxn>
                <a:cxn ang="0">
                  <a:pos x="0" y="0"/>
                </a:cxn>
                <a:cxn ang="0">
                  <a:pos x="1043" y="0"/>
                </a:cxn>
                <a:cxn ang="0">
                  <a:pos x="589" y="454"/>
                </a:cxn>
              </a:cxnLst>
              <a:rect l="0" t="0" r="r" b="b"/>
              <a:pathLst>
                <a:path w="1043" h="454">
                  <a:moveTo>
                    <a:pt x="589" y="454"/>
                  </a:moveTo>
                  <a:lnTo>
                    <a:pt x="363" y="454"/>
                  </a:lnTo>
                  <a:lnTo>
                    <a:pt x="0" y="0"/>
                  </a:lnTo>
                  <a:lnTo>
                    <a:pt x="1043" y="0"/>
                  </a:lnTo>
                  <a:lnTo>
                    <a:pt x="589" y="454"/>
                  </a:lnTo>
                  <a:close/>
                </a:path>
              </a:pathLst>
            </a:custGeom>
            <a:solidFill>
              <a:schemeClr val="folHlink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80231" name="Rectangle 7"/>
          <p:cNvSpPr>
            <a:spLocks noChangeArrowheads="1"/>
          </p:cNvSpPr>
          <p:nvPr/>
        </p:nvSpPr>
        <p:spPr bwMode="auto">
          <a:xfrm rot="2070031">
            <a:off x="-3132138" y="4677966"/>
            <a:ext cx="3429001" cy="2893219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  <a:alpha val="58000"/>
                </a:srgbClr>
              </a:gs>
              <a:gs pos="100000">
                <a:srgbClr val="FFFFFF">
                  <a:alpha val="60001"/>
                </a:srgbClr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80232" name="Freeform 8"/>
          <p:cNvSpPr>
            <a:spLocks/>
          </p:cNvSpPr>
          <p:nvPr/>
        </p:nvSpPr>
        <p:spPr bwMode="auto">
          <a:xfrm>
            <a:off x="1187451" y="1383507"/>
            <a:ext cx="1368425" cy="2093119"/>
          </a:xfrm>
          <a:custGeom>
            <a:avLst/>
            <a:gdLst/>
            <a:ahLst/>
            <a:cxnLst>
              <a:cxn ang="0">
                <a:pos x="499" y="0"/>
              </a:cxn>
              <a:cxn ang="0">
                <a:pos x="862" y="442"/>
              </a:cxn>
              <a:cxn ang="0">
                <a:pos x="228" y="1758"/>
              </a:cxn>
              <a:cxn ang="0">
                <a:pos x="0" y="1283"/>
              </a:cxn>
              <a:cxn ang="0">
                <a:pos x="181" y="486"/>
              </a:cxn>
              <a:cxn ang="0">
                <a:pos x="499" y="0"/>
              </a:cxn>
            </a:cxnLst>
            <a:rect l="0" t="0" r="r" b="b"/>
            <a:pathLst>
              <a:path w="862" h="1758">
                <a:moveTo>
                  <a:pt x="499" y="0"/>
                </a:moveTo>
                <a:lnTo>
                  <a:pt x="862" y="442"/>
                </a:lnTo>
                <a:lnTo>
                  <a:pt x="228" y="1758"/>
                </a:lnTo>
                <a:lnTo>
                  <a:pt x="0" y="1283"/>
                </a:lnTo>
                <a:lnTo>
                  <a:pt x="181" y="486"/>
                </a:lnTo>
                <a:lnTo>
                  <a:pt x="499" y="0"/>
                </a:lnTo>
                <a:close/>
              </a:path>
            </a:pathLst>
          </a:custGeom>
          <a:solidFill>
            <a:srgbClr val="CCFF33">
              <a:alpha val="62000"/>
            </a:srgbClr>
          </a:solidFill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zh-CN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93764" y="1391841"/>
            <a:ext cx="1800225" cy="2160984"/>
            <a:chOff x="567" y="1706"/>
            <a:chExt cx="1134" cy="1815"/>
          </a:xfrm>
        </p:grpSpPr>
        <p:sp>
          <p:nvSpPr>
            <p:cNvPr id="180234" name="Freeform 10"/>
            <p:cNvSpPr>
              <a:spLocks/>
            </p:cNvSpPr>
            <p:nvPr/>
          </p:nvSpPr>
          <p:spPr bwMode="auto">
            <a:xfrm>
              <a:off x="567" y="1706"/>
              <a:ext cx="1134" cy="454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453" y="0"/>
                </a:cxn>
                <a:cxn ang="0">
                  <a:pos x="771" y="0"/>
                </a:cxn>
                <a:cxn ang="0">
                  <a:pos x="1134" y="454"/>
                </a:cxn>
                <a:cxn ang="0">
                  <a:pos x="0" y="454"/>
                </a:cxn>
              </a:cxnLst>
              <a:rect l="0" t="0" r="r" b="b"/>
              <a:pathLst>
                <a:path w="1134" h="454">
                  <a:moveTo>
                    <a:pt x="0" y="454"/>
                  </a:moveTo>
                  <a:lnTo>
                    <a:pt x="453" y="0"/>
                  </a:lnTo>
                  <a:lnTo>
                    <a:pt x="771" y="0"/>
                  </a:lnTo>
                  <a:lnTo>
                    <a:pt x="1134" y="454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chemeClr val="folHlink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80235" name="Freeform 11"/>
            <p:cNvSpPr>
              <a:spLocks/>
            </p:cNvSpPr>
            <p:nvPr/>
          </p:nvSpPr>
          <p:spPr bwMode="auto">
            <a:xfrm>
              <a:off x="567" y="2160"/>
              <a:ext cx="1088" cy="13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88" y="0"/>
                </a:cxn>
                <a:cxn ang="0">
                  <a:pos x="453" y="1361"/>
                </a:cxn>
                <a:cxn ang="0">
                  <a:pos x="0" y="1361"/>
                </a:cxn>
                <a:cxn ang="0">
                  <a:pos x="0" y="0"/>
                </a:cxn>
              </a:cxnLst>
              <a:rect l="0" t="0" r="r" b="b"/>
              <a:pathLst>
                <a:path w="1088" h="1361">
                  <a:moveTo>
                    <a:pt x="0" y="0"/>
                  </a:moveTo>
                  <a:lnTo>
                    <a:pt x="1088" y="0"/>
                  </a:lnTo>
                  <a:lnTo>
                    <a:pt x="453" y="1361"/>
                  </a:lnTo>
                  <a:lnTo>
                    <a:pt x="0" y="1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99FF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80236" name="Freeform 12"/>
          <p:cNvSpPr>
            <a:spLocks/>
          </p:cNvSpPr>
          <p:nvPr/>
        </p:nvSpPr>
        <p:spPr bwMode="auto">
          <a:xfrm>
            <a:off x="5292726" y="1707356"/>
            <a:ext cx="1514475" cy="1625204"/>
          </a:xfrm>
          <a:custGeom>
            <a:avLst/>
            <a:gdLst/>
            <a:ahLst/>
            <a:cxnLst>
              <a:cxn ang="0">
                <a:pos x="84" y="0"/>
              </a:cxn>
              <a:cxn ang="0">
                <a:pos x="954" y="0"/>
              </a:cxn>
              <a:cxn ang="0">
                <a:pos x="771" y="1365"/>
              </a:cxn>
              <a:cxn ang="0">
                <a:pos x="181" y="1365"/>
              </a:cxn>
              <a:cxn ang="0">
                <a:pos x="0" y="458"/>
              </a:cxn>
              <a:cxn ang="0">
                <a:pos x="84" y="0"/>
              </a:cxn>
            </a:cxnLst>
            <a:rect l="0" t="0" r="r" b="b"/>
            <a:pathLst>
              <a:path w="954" h="1365">
                <a:moveTo>
                  <a:pt x="84" y="0"/>
                </a:moveTo>
                <a:cubicBezTo>
                  <a:pt x="374" y="0"/>
                  <a:pt x="664" y="0"/>
                  <a:pt x="954" y="0"/>
                </a:cubicBezTo>
                <a:lnTo>
                  <a:pt x="771" y="1365"/>
                </a:lnTo>
                <a:lnTo>
                  <a:pt x="181" y="1365"/>
                </a:lnTo>
                <a:lnTo>
                  <a:pt x="0" y="458"/>
                </a:lnTo>
                <a:lnTo>
                  <a:pt x="84" y="0"/>
                </a:lnTo>
                <a:close/>
              </a:path>
            </a:pathLst>
          </a:custGeom>
          <a:solidFill>
            <a:srgbClr val="CCFF33">
              <a:alpha val="62000"/>
            </a:srgbClr>
          </a:solidFill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zh-CN" altLang="en-US"/>
          </a:p>
        </p:txBody>
      </p:sp>
      <p:sp>
        <p:nvSpPr>
          <p:cNvPr id="180237" name="Rectangle 13"/>
          <p:cNvSpPr>
            <a:spLocks noChangeArrowheads="1"/>
          </p:cNvSpPr>
          <p:nvPr/>
        </p:nvSpPr>
        <p:spPr bwMode="auto">
          <a:xfrm>
            <a:off x="287338" y="3989785"/>
            <a:ext cx="89646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4000" dirty="0">
                <a:solidFill>
                  <a:schemeClr val="accent4">
                    <a:lumMod val="10000"/>
                  </a:schemeClr>
                </a:solidFill>
                <a:effectLst/>
                <a:latin typeface="Arial" charset="0"/>
                <a:ea typeface="隶书" pitchFamily="49" charset="-122"/>
              </a:rPr>
              <a:t>我们可以看到截面的形状是</a:t>
            </a:r>
            <a:r>
              <a:rPr kumimoji="0" lang="zh-CN" altLang="en-US" sz="4000" dirty="0">
                <a:solidFill>
                  <a:srgbClr val="FF0000"/>
                </a:solidFill>
                <a:effectLst/>
                <a:latin typeface="Arial" charset="0"/>
                <a:ea typeface="隶书" pitchFamily="49" charset="-122"/>
              </a:rPr>
              <a:t>五边形</a:t>
            </a:r>
          </a:p>
        </p:txBody>
      </p:sp>
    </p:spTree>
    <p:extLst>
      <p:ext uri="{BB962C8B-B14F-4D97-AF65-F5344CB8AC3E}">
        <p14:creationId xmlns:p14="http://schemas.microsoft.com/office/powerpoint/2010/main" xmlns="" val="14984122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2691 -1.14286 L 1.38889E-6 4.79889E-6 " pathEditMode="relative" ptsTypes="AA">
                                      <p:cBhvr>
                                        <p:cTn id="6" dur="2000" fill="hold"/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2903E-6 L -0.30712 0.4299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65" y="214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1962 0.00023 L 0.50782 0.0002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0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1000"/>
                                        <p:tgtEl>
                                          <p:spTgt spid="180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1" grpId="0" animBg="1"/>
      <p:bldP spid="1802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1" name="Group 2"/>
          <p:cNvGrpSpPr>
            <a:grpSpLocks/>
          </p:cNvGrpSpPr>
          <p:nvPr/>
        </p:nvGrpSpPr>
        <p:grpSpPr bwMode="auto">
          <a:xfrm>
            <a:off x="1763714" y="1437085"/>
            <a:ext cx="2376487" cy="2160984"/>
            <a:chOff x="3560" y="754"/>
            <a:chExt cx="1497" cy="1815"/>
          </a:xfrm>
        </p:grpSpPr>
        <p:sp>
          <p:nvSpPr>
            <p:cNvPr id="181251" name="Freeform 3"/>
            <p:cNvSpPr>
              <a:spLocks/>
            </p:cNvSpPr>
            <p:nvPr/>
          </p:nvSpPr>
          <p:spPr bwMode="auto">
            <a:xfrm>
              <a:off x="4649" y="754"/>
              <a:ext cx="408" cy="1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8" y="0"/>
                </a:cxn>
                <a:cxn ang="0">
                  <a:pos x="227" y="182"/>
                </a:cxn>
                <a:cxn ang="0">
                  <a:pos x="0" y="0"/>
                </a:cxn>
              </a:cxnLst>
              <a:rect l="0" t="0" r="r" b="b"/>
              <a:pathLst>
                <a:path w="408" h="182">
                  <a:moveTo>
                    <a:pt x="0" y="0"/>
                  </a:moveTo>
                  <a:lnTo>
                    <a:pt x="408" y="0"/>
                  </a:lnTo>
                  <a:lnTo>
                    <a:pt x="227" y="1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81252" name="Freeform 4"/>
            <p:cNvSpPr>
              <a:spLocks/>
            </p:cNvSpPr>
            <p:nvPr/>
          </p:nvSpPr>
          <p:spPr bwMode="auto">
            <a:xfrm>
              <a:off x="4604" y="754"/>
              <a:ext cx="453" cy="1815"/>
            </a:xfrm>
            <a:custGeom>
              <a:avLst/>
              <a:gdLst/>
              <a:ahLst/>
              <a:cxnLst>
                <a:cxn ang="0">
                  <a:pos x="453" y="0"/>
                </a:cxn>
                <a:cxn ang="0">
                  <a:pos x="453" y="1361"/>
                </a:cxn>
                <a:cxn ang="0">
                  <a:pos x="0" y="1815"/>
                </a:cxn>
                <a:cxn ang="0">
                  <a:pos x="0" y="1316"/>
                </a:cxn>
                <a:cxn ang="0">
                  <a:pos x="272" y="182"/>
                </a:cxn>
                <a:cxn ang="0">
                  <a:pos x="453" y="0"/>
                </a:cxn>
              </a:cxnLst>
              <a:rect l="0" t="0" r="r" b="b"/>
              <a:pathLst>
                <a:path w="453" h="1815">
                  <a:moveTo>
                    <a:pt x="453" y="0"/>
                  </a:moveTo>
                  <a:lnTo>
                    <a:pt x="453" y="1361"/>
                  </a:lnTo>
                  <a:lnTo>
                    <a:pt x="0" y="1815"/>
                  </a:lnTo>
                  <a:lnTo>
                    <a:pt x="0" y="1316"/>
                  </a:lnTo>
                  <a:lnTo>
                    <a:pt x="272" y="182"/>
                  </a:lnTo>
                  <a:lnTo>
                    <a:pt x="453" y="0"/>
                  </a:lnTo>
                  <a:close/>
                </a:path>
              </a:pathLst>
            </a:custGeom>
            <a:solidFill>
              <a:srgbClr val="33CCCC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81253" name="Freeform 5"/>
            <p:cNvSpPr>
              <a:spLocks/>
            </p:cNvSpPr>
            <p:nvPr/>
          </p:nvSpPr>
          <p:spPr bwMode="auto">
            <a:xfrm>
              <a:off x="4150" y="2069"/>
              <a:ext cx="454" cy="499"/>
            </a:xfrm>
            <a:custGeom>
              <a:avLst/>
              <a:gdLst/>
              <a:ahLst/>
              <a:cxnLst>
                <a:cxn ang="0">
                  <a:pos x="454" y="499"/>
                </a:cxn>
                <a:cxn ang="0">
                  <a:pos x="454" y="0"/>
                </a:cxn>
                <a:cxn ang="0">
                  <a:pos x="0" y="499"/>
                </a:cxn>
                <a:cxn ang="0">
                  <a:pos x="454" y="499"/>
                </a:cxn>
              </a:cxnLst>
              <a:rect l="0" t="0" r="r" b="b"/>
              <a:pathLst>
                <a:path w="454" h="499">
                  <a:moveTo>
                    <a:pt x="454" y="499"/>
                  </a:moveTo>
                  <a:lnTo>
                    <a:pt x="454" y="0"/>
                  </a:lnTo>
                  <a:lnTo>
                    <a:pt x="0" y="499"/>
                  </a:lnTo>
                  <a:lnTo>
                    <a:pt x="454" y="499"/>
                  </a:lnTo>
                  <a:close/>
                </a:path>
              </a:pathLst>
            </a:custGeom>
            <a:solidFill>
              <a:srgbClr val="CC99FF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81254" name="Freeform 6"/>
            <p:cNvSpPr>
              <a:spLocks/>
            </p:cNvSpPr>
            <p:nvPr/>
          </p:nvSpPr>
          <p:spPr bwMode="auto">
            <a:xfrm>
              <a:off x="3560" y="754"/>
              <a:ext cx="1315" cy="1815"/>
            </a:xfrm>
            <a:custGeom>
              <a:avLst/>
              <a:gdLst/>
              <a:ahLst/>
              <a:cxnLst>
                <a:cxn ang="0">
                  <a:pos x="589" y="1815"/>
                </a:cxn>
                <a:cxn ang="0">
                  <a:pos x="1043" y="1316"/>
                </a:cxn>
                <a:cxn ang="0">
                  <a:pos x="1315" y="182"/>
                </a:cxn>
                <a:cxn ang="0">
                  <a:pos x="1088" y="0"/>
                </a:cxn>
                <a:cxn ang="0">
                  <a:pos x="136" y="1089"/>
                </a:cxn>
                <a:cxn ang="0">
                  <a:pos x="0" y="1406"/>
                </a:cxn>
                <a:cxn ang="0">
                  <a:pos x="589" y="1815"/>
                </a:cxn>
              </a:cxnLst>
              <a:rect l="0" t="0" r="r" b="b"/>
              <a:pathLst>
                <a:path w="1315" h="1815">
                  <a:moveTo>
                    <a:pt x="589" y="1815"/>
                  </a:moveTo>
                  <a:lnTo>
                    <a:pt x="1043" y="1316"/>
                  </a:lnTo>
                  <a:lnTo>
                    <a:pt x="1315" y="182"/>
                  </a:lnTo>
                  <a:lnTo>
                    <a:pt x="1088" y="0"/>
                  </a:lnTo>
                  <a:lnTo>
                    <a:pt x="136" y="1089"/>
                  </a:lnTo>
                  <a:lnTo>
                    <a:pt x="0" y="1406"/>
                  </a:lnTo>
                  <a:lnTo>
                    <a:pt x="589" y="1815"/>
                  </a:lnTo>
                  <a:close/>
                </a:path>
              </a:pathLst>
            </a:custGeom>
            <a:solidFill>
              <a:srgbClr val="CCFF33">
                <a:alpha val="56000"/>
              </a:srgbClr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81255" name="Rectangle 7"/>
          <p:cNvSpPr>
            <a:spLocks noChangeArrowheads="1"/>
          </p:cNvSpPr>
          <p:nvPr/>
        </p:nvSpPr>
        <p:spPr bwMode="auto">
          <a:xfrm rot="2383253">
            <a:off x="-3168650" y="5143500"/>
            <a:ext cx="3168650" cy="2753916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  <a:alpha val="58000"/>
                </a:srgbClr>
              </a:gs>
              <a:gs pos="100000">
                <a:srgbClr val="FFFFFF">
                  <a:alpha val="60001"/>
                </a:srgbClr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81256" name="Freeform 8"/>
          <p:cNvSpPr>
            <a:spLocks/>
          </p:cNvSpPr>
          <p:nvPr/>
        </p:nvSpPr>
        <p:spPr bwMode="auto">
          <a:xfrm>
            <a:off x="1763713" y="1437085"/>
            <a:ext cx="2087562" cy="2160984"/>
          </a:xfrm>
          <a:custGeom>
            <a:avLst/>
            <a:gdLst/>
            <a:ahLst/>
            <a:cxnLst>
              <a:cxn ang="0">
                <a:pos x="589" y="1815"/>
              </a:cxn>
              <a:cxn ang="0">
                <a:pos x="1043" y="1316"/>
              </a:cxn>
              <a:cxn ang="0">
                <a:pos x="1315" y="182"/>
              </a:cxn>
              <a:cxn ang="0">
                <a:pos x="1088" y="0"/>
              </a:cxn>
              <a:cxn ang="0">
                <a:pos x="136" y="1089"/>
              </a:cxn>
              <a:cxn ang="0">
                <a:pos x="0" y="1406"/>
              </a:cxn>
              <a:cxn ang="0">
                <a:pos x="589" y="1815"/>
              </a:cxn>
            </a:cxnLst>
            <a:rect l="0" t="0" r="r" b="b"/>
            <a:pathLst>
              <a:path w="1315" h="1815">
                <a:moveTo>
                  <a:pt x="589" y="1815"/>
                </a:moveTo>
                <a:lnTo>
                  <a:pt x="1043" y="1316"/>
                </a:lnTo>
                <a:lnTo>
                  <a:pt x="1315" y="182"/>
                </a:lnTo>
                <a:lnTo>
                  <a:pt x="1088" y="0"/>
                </a:lnTo>
                <a:lnTo>
                  <a:pt x="136" y="1089"/>
                </a:lnTo>
                <a:lnTo>
                  <a:pt x="0" y="1406"/>
                </a:lnTo>
                <a:lnTo>
                  <a:pt x="589" y="1815"/>
                </a:lnTo>
                <a:close/>
              </a:path>
            </a:pathLst>
          </a:custGeom>
          <a:solidFill>
            <a:srgbClr val="CCFF33">
              <a:alpha val="56000"/>
            </a:srgbClr>
          </a:solidFill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zh-CN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258888" y="1438275"/>
            <a:ext cx="2597150" cy="2159794"/>
            <a:chOff x="612" y="1706"/>
            <a:chExt cx="1636" cy="1814"/>
          </a:xfrm>
        </p:grpSpPr>
        <p:sp>
          <p:nvSpPr>
            <p:cNvPr id="181258" name="Freeform 10"/>
            <p:cNvSpPr>
              <a:spLocks/>
            </p:cNvSpPr>
            <p:nvPr/>
          </p:nvSpPr>
          <p:spPr bwMode="auto">
            <a:xfrm>
              <a:off x="612" y="2159"/>
              <a:ext cx="1361" cy="13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1" y="0"/>
                </a:cxn>
                <a:cxn ang="0">
                  <a:pos x="1361" y="862"/>
                </a:cxn>
                <a:cxn ang="0">
                  <a:pos x="907" y="1361"/>
                </a:cxn>
                <a:cxn ang="0">
                  <a:pos x="0" y="1361"/>
                </a:cxn>
                <a:cxn ang="0">
                  <a:pos x="0" y="0"/>
                </a:cxn>
              </a:cxnLst>
              <a:rect l="0" t="0" r="r" b="b"/>
              <a:pathLst>
                <a:path w="1361" h="1361">
                  <a:moveTo>
                    <a:pt x="0" y="0"/>
                  </a:moveTo>
                  <a:lnTo>
                    <a:pt x="1361" y="0"/>
                  </a:lnTo>
                  <a:lnTo>
                    <a:pt x="1361" y="862"/>
                  </a:lnTo>
                  <a:lnTo>
                    <a:pt x="907" y="1361"/>
                  </a:lnTo>
                  <a:lnTo>
                    <a:pt x="0" y="1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99FF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81259" name="Freeform 11"/>
            <p:cNvSpPr>
              <a:spLocks/>
            </p:cNvSpPr>
            <p:nvPr/>
          </p:nvSpPr>
          <p:spPr bwMode="auto">
            <a:xfrm>
              <a:off x="612" y="1706"/>
              <a:ext cx="1633" cy="454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454" y="0"/>
                </a:cxn>
                <a:cxn ang="0">
                  <a:pos x="1406" y="0"/>
                </a:cxn>
                <a:cxn ang="0">
                  <a:pos x="1633" y="182"/>
                </a:cxn>
                <a:cxn ang="0">
                  <a:pos x="1361" y="454"/>
                </a:cxn>
                <a:cxn ang="0">
                  <a:pos x="0" y="454"/>
                </a:cxn>
              </a:cxnLst>
              <a:rect l="0" t="0" r="r" b="b"/>
              <a:pathLst>
                <a:path w="1633" h="454">
                  <a:moveTo>
                    <a:pt x="0" y="454"/>
                  </a:moveTo>
                  <a:lnTo>
                    <a:pt x="454" y="0"/>
                  </a:lnTo>
                  <a:lnTo>
                    <a:pt x="1406" y="0"/>
                  </a:lnTo>
                  <a:lnTo>
                    <a:pt x="1633" y="182"/>
                  </a:lnTo>
                  <a:lnTo>
                    <a:pt x="1361" y="454"/>
                  </a:lnTo>
                  <a:lnTo>
                    <a:pt x="0" y="454"/>
                  </a:lnTo>
                  <a:close/>
                </a:path>
              </a:pathLst>
            </a:custGeom>
            <a:solidFill>
              <a:schemeClr val="tx2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81260" name="Freeform 12"/>
            <p:cNvSpPr>
              <a:spLocks/>
            </p:cNvSpPr>
            <p:nvPr/>
          </p:nvSpPr>
          <p:spPr bwMode="auto">
            <a:xfrm>
              <a:off x="1973" y="1888"/>
              <a:ext cx="275" cy="1112"/>
            </a:xfrm>
            <a:custGeom>
              <a:avLst/>
              <a:gdLst/>
              <a:ahLst/>
              <a:cxnLst>
                <a:cxn ang="0">
                  <a:pos x="0" y="271"/>
                </a:cxn>
                <a:cxn ang="0">
                  <a:pos x="275" y="0"/>
                </a:cxn>
                <a:cxn ang="0">
                  <a:pos x="3" y="1112"/>
                </a:cxn>
                <a:cxn ang="0">
                  <a:pos x="0" y="271"/>
                </a:cxn>
              </a:cxnLst>
              <a:rect l="0" t="0" r="r" b="b"/>
              <a:pathLst>
                <a:path w="275" h="1112">
                  <a:moveTo>
                    <a:pt x="0" y="271"/>
                  </a:moveTo>
                  <a:lnTo>
                    <a:pt x="275" y="0"/>
                  </a:lnTo>
                  <a:lnTo>
                    <a:pt x="3" y="1112"/>
                  </a:lnTo>
                  <a:lnTo>
                    <a:pt x="0" y="271"/>
                  </a:lnTo>
                  <a:close/>
                </a:path>
              </a:pathLst>
            </a:custGeom>
            <a:solidFill>
              <a:srgbClr val="33CCCC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81261" name="Freeform 13"/>
          <p:cNvSpPr>
            <a:spLocks/>
          </p:cNvSpPr>
          <p:nvPr/>
        </p:nvSpPr>
        <p:spPr bwMode="auto">
          <a:xfrm>
            <a:off x="3059114" y="2247900"/>
            <a:ext cx="433387" cy="1458516"/>
          </a:xfrm>
          <a:custGeom>
            <a:avLst/>
            <a:gdLst/>
            <a:ahLst/>
            <a:cxnLst>
              <a:cxn ang="0">
                <a:pos x="273" y="0"/>
              </a:cxn>
              <a:cxn ang="0">
                <a:pos x="0" y="1225"/>
              </a:cxn>
              <a:cxn ang="0">
                <a:pos x="0" y="1134"/>
              </a:cxn>
            </a:cxnLst>
            <a:rect l="0" t="0" r="r" b="b"/>
            <a:pathLst>
              <a:path w="273" h="1225">
                <a:moveTo>
                  <a:pt x="273" y="0"/>
                </a:moveTo>
                <a:lnTo>
                  <a:pt x="0" y="1225"/>
                </a:lnTo>
                <a:lnTo>
                  <a:pt x="0" y="1134"/>
                </a:lnTo>
              </a:path>
            </a:pathLst>
          </a:cu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zh-CN" altLang="en-US"/>
          </a:p>
        </p:txBody>
      </p:sp>
      <p:sp>
        <p:nvSpPr>
          <p:cNvPr id="181262" name="Freeform 14"/>
          <p:cNvSpPr>
            <a:spLocks/>
          </p:cNvSpPr>
          <p:nvPr/>
        </p:nvSpPr>
        <p:spPr bwMode="auto">
          <a:xfrm>
            <a:off x="5653088" y="1600200"/>
            <a:ext cx="1295400" cy="1728788"/>
          </a:xfrm>
          <a:custGeom>
            <a:avLst/>
            <a:gdLst/>
            <a:ahLst/>
            <a:cxnLst>
              <a:cxn ang="0">
                <a:pos x="226" y="0"/>
              </a:cxn>
              <a:cxn ang="0">
                <a:pos x="680" y="0"/>
              </a:cxn>
              <a:cxn ang="0">
                <a:pos x="816" y="862"/>
              </a:cxn>
              <a:cxn ang="0">
                <a:pos x="725" y="1361"/>
              </a:cxn>
              <a:cxn ang="0">
                <a:pos x="136" y="1361"/>
              </a:cxn>
              <a:cxn ang="0">
                <a:pos x="0" y="862"/>
              </a:cxn>
              <a:cxn ang="0">
                <a:pos x="226" y="0"/>
              </a:cxn>
            </a:cxnLst>
            <a:rect l="0" t="0" r="r" b="b"/>
            <a:pathLst>
              <a:path w="816" h="1361">
                <a:moveTo>
                  <a:pt x="226" y="0"/>
                </a:moveTo>
                <a:lnTo>
                  <a:pt x="680" y="0"/>
                </a:lnTo>
                <a:lnTo>
                  <a:pt x="816" y="862"/>
                </a:lnTo>
                <a:lnTo>
                  <a:pt x="725" y="1361"/>
                </a:lnTo>
                <a:lnTo>
                  <a:pt x="136" y="1361"/>
                </a:lnTo>
                <a:lnTo>
                  <a:pt x="0" y="862"/>
                </a:lnTo>
                <a:lnTo>
                  <a:pt x="226" y="0"/>
                </a:lnTo>
                <a:close/>
              </a:path>
            </a:pathLst>
          </a:custGeom>
          <a:solidFill>
            <a:srgbClr val="CCFF33">
              <a:alpha val="49001"/>
            </a:srgbClr>
          </a:solidFill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zh-CN" altLang="en-US"/>
          </a:p>
        </p:txBody>
      </p:sp>
      <p:sp>
        <p:nvSpPr>
          <p:cNvPr id="181263" name="Rectangle 15"/>
          <p:cNvSpPr>
            <a:spLocks noChangeArrowheads="1"/>
          </p:cNvSpPr>
          <p:nvPr/>
        </p:nvSpPr>
        <p:spPr bwMode="auto">
          <a:xfrm>
            <a:off x="107951" y="4043363"/>
            <a:ext cx="89646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4000" dirty="0">
                <a:solidFill>
                  <a:schemeClr val="accent4">
                    <a:lumMod val="10000"/>
                  </a:schemeClr>
                </a:solidFill>
                <a:effectLst/>
                <a:latin typeface="Arial" charset="0"/>
                <a:ea typeface="隶书" pitchFamily="49" charset="-122"/>
              </a:rPr>
              <a:t>我们可以看到截面的形状是</a:t>
            </a:r>
            <a:r>
              <a:rPr kumimoji="0" lang="zh-CN" altLang="en-US" sz="4000" dirty="0">
                <a:solidFill>
                  <a:srgbClr val="FF0000"/>
                </a:solidFill>
                <a:effectLst/>
                <a:latin typeface="Arial" charset="0"/>
                <a:ea typeface="隶书" pitchFamily="49" charset="-122"/>
              </a:rPr>
              <a:t>六边形</a:t>
            </a:r>
          </a:p>
        </p:txBody>
      </p:sp>
    </p:spTree>
    <p:extLst>
      <p:ext uri="{BB962C8B-B14F-4D97-AF65-F5344CB8AC3E}">
        <p14:creationId xmlns:p14="http://schemas.microsoft.com/office/powerpoint/2010/main" xmlns="" val="19918658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559 -0.90684 L -0.26771 0.27786 " pathEditMode="relative" ptsTypes="AA">
                                      <p:cBhvr>
                                        <p:cTn id="6" dur="20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42535 0.4831 " pathEditMode="relative" ptsTypes="AA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03 0.00023 L 0.38976 0.0002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1000"/>
                                        <p:tgtEl>
                                          <p:spTgt spid="181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5" grpId="0" animBg="1"/>
      <p:bldP spid="1812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7" name="Group 3"/>
          <p:cNvGraphicFramePr>
            <a:graphicFrameLocks noGrp="1"/>
          </p:cNvGraphicFramePr>
          <p:nvPr/>
        </p:nvGraphicFramePr>
        <p:xfrm>
          <a:off x="250825" y="1006078"/>
          <a:ext cx="8713788" cy="3954068"/>
        </p:xfrm>
        <a:graphic>
          <a:graphicData uri="http://schemas.openxmlformats.org/drawingml/2006/table">
            <a:tbl>
              <a:tblPr/>
              <a:tblGrid>
                <a:gridCol w="1800225"/>
                <a:gridCol w="1685925"/>
                <a:gridCol w="1627188"/>
                <a:gridCol w="1800225"/>
                <a:gridCol w="1800225"/>
              </a:tblGrid>
              <a:tr h="6155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形状</a:t>
                      </a: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特殊情形</a:t>
                      </a: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841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三角形</a:t>
                      </a: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等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腰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三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角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形</a:t>
                      </a: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等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边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三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角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形</a:t>
                      </a:r>
                      <a:endParaRPr kumimoji="0" lang="zh-CN" alt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9179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四边形</a:t>
                      </a: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zh-CN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ea typeface="宋体" pitchFamily="2" charset="-122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四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边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形</a:t>
                      </a: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长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方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形</a:t>
                      </a: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正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方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形</a:t>
                      </a: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梯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形</a:t>
                      </a: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7917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五边形</a:t>
                      </a: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7870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宋体" pitchFamily="2" charset="-122"/>
                        </a:rPr>
                        <a:t>六边形</a:t>
                      </a: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marL="90000" marR="90000" marT="35100" marB="35100"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pic>
        <p:nvPicPr>
          <p:cNvPr id="42022" name="Picture 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518172"/>
            <a:ext cx="1223963" cy="81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2023" name="Object 39"/>
          <p:cNvGraphicFramePr>
            <a:graphicFrameLocks noChangeAspect="1"/>
          </p:cNvGraphicFramePr>
          <p:nvPr/>
        </p:nvGraphicFramePr>
        <p:xfrm>
          <a:off x="2411413" y="3436144"/>
          <a:ext cx="1079500" cy="702469"/>
        </p:xfrm>
        <a:graphic>
          <a:graphicData uri="http://schemas.openxmlformats.org/presentationml/2006/ole">
            <p:oleObj spid="_x0000_s5266" name="位图图像" r:id="rId4" imgW="2659048" imgH="2446232" progId="PBrush">
              <p:embed/>
            </p:oleObj>
          </a:graphicData>
        </a:graphic>
      </p:graphicFrame>
      <p:graphicFrame>
        <p:nvGraphicFramePr>
          <p:cNvPr id="42024" name="Object 40"/>
          <p:cNvGraphicFramePr>
            <a:graphicFrameLocks noChangeAspect="1"/>
          </p:cNvGraphicFramePr>
          <p:nvPr/>
        </p:nvGraphicFramePr>
        <p:xfrm>
          <a:off x="2339975" y="2518173"/>
          <a:ext cx="1152525" cy="772715"/>
        </p:xfrm>
        <a:graphic>
          <a:graphicData uri="http://schemas.openxmlformats.org/presentationml/2006/ole">
            <p:oleObj spid="_x0000_s5267" name="位图图像" r:id="rId5" imgW="2697714" imgH="2438095" progId="PBrush">
              <p:embed/>
            </p:oleObj>
          </a:graphicData>
        </a:graphic>
      </p:graphicFrame>
      <p:graphicFrame>
        <p:nvGraphicFramePr>
          <p:cNvPr id="42025" name="Object 41"/>
          <p:cNvGraphicFramePr>
            <a:graphicFrameLocks noChangeAspect="1"/>
          </p:cNvGraphicFramePr>
          <p:nvPr/>
        </p:nvGraphicFramePr>
        <p:xfrm>
          <a:off x="2411414" y="1653779"/>
          <a:ext cx="1152525" cy="783431"/>
        </p:xfrm>
        <a:graphic>
          <a:graphicData uri="http://schemas.openxmlformats.org/presentationml/2006/ole">
            <p:oleObj spid="_x0000_s5268" name="位图图像" r:id="rId6" imgW="3238952" imgH="2962689" progId="PBrush">
              <p:embed/>
            </p:oleObj>
          </a:graphicData>
        </a:graphic>
      </p:graphicFrame>
      <p:graphicFrame>
        <p:nvGraphicFramePr>
          <p:cNvPr id="42026" name="Object 42"/>
          <p:cNvGraphicFramePr>
            <a:graphicFrameLocks noChangeAspect="1"/>
          </p:cNvGraphicFramePr>
          <p:nvPr/>
        </p:nvGraphicFramePr>
        <p:xfrm>
          <a:off x="3995738" y="1653778"/>
          <a:ext cx="1079500" cy="757238"/>
        </p:xfrm>
        <a:graphic>
          <a:graphicData uri="http://schemas.openxmlformats.org/presentationml/2006/ole">
            <p:oleObj spid="_x0000_s5269" name="位图图像" r:id="rId7" imgW="3228571" imgH="2924583" progId="PBrush">
              <p:embed/>
            </p:oleObj>
          </a:graphicData>
        </a:graphic>
      </p:graphicFrame>
      <p:graphicFrame>
        <p:nvGraphicFramePr>
          <p:cNvPr id="42027" name="Object 43"/>
          <p:cNvGraphicFramePr>
            <a:graphicFrameLocks noChangeAspect="1"/>
          </p:cNvGraphicFramePr>
          <p:nvPr/>
        </p:nvGraphicFramePr>
        <p:xfrm>
          <a:off x="7524750" y="2518172"/>
          <a:ext cx="1150938" cy="779859"/>
        </p:xfrm>
        <a:graphic>
          <a:graphicData uri="http://schemas.openxmlformats.org/presentationml/2006/ole">
            <p:oleObj spid="_x0000_s5270" name="位图图像" r:id="rId8" imgW="3238952" imgH="2971429" progId="PBrush">
              <p:embed/>
            </p:oleObj>
          </a:graphicData>
        </a:graphic>
      </p:graphicFrame>
      <p:graphicFrame>
        <p:nvGraphicFramePr>
          <p:cNvPr id="42028" name="Object 44"/>
          <p:cNvGraphicFramePr>
            <a:graphicFrameLocks noChangeAspect="1"/>
          </p:cNvGraphicFramePr>
          <p:nvPr/>
        </p:nvGraphicFramePr>
        <p:xfrm>
          <a:off x="5651501" y="1653778"/>
          <a:ext cx="1152525" cy="756047"/>
        </p:xfrm>
        <a:graphic>
          <a:graphicData uri="http://schemas.openxmlformats.org/presentationml/2006/ole">
            <p:oleObj spid="_x0000_s5271" name="位图图像" r:id="rId9" imgW="3666667" imgH="3285714" progId="PBrush">
              <p:embed/>
            </p:oleObj>
          </a:graphicData>
        </a:graphic>
      </p:graphicFrame>
      <p:graphicFrame>
        <p:nvGraphicFramePr>
          <p:cNvPr id="42029" name="Object 45"/>
          <p:cNvGraphicFramePr>
            <a:graphicFrameLocks noChangeAspect="1"/>
          </p:cNvGraphicFramePr>
          <p:nvPr/>
        </p:nvGraphicFramePr>
        <p:xfrm>
          <a:off x="3995739" y="2518172"/>
          <a:ext cx="1081087" cy="756047"/>
        </p:xfrm>
        <a:graphic>
          <a:graphicData uri="http://schemas.openxmlformats.org/presentationml/2006/ole">
            <p:oleObj spid="_x0000_s5272" name="位图图像" r:id="rId10" imgW="2887619" imgH="2598645" progId="PBrush">
              <p:embed/>
            </p:oleObj>
          </a:graphicData>
        </a:graphic>
      </p:graphicFrame>
      <p:graphicFrame>
        <p:nvGraphicFramePr>
          <p:cNvPr id="42030" name="Object 46"/>
          <p:cNvGraphicFramePr>
            <a:graphicFrameLocks noChangeAspect="1"/>
          </p:cNvGraphicFramePr>
          <p:nvPr/>
        </p:nvGraphicFramePr>
        <p:xfrm>
          <a:off x="2411414" y="4245769"/>
          <a:ext cx="1081087" cy="681038"/>
        </p:xfrm>
        <a:graphic>
          <a:graphicData uri="http://schemas.openxmlformats.org/presentationml/2006/ole">
            <p:oleObj spid="_x0000_s5273" name="位图图像" r:id="rId11" imgW="2651990" imgH="2370025" progId="PBrush">
              <p:embed/>
            </p:oleObj>
          </a:graphicData>
        </a:graphic>
      </p:graphicFrame>
      <p:sp>
        <p:nvSpPr>
          <p:cNvPr id="2" name="矩形 1"/>
          <p:cNvSpPr/>
          <p:nvPr/>
        </p:nvSpPr>
        <p:spPr>
          <a:xfrm>
            <a:off x="899592" y="300707"/>
            <a:ext cx="2969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i="0" dirty="0" smtClean="0">
                <a:solidFill>
                  <a:schemeClr val="accent4">
                    <a:lumMod val="10000"/>
                  </a:schemeClr>
                </a:solidFill>
                <a:latin typeface="黑体" pitchFamily="49" charset="-122"/>
                <a:ea typeface="黑体" pitchFamily="49" charset="-122"/>
              </a:rPr>
              <a:t>正方体截面形状小结</a:t>
            </a:r>
            <a:endParaRPr lang="zh-CN" altLang="en-US" sz="2400" b="1" i="0" dirty="0">
              <a:solidFill>
                <a:schemeClr val="accent4">
                  <a:lumMod val="1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129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2" descr="127-05-236-03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327796"/>
            <a:ext cx="223202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3" descr="127-05-236-0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5049" y="794553"/>
            <a:ext cx="2235200" cy="2288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251520" y="105469"/>
            <a:ext cx="6261521" cy="47705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0" lang="en-US" altLang="zh-CN" sz="32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Verdana" pitchFamily="34" charset="0"/>
              </a:rPr>
              <a:t>CT</a:t>
            </a:r>
            <a:r>
              <a:rPr kumimoji="0" lang="zh-CN" altLang="en-US" sz="3200" b="1" dirty="0">
                <a:solidFill>
                  <a:schemeClr val="accent4">
                    <a:lumMod val="10000"/>
                  </a:schemeClr>
                </a:solidFill>
                <a:effectLst/>
                <a:latin typeface="Verdana" pitchFamily="34" charset="0"/>
              </a:rPr>
              <a:t>技术以射线作为无形的刀，按照医生选定的方向，对病人的病灶作一系列平行的截面，通过截面图像的解读，医生可以比较精确地得出病灶大小和位置。</a:t>
            </a:r>
          </a:p>
          <a:p>
            <a:pPr>
              <a:spcBef>
                <a:spcPct val="50000"/>
              </a:spcBef>
              <a:defRPr/>
            </a:pPr>
            <a:r>
              <a:rPr kumimoji="0" lang="zh-CN" altLang="en-US" sz="3200" b="1" dirty="0">
                <a:solidFill>
                  <a:schemeClr val="accent4">
                    <a:lumMod val="10000"/>
                  </a:schemeClr>
                </a:solidFill>
                <a:effectLst/>
                <a:latin typeface="Verdana" pitchFamily="34" charset="0"/>
              </a:rPr>
              <a:t>      </a:t>
            </a:r>
            <a:r>
              <a:rPr kumimoji="0" lang="en-US" altLang="zh-CN" sz="3200" b="1" dirty="0">
                <a:solidFill>
                  <a:schemeClr val="accent4">
                    <a:lumMod val="10000"/>
                  </a:schemeClr>
                </a:solidFill>
                <a:effectLst/>
                <a:latin typeface="Verdana" pitchFamily="34" charset="0"/>
              </a:rPr>
              <a:t>CT</a:t>
            </a:r>
            <a:r>
              <a:rPr kumimoji="0" lang="zh-CN" altLang="en-US" sz="3200" b="1" dirty="0">
                <a:solidFill>
                  <a:schemeClr val="accent4">
                    <a:lumMod val="10000"/>
                  </a:schemeClr>
                </a:solidFill>
                <a:effectLst/>
                <a:latin typeface="Verdana" pitchFamily="34" charset="0"/>
              </a:rPr>
              <a:t>已经成为各大中医院必备的检查设备。 </a:t>
            </a:r>
            <a:r>
              <a:rPr kumimoji="0" lang="en-US" altLang="zh-CN" sz="3200" b="1" dirty="0">
                <a:solidFill>
                  <a:schemeClr val="accent4">
                    <a:lumMod val="10000"/>
                  </a:schemeClr>
                </a:solidFill>
                <a:effectLst/>
                <a:latin typeface="Verdana" pitchFamily="34" charset="0"/>
              </a:rPr>
              <a:t>CT</a:t>
            </a:r>
            <a:r>
              <a:rPr kumimoji="0" lang="zh-CN" altLang="en-US" sz="3200" b="1" dirty="0">
                <a:solidFill>
                  <a:schemeClr val="accent4">
                    <a:lumMod val="10000"/>
                  </a:schemeClr>
                </a:solidFill>
                <a:effectLst/>
                <a:latin typeface="Verdana" pitchFamily="34" charset="0"/>
              </a:rPr>
              <a:t>技术的发明人</a:t>
            </a:r>
            <a:r>
              <a:rPr kumimoji="0" lang="en-US" altLang="zh-CN" sz="3200" b="1" dirty="0">
                <a:solidFill>
                  <a:schemeClr val="accent4">
                    <a:lumMod val="10000"/>
                  </a:schemeClr>
                </a:solidFill>
                <a:effectLst/>
                <a:latin typeface="Verdana" pitchFamily="34" charset="0"/>
              </a:rPr>
              <a:t>A. M. </a:t>
            </a:r>
            <a:r>
              <a:rPr kumimoji="0" lang="zh-CN" altLang="en-US" sz="3200" b="1" dirty="0">
                <a:solidFill>
                  <a:schemeClr val="accent4">
                    <a:lumMod val="10000"/>
                  </a:schemeClr>
                </a:solidFill>
                <a:effectLst/>
                <a:latin typeface="Verdana" pitchFamily="34" charset="0"/>
              </a:rPr>
              <a:t>柯马赫 和 </a:t>
            </a:r>
            <a:r>
              <a:rPr kumimoji="0" lang="en-US" altLang="zh-CN" sz="3200" b="1" dirty="0">
                <a:solidFill>
                  <a:schemeClr val="accent4">
                    <a:lumMod val="10000"/>
                  </a:schemeClr>
                </a:solidFill>
                <a:effectLst/>
                <a:latin typeface="Verdana" pitchFamily="34" charset="0"/>
              </a:rPr>
              <a:t>G. N. </a:t>
            </a:r>
            <a:r>
              <a:rPr kumimoji="0" lang="zh-CN" altLang="en-US" sz="3200" b="1" dirty="0">
                <a:solidFill>
                  <a:schemeClr val="accent4">
                    <a:lumMod val="10000"/>
                  </a:schemeClr>
                </a:solidFill>
                <a:effectLst/>
                <a:latin typeface="Verdana" pitchFamily="34" charset="0"/>
              </a:rPr>
              <a:t>洪斯菲尔德爵士因此获</a:t>
            </a:r>
            <a:r>
              <a:rPr kumimoji="0" lang="en-US" altLang="zh-CN" sz="3200" b="1" dirty="0">
                <a:solidFill>
                  <a:schemeClr val="accent4">
                    <a:lumMod val="10000"/>
                  </a:schemeClr>
                </a:solidFill>
                <a:effectLst/>
                <a:latin typeface="Verdana" pitchFamily="34" charset="0"/>
              </a:rPr>
              <a:t>1979</a:t>
            </a:r>
            <a:r>
              <a:rPr kumimoji="0" lang="zh-CN" altLang="en-US" sz="3200" b="1" dirty="0">
                <a:solidFill>
                  <a:schemeClr val="accent4">
                    <a:lumMod val="10000"/>
                  </a:schemeClr>
                </a:solidFill>
                <a:effectLst/>
                <a:latin typeface="Verdana" pitchFamily="34" charset="0"/>
              </a:rPr>
              <a:t>年诺贝尔医学奖。 </a:t>
            </a:r>
          </a:p>
        </p:txBody>
      </p:sp>
    </p:spTree>
    <p:extLst>
      <p:ext uri="{BB962C8B-B14F-4D97-AF65-F5344CB8AC3E}">
        <p14:creationId xmlns:p14="http://schemas.microsoft.com/office/powerpoint/2010/main" xmlns="" val="1036734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483518"/>
            <a:ext cx="7115175" cy="857250"/>
          </a:xfrm>
        </p:spPr>
        <p:txBody>
          <a:bodyPr>
            <a:noAutofit/>
          </a:bodyPr>
          <a:lstStyle/>
          <a:p>
            <a:r>
              <a:rPr lang="zh-CN" altLang="en-US" sz="3200" dirty="0" smtClean="0"/>
              <a:t>用平行或垂直圆柱两底的平面</a:t>
            </a:r>
            <a:br>
              <a:rPr lang="zh-CN" altLang="en-US" sz="3200" dirty="0" smtClean="0"/>
            </a:br>
            <a:r>
              <a:rPr lang="zh-CN" altLang="en-US" sz="3200" dirty="0" smtClean="0"/>
              <a:t>截圆柱形成的截面图形</a:t>
            </a:r>
            <a:br>
              <a:rPr lang="zh-CN" altLang="en-US" sz="3200" dirty="0" smtClean="0"/>
            </a:br>
            <a:r>
              <a:rPr lang="zh-CN" altLang="en-US" sz="3200" dirty="0" smtClean="0"/>
              <a:t>能截出圆、长方形或正方形等</a:t>
            </a:r>
          </a:p>
        </p:txBody>
      </p:sp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619250" y="2085975"/>
          <a:ext cx="5327650" cy="1566863"/>
        </p:xfrm>
        <a:graphic>
          <a:graphicData uri="http://schemas.openxmlformats.org/presentationml/2006/ole">
            <p:oleObj spid="_x0000_s1047" name="Photo Editor 照片" r:id="rId3" imgW="5152381" imgH="1247619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15176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735806"/>
            <a:ext cx="8447088" cy="857250"/>
          </a:xfrm>
        </p:spPr>
        <p:txBody>
          <a:bodyPr>
            <a:noAutofit/>
          </a:bodyPr>
          <a:lstStyle/>
          <a:p>
            <a:r>
              <a:rPr lang="zh-CN" altLang="en-US" sz="3200" dirty="0" smtClean="0"/>
              <a:t>拓广：用不平行或垂直于圆柱两底的平面</a:t>
            </a:r>
            <a:br>
              <a:rPr lang="zh-CN" altLang="en-US" sz="3200" dirty="0" smtClean="0"/>
            </a:br>
            <a:r>
              <a:rPr lang="zh-CN" altLang="en-US" sz="3200" dirty="0" smtClean="0"/>
              <a:t>截圆柱形成的截面图形</a:t>
            </a:r>
          </a:p>
        </p:txBody>
      </p:sp>
      <p:pic>
        <p:nvPicPr>
          <p:cNvPr id="2052" name="Picture 6" descr="未命名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859338" y="1924050"/>
            <a:ext cx="1801812" cy="1512094"/>
          </a:xfrm>
          <a:noFill/>
        </p:spPr>
      </p:pic>
      <p:sp>
        <p:nvSpPr>
          <p:cNvPr id="189443" name="Rectangle 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1547813" y="1924050"/>
          <a:ext cx="2087562" cy="1566863"/>
        </p:xfrm>
        <a:graphic>
          <a:graphicData uri="http://schemas.openxmlformats.org/presentationml/2006/ole">
            <p:oleObj spid="_x0000_s2071" name="Photo Editor 照片" r:id="rId4" imgW="5152381" imgH="1247619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73108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483518"/>
            <a:ext cx="7115175" cy="857250"/>
          </a:xfrm>
        </p:spPr>
        <p:txBody>
          <a:bodyPr>
            <a:noAutofit/>
          </a:bodyPr>
          <a:lstStyle/>
          <a:p>
            <a:r>
              <a:rPr lang="zh-CN" altLang="en-US" sz="3200" dirty="0" smtClean="0"/>
              <a:t>用平行或垂直圆锥底面的平面</a:t>
            </a:r>
            <a:br>
              <a:rPr lang="zh-CN" altLang="en-US" sz="3200" dirty="0" smtClean="0"/>
            </a:br>
            <a:r>
              <a:rPr lang="zh-CN" altLang="en-US" sz="3200" dirty="0" smtClean="0"/>
              <a:t>截圆锥形成的截面图形</a:t>
            </a:r>
            <a:br>
              <a:rPr lang="zh-CN" altLang="en-US" sz="3200" dirty="0" smtClean="0"/>
            </a:br>
            <a:r>
              <a:rPr lang="zh-CN" altLang="en-US" sz="3200" dirty="0" smtClean="0"/>
              <a:t>能截出圆和等腰三角形</a:t>
            </a:r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0" y="2051328"/>
            <a:ext cx="18473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403350" y="1977629"/>
          <a:ext cx="6769100" cy="1835944"/>
        </p:xfrm>
        <a:graphic>
          <a:graphicData uri="http://schemas.openxmlformats.org/presentationml/2006/ole">
            <p:oleObj spid="_x0000_s3095" name="Photo Editor 照片" r:id="rId3" imgW="3561905" imgH="1295238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19064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274340"/>
            <a:ext cx="8447087" cy="857250"/>
          </a:xfrm>
        </p:spPr>
        <p:txBody>
          <a:bodyPr>
            <a:normAutofit fontScale="90000"/>
          </a:bodyPr>
          <a:lstStyle/>
          <a:p>
            <a:r>
              <a:rPr lang="zh-CN" altLang="en-US" sz="3600" dirty="0" smtClean="0"/>
              <a:t>用不平行或垂直圆锥底面的平面</a:t>
            </a:r>
            <a:br>
              <a:rPr lang="zh-CN" altLang="en-US" sz="3600" dirty="0" smtClean="0"/>
            </a:br>
            <a:r>
              <a:rPr lang="zh-CN" altLang="en-US" sz="3600" dirty="0" smtClean="0"/>
              <a:t>截圆锥形成的截面图形</a:t>
            </a:r>
            <a:endParaRPr lang="zh-CN" altLang="en-US" sz="3200" dirty="0" smtClean="0"/>
          </a:p>
        </p:txBody>
      </p:sp>
      <p:sp>
        <p:nvSpPr>
          <p:cNvPr id="191491" name="Rectangle 3"/>
          <p:cNvSpPr>
            <a:spLocks noChangeArrowheads="1"/>
          </p:cNvSpPr>
          <p:nvPr/>
        </p:nvSpPr>
        <p:spPr bwMode="auto">
          <a:xfrm>
            <a:off x="0" y="2051328"/>
            <a:ext cx="18473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/>
          </a:p>
        </p:txBody>
      </p:sp>
      <p:grpSp>
        <p:nvGrpSpPr>
          <p:cNvPr id="19461" name="Group 16"/>
          <p:cNvGrpSpPr>
            <a:grpSpLocks/>
          </p:cNvGrpSpPr>
          <p:nvPr/>
        </p:nvGrpSpPr>
        <p:grpSpPr bwMode="auto">
          <a:xfrm>
            <a:off x="755650" y="1697832"/>
            <a:ext cx="7704138" cy="2393156"/>
            <a:chOff x="295" y="1426"/>
            <a:chExt cx="4853" cy="2010"/>
          </a:xfrm>
        </p:grpSpPr>
        <p:pic>
          <p:nvPicPr>
            <p:cNvPr id="19462" name="Picture 12" descr="8813154825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1434"/>
              <a:ext cx="2498" cy="2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63" name="Picture 14" descr="未命名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8" y="1426"/>
              <a:ext cx="2240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47956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67494"/>
            <a:ext cx="7115175" cy="857250"/>
          </a:xfrm>
        </p:spPr>
        <p:txBody>
          <a:bodyPr>
            <a:noAutofit/>
          </a:bodyPr>
          <a:lstStyle/>
          <a:p>
            <a:r>
              <a:rPr lang="zh-CN" altLang="en-US" sz="3200" dirty="0" smtClean="0"/>
              <a:t>用平面去截球体</a:t>
            </a:r>
            <a:br>
              <a:rPr lang="zh-CN" altLang="en-US" sz="3200" dirty="0" smtClean="0"/>
            </a:br>
            <a:r>
              <a:rPr lang="zh-CN" altLang="en-US" sz="3200" dirty="0" smtClean="0"/>
              <a:t>只能出现一种形状的截面：圆</a:t>
            </a:r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0" y="2040613"/>
            <a:ext cx="18473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2987675" y="2139553"/>
          <a:ext cx="3384550" cy="1652588"/>
        </p:xfrm>
        <a:graphic>
          <a:graphicData uri="http://schemas.openxmlformats.org/presentationml/2006/ole">
            <p:oleObj spid="_x0000_s4119" name="Photo Editor 照片" r:id="rId3" imgW="1628571" imgH="1057423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28411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533400" y="-17636"/>
            <a:ext cx="8229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 i="0" dirty="0" smtClean="0">
                <a:latin typeface="Times New Roman" pitchFamily="18" charset="0"/>
              </a:rPr>
              <a:t>如下图所示：用</a:t>
            </a:r>
            <a:r>
              <a:rPr kumimoji="1" lang="zh-CN" altLang="en-US" sz="3200" b="1" i="0" dirty="0">
                <a:latin typeface="Times New Roman" pitchFamily="18" charset="0"/>
              </a:rPr>
              <a:t>平面分别截这些几何体，请你将截面的形状按对应的图号填表：</a:t>
            </a:r>
          </a:p>
        </p:txBody>
      </p:sp>
      <p:sp>
        <p:nvSpPr>
          <p:cNvPr id="46083" name="Line 3"/>
          <p:cNvSpPr>
            <a:spLocks noChangeShapeType="1"/>
          </p:cNvSpPr>
          <p:nvPr/>
        </p:nvSpPr>
        <p:spPr bwMode="auto">
          <a:xfrm>
            <a:off x="533400" y="40005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457200" y="43434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1600200" y="365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1981200" y="3657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2438400" y="365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>
            <a:off x="3429000" y="365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4419600" y="365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5334000" y="365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6248400" y="365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7162800" y="365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8001000" y="365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457200" y="3657601"/>
            <a:ext cx="1828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000" i="0" dirty="0">
                <a:latin typeface="Times New Roman" pitchFamily="18" charset="0"/>
              </a:rPr>
              <a:t>图形编号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457200" y="4000500"/>
            <a:ext cx="1295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000" i="0" dirty="0">
                <a:latin typeface="Times New Roman" pitchFamily="18" charset="0"/>
              </a:rPr>
              <a:t>截面形状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1676400" y="3657601"/>
            <a:ext cx="7086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000" i="0" dirty="0">
                <a:latin typeface="Times New Roman" pitchFamily="18" charset="0"/>
              </a:rPr>
              <a:t>（</a:t>
            </a:r>
            <a:r>
              <a:rPr kumimoji="1" lang="en-US" altLang="zh-CN" sz="2000" i="0" dirty="0">
                <a:latin typeface="Times New Roman" pitchFamily="18" charset="0"/>
              </a:rPr>
              <a:t>1</a:t>
            </a:r>
            <a:r>
              <a:rPr kumimoji="1" lang="zh-CN" altLang="en-US" sz="2000" i="0" dirty="0">
                <a:latin typeface="Times New Roman" pitchFamily="18" charset="0"/>
              </a:rPr>
              <a:t>）     （</a:t>
            </a:r>
            <a:r>
              <a:rPr kumimoji="1" lang="en-US" altLang="zh-CN" sz="2000" i="0" dirty="0">
                <a:latin typeface="Times New Roman" pitchFamily="18" charset="0"/>
              </a:rPr>
              <a:t>2</a:t>
            </a:r>
            <a:r>
              <a:rPr kumimoji="1" lang="zh-CN" altLang="en-US" sz="2000" i="0" dirty="0">
                <a:latin typeface="Times New Roman" pitchFamily="18" charset="0"/>
              </a:rPr>
              <a:t>）    （</a:t>
            </a:r>
            <a:r>
              <a:rPr kumimoji="1" lang="en-US" altLang="zh-CN" sz="2000" i="0" dirty="0">
                <a:latin typeface="Times New Roman" pitchFamily="18" charset="0"/>
              </a:rPr>
              <a:t>3</a:t>
            </a:r>
            <a:r>
              <a:rPr kumimoji="1" lang="zh-CN" altLang="en-US" sz="2000" i="0" dirty="0">
                <a:latin typeface="Times New Roman" pitchFamily="18" charset="0"/>
              </a:rPr>
              <a:t>）     （</a:t>
            </a:r>
            <a:r>
              <a:rPr kumimoji="1" lang="en-US" altLang="zh-CN" sz="2000" i="0" dirty="0">
                <a:latin typeface="Times New Roman" pitchFamily="18" charset="0"/>
              </a:rPr>
              <a:t>4</a:t>
            </a:r>
            <a:r>
              <a:rPr kumimoji="1" lang="zh-CN" altLang="en-US" sz="2000" i="0" dirty="0">
                <a:latin typeface="Times New Roman" pitchFamily="18" charset="0"/>
              </a:rPr>
              <a:t>）    （</a:t>
            </a:r>
            <a:r>
              <a:rPr kumimoji="1" lang="en-US" altLang="zh-CN" sz="2000" i="0" dirty="0">
                <a:latin typeface="Times New Roman" pitchFamily="18" charset="0"/>
              </a:rPr>
              <a:t>5</a:t>
            </a:r>
            <a:r>
              <a:rPr kumimoji="1" lang="zh-CN" altLang="en-US" sz="2000" i="0" dirty="0">
                <a:latin typeface="Times New Roman" pitchFamily="18" charset="0"/>
              </a:rPr>
              <a:t>）    （</a:t>
            </a:r>
            <a:r>
              <a:rPr kumimoji="1" lang="en-US" altLang="zh-CN" sz="2000" i="0" dirty="0">
                <a:latin typeface="Times New Roman" pitchFamily="18" charset="0"/>
              </a:rPr>
              <a:t>6</a:t>
            </a:r>
            <a:r>
              <a:rPr kumimoji="1" lang="zh-CN" altLang="en-US" sz="2000" i="0" dirty="0">
                <a:latin typeface="Times New Roman" pitchFamily="18" charset="0"/>
              </a:rPr>
              <a:t>）    （</a:t>
            </a:r>
            <a:r>
              <a:rPr kumimoji="1" lang="en-US" altLang="zh-CN" sz="2000" i="0" dirty="0">
                <a:latin typeface="Times New Roman" pitchFamily="18" charset="0"/>
              </a:rPr>
              <a:t>7</a:t>
            </a:r>
            <a:r>
              <a:rPr kumimoji="1" lang="zh-CN" altLang="en-US" sz="2000" i="0" dirty="0">
                <a:latin typeface="Times New Roman" pitchFamily="18" charset="0"/>
              </a:rPr>
              <a:t>）  （</a:t>
            </a:r>
            <a:r>
              <a:rPr kumimoji="1" lang="en-US" altLang="zh-CN" sz="2000" i="0" dirty="0">
                <a:latin typeface="Times New Roman" pitchFamily="18" charset="0"/>
              </a:rPr>
              <a:t>8</a:t>
            </a:r>
            <a:r>
              <a:rPr kumimoji="1" lang="zh-CN" altLang="en-US" sz="2000" i="0" dirty="0">
                <a:latin typeface="Times New Roman" pitchFamily="18" charset="0"/>
              </a:rPr>
              <a:t>）</a:t>
            </a:r>
          </a:p>
        </p:txBody>
      </p:sp>
      <p:sp>
        <p:nvSpPr>
          <p:cNvPr id="46102" name="Line 22"/>
          <p:cNvSpPr>
            <a:spLocks noChangeShapeType="1"/>
          </p:cNvSpPr>
          <p:nvPr/>
        </p:nvSpPr>
        <p:spPr bwMode="auto">
          <a:xfrm>
            <a:off x="533400" y="36576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6106" name="Group 26"/>
          <p:cNvGrpSpPr>
            <a:grpSpLocks/>
          </p:cNvGrpSpPr>
          <p:nvPr/>
        </p:nvGrpSpPr>
        <p:grpSpPr bwMode="auto">
          <a:xfrm>
            <a:off x="1258888" y="914401"/>
            <a:ext cx="6742112" cy="2699147"/>
            <a:chOff x="793" y="768"/>
            <a:chExt cx="4247" cy="2267"/>
          </a:xfrm>
        </p:grpSpPr>
        <p:graphicFrame>
          <p:nvGraphicFramePr>
            <p:cNvPr id="46107" name="Object 27"/>
            <p:cNvGraphicFramePr>
              <a:graphicFrameLocks noChangeAspect="1"/>
            </p:cNvGraphicFramePr>
            <p:nvPr/>
          </p:nvGraphicFramePr>
          <p:xfrm>
            <a:off x="3174" y="858"/>
            <a:ext cx="707" cy="1062"/>
          </p:xfrm>
          <a:graphic>
            <a:graphicData uri="http://schemas.openxmlformats.org/presentationml/2006/ole">
              <p:oleObj spid="_x0000_s6290" name="Flash 影片" r:id="rId3" imgW="1333440" imgH="2178000" progId="">
                <p:embed/>
              </p:oleObj>
            </a:graphicData>
          </a:graphic>
        </p:graphicFrame>
        <p:graphicFrame>
          <p:nvGraphicFramePr>
            <p:cNvPr id="46108" name="Object 28"/>
            <p:cNvGraphicFramePr>
              <a:graphicFrameLocks noChangeAspect="1"/>
            </p:cNvGraphicFramePr>
            <p:nvPr/>
          </p:nvGraphicFramePr>
          <p:xfrm>
            <a:off x="1922" y="768"/>
            <a:ext cx="898" cy="1115"/>
          </p:xfrm>
          <a:graphic>
            <a:graphicData uri="http://schemas.openxmlformats.org/presentationml/2006/ole">
              <p:oleObj spid="_x0000_s6291" name="Flash 影片" r:id="rId4" imgW="2672640" imgH="3610080" progId="">
                <p:embed/>
              </p:oleObj>
            </a:graphicData>
          </a:graphic>
        </p:graphicFrame>
        <p:graphicFrame>
          <p:nvGraphicFramePr>
            <p:cNvPr id="46109" name="Object 29"/>
            <p:cNvGraphicFramePr>
              <a:graphicFrameLocks noChangeAspect="1"/>
            </p:cNvGraphicFramePr>
            <p:nvPr/>
          </p:nvGraphicFramePr>
          <p:xfrm>
            <a:off x="793" y="768"/>
            <a:ext cx="876" cy="1152"/>
          </p:xfrm>
          <a:graphic>
            <a:graphicData uri="http://schemas.openxmlformats.org/presentationml/2006/ole">
              <p:oleObj spid="_x0000_s6292" name="Flash 影片" r:id="rId5" imgW="2551320" imgH="3650040" progId="">
                <p:embed/>
              </p:oleObj>
            </a:graphicData>
          </a:graphic>
        </p:graphicFrame>
        <p:graphicFrame>
          <p:nvGraphicFramePr>
            <p:cNvPr id="46110" name="Object 30"/>
            <p:cNvGraphicFramePr>
              <a:graphicFrameLocks noChangeAspect="1"/>
            </p:cNvGraphicFramePr>
            <p:nvPr/>
          </p:nvGraphicFramePr>
          <p:xfrm>
            <a:off x="2024" y="1994"/>
            <a:ext cx="854" cy="1041"/>
          </p:xfrm>
          <a:graphic>
            <a:graphicData uri="http://schemas.openxmlformats.org/presentationml/2006/ole">
              <p:oleObj spid="_x0000_s6293" name="Flash 影片" r:id="rId6" imgW="2109600" imgH="2794680" progId="">
                <p:embed/>
              </p:oleObj>
            </a:graphicData>
          </a:graphic>
        </p:graphicFrame>
        <p:graphicFrame>
          <p:nvGraphicFramePr>
            <p:cNvPr id="46111" name="Object 31"/>
            <p:cNvGraphicFramePr>
              <a:graphicFrameLocks noChangeAspect="1"/>
            </p:cNvGraphicFramePr>
            <p:nvPr/>
          </p:nvGraphicFramePr>
          <p:xfrm>
            <a:off x="4346" y="1957"/>
            <a:ext cx="646" cy="1017"/>
          </p:xfrm>
          <a:graphic>
            <a:graphicData uri="http://schemas.openxmlformats.org/presentationml/2006/ole">
              <p:oleObj spid="_x0000_s6294" name="Flash 影片" r:id="rId7" imgW="1600200" imgH="2953440" progId="">
                <p:embed/>
              </p:oleObj>
            </a:graphicData>
          </a:graphic>
        </p:graphicFrame>
        <p:graphicFrame>
          <p:nvGraphicFramePr>
            <p:cNvPr id="46112" name="Object 32"/>
            <p:cNvGraphicFramePr>
              <a:graphicFrameLocks noChangeAspect="1"/>
            </p:cNvGraphicFramePr>
            <p:nvPr/>
          </p:nvGraphicFramePr>
          <p:xfrm>
            <a:off x="3215" y="1991"/>
            <a:ext cx="727" cy="1044"/>
          </p:xfrm>
          <a:graphic>
            <a:graphicData uri="http://schemas.openxmlformats.org/presentationml/2006/ole">
              <p:oleObj spid="_x0000_s6295" name="Flash 影片" r:id="rId8" imgW="1600200" imgH="2901240" progId="">
                <p:embed/>
              </p:oleObj>
            </a:graphicData>
          </a:graphic>
        </p:graphicFrame>
        <p:graphicFrame>
          <p:nvGraphicFramePr>
            <p:cNvPr id="46113" name="Object 33"/>
            <p:cNvGraphicFramePr>
              <a:graphicFrameLocks noChangeAspect="1"/>
            </p:cNvGraphicFramePr>
            <p:nvPr/>
          </p:nvGraphicFramePr>
          <p:xfrm>
            <a:off x="4374" y="864"/>
            <a:ext cx="666" cy="1056"/>
          </p:xfrm>
          <a:graphic>
            <a:graphicData uri="http://schemas.openxmlformats.org/presentationml/2006/ole">
              <p:oleObj spid="_x0000_s6296" name="Flash 影片" r:id="rId9" imgW="1057320" imgH="1882800" progId="">
                <p:embed/>
              </p:oleObj>
            </a:graphicData>
          </a:graphic>
        </p:graphicFrame>
        <p:graphicFrame>
          <p:nvGraphicFramePr>
            <p:cNvPr id="46114" name="Object 34"/>
            <p:cNvGraphicFramePr>
              <a:graphicFrameLocks noChangeAspect="1"/>
            </p:cNvGraphicFramePr>
            <p:nvPr/>
          </p:nvGraphicFramePr>
          <p:xfrm>
            <a:off x="845" y="2016"/>
            <a:ext cx="835" cy="958"/>
          </p:xfrm>
          <a:graphic>
            <a:graphicData uri="http://schemas.openxmlformats.org/presentationml/2006/ole">
              <p:oleObj spid="_x0000_s6297" name="Flash 影片" r:id="rId10" imgW="2109600" imgH="2871000" progId="">
                <p:embed/>
              </p:oleObj>
            </a:graphicData>
          </a:graphic>
        </p:graphicFrame>
      </p:grpSp>
      <p:sp>
        <p:nvSpPr>
          <p:cNvPr id="2" name="文本框 1"/>
          <p:cNvSpPr txBox="1"/>
          <p:nvPr/>
        </p:nvSpPr>
        <p:spPr>
          <a:xfrm>
            <a:off x="1559024" y="4045907"/>
            <a:ext cx="879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圆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463256" y="4057711"/>
            <a:ext cx="1634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三角形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604383" y="4006104"/>
            <a:ext cx="926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圆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4406454" y="4013411"/>
            <a:ext cx="1155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长方形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343981" y="4007808"/>
            <a:ext cx="11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三角形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6257925" y="4007808"/>
            <a:ext cx="957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四边形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125853" y="40231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三角形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8016596" y="4000500"/>
            <a:ext cx="1018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四边形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668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23529" y="483518"/>
            <a:ext cx="856895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 i="0" dirty="0">
                <a:latin typeface="Times New Roman" pitchFamily="18" charset="0"/>
              </a:rPr>
              <a:t>定义：  可以用一个平面去截几何体，就得到一个</a:t>
            </a:r>
            <a:r>
              <a:rPr kumimoji="1" lang="zh-CN" altLang="en-US" sz="3200" b="1" i="0" dirty="0" smtClean="0">
                <a:latin typeface="Times New Roman" pitchFamily="18" charset="0"/>
              </a:rPr>
              <a:t>平面图形</a:t>
            </a:r>
            <a:r>
              <a:rPr kumimoji="1" lang="zh-CN" altLang="en-US" sz="3200" b="1" i="0" dirty="0">
                <a:latin typeface="Times New Roman" pitchFamily="18" charset="0"/>
              </a:rPr>
              <a:t>，这个平面图形叫做</a:t>
            </a:r>
            <a:r>
              <a:rPr kumimoji="1" lang="zh-CN" altLang="en-US" sz="3200" b="1" i="0" dirty="0">
                <a:solidFill>
                  <a:srgbClr val="FF3300"/>
                </a:solidFill>
                <a:latin typeface="Times New Roman" pitchFamily="18" charset="0"/>
              </a:rPr>
              <a:t>截面</a:t>
            </a:r>
            <a:r>
              <a:rPr lang="en-US" altLang="zh-CN" sz="3200" i="0" dirty="0">
                <a:solidFill>
                  <a:srgbClr val="003B76"/>
                </a:solidFill>
                <a:latin typeface="Verdana" pitchFamily="34" charset="0"/>
              </a:rPr>
              <a:t>(section)</a:t>
            </a:r>
          </a:p>
        </p:txBody>
      </p:sp>
      <p:pic>
        <p:nvPicPr>
          <p:cNvPr id="3" name="Picture 6" descr="06a40616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95686"/>
            <a:ext cx="5790503" cy="2512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681721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AutoShape 2"/>
          <p:cNvSpPr>
            <a:spLocks noChangeArrowheads="1"/>
          </p:cNvSpPr>
          <p:nvPr/>
        </p:nvSpPr>
        <p:spPr bwMode="auto">
          <a:xfrm>
            <a:off x="741364" y="2550878"/>
            <a:ext cx="2592387" cy="1944291"/>
          </a:xfrm>
          <a:prstGeom prst="cube">
            <a:avLst>
              <a:gd name="adj" fmla="val 15176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719733" y="2866730"/>
            <a:ext cx="2232025" cy="1565672"/>
          </a:xfrm>
          <a:prstGeom prst="rect">
            <a:avLst/>
          </a:prstGeom>
          <a:solidFill>
            <a:schemeClr val="accent1">
              <a:alpha val="59000"/>
            </a:schemeClr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4427984" y="2284664"/>
            <a:ext cx="3024187" cy="2268141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  <a:alpha val="58000"/>
                </a:srgbClr>
              </a:gs>
              <a:gs pos="100000">
                <a:srgbClr val="FFFFFF">
                  <a:alpha val="60001"/>
                </a:srgbClr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72037" name="AutoShape 5"/>
          <p:cNvSpPr>
            <a:spLocks noChangeArrowheads="1"/>
          </p:cNvSpPr>
          <p:nvPr/>
        </p:nvSpPr>
        <p:spPr bwMode="auto">
          <a:xfrm>
            <a:off x="467544" y="2844851"/>
            <a:ext cx="2592388" cy="1943100"/>
          </a:xfrm>
          <a:prstGeom prst="cube">
            <a:avLst>
              <a:gd name="adj" fmla="val 15125"/>
            </a:avLst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72038" name="AutoShape 6"/>
          <p:cNvSpPr>
            <a:spLocks noChangeArrowheads="1"/>
          </p:cNvSpPr>
          <p:nvPr/>
        </p:nvSpPr>
        <p:spPr bwMode="auto">
          <a:xfrm>
            <a:off x="5868144" y="1563638"/>
            <a:ext cx="2232025" cy="701277"/>
          </a:xfrm>
          <a:prstGeom prst="wedgeEllipseCallout">
            <a:avLst>
              <a:gd name="adj1" fmla="val -43741"/>
              <a:gd name="adj2" fmla="val 94273"/>
            </a:avLst>
          </a:prstGeom>
          <a:gradFill rotWithShape="1">
            <a:gsLst>
              <a:gs pos="0">
                <a:srgbClr val="CCFF33">
                  <a:alpha val="50000"/>
                </a:srgbClr>
              </a:gs>
              <a:gs pos="100000">
                <a:srgbClr val="5E7618">
                  <a:alpha val="42000"/>
                </a:srgb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algn="ctr"/>
            <a:r>
              <a:rPr kumimoji="0" lang="zh-CN" altLang="en-US" sz="4000" dirty="0">
                <a:solidFill>
                  <a:schemeClr val="accent4">
                    <a:lumMod val="10000"/>
                  </a:schemeClr>
                </a:solidFill>
                <a:effectLst/>
                <a:latin typeface="Arial" charset="0"/>
                <a:ea typeface="隶书" pitchFamily="49" charset="-122"/>
              </a:rPr>
              <a:t>截面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2237819" y="-60530"/>
            <a:ext cx="46085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zh-CN" altLang="en-US" sz="4400" b="1" dirty="0">
                <a:solidFill>
                  <a:srgbClr val="FF3300"/>
                </a:solidFill>
                <a:effectLst/>
                <a:latin typeface="Arial" charset="0"/>
              </a:rPr>
              <a:t>正方体的截面</a:t>
            </a:r>
          </a:p>
        </p:txBody>
      </p:sp>
    </p:spTree>
    <p:extLst>
      <p:ext uri="{BB962C8B-B14F-4D97-AF65-F5344CB8AC3E}">
        <p14:creationId xmlns:p14="http://schemas.microsoft.com/office/powerpoint/2010/main" xmlns="" val="215197959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3000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6.6528E-6 L 0.54323 -6.6528E-6 " pathEditMode="relative" ptsTypes="AA">
                                      <p:cBhvr>
                                        <p:cTn id="16" dur="2000" fill="hold"/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8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20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animBg="1"/>
      <p:bldP spid="172035" grpId="1" animBg="1"/>
      <p:bldP spid="172036" grpId="0" animBg="1"/>
      <p:bldP spid="172037" grpId="0" animBg="1"/>
      <p:bldP spid="1720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3" name="Group 2"/>
          <p:cNvGrpSpPr>
            <a:grpSpLocks/>
          </p:cNvGrpSpPr>
          <p:nvPr/>
        </p:nvGrpSpPr>
        <p:grpSpPr bwMode="auto">
          <a:xfrm>
            <a:off x="971600" y="653906"/>
            <a:ext cx="2590800" cy="2159794"/>
            <a:chOff x="1066" y="1752"/>
            <a:chExt cx="1663" cy="1814"/>
          </a:xfrm>
        </p:grpSpPr>
        <p:sp>
          <p:nvSpPr>
            <p:cNvPr id="174083" name="Freeform 3"/>
            <p:cNvSpPr>
              <a:spLocks/>
            </p:cNvSpPr>
            <p:nvPr/>
          </p:nvSpPr>
          <p:spPr bwMode="auto">
            <a:xfrm>
              <a:off x="1066" y="2190"/>
              <a:ext cx="1289" cy="1376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629" y="0"/>
                </a:cxn>
                <a:cxn ang="0">
                  <a:pos x="1289" y="1371"/>
                </a:cxn>
                <a:cxn ang="0">
                  <a:pos x="0" y="1376"/>
                </a:cxn>
                <a:cxn ang="0">
                  <a:pos x="5" y="4"/>
                </a:cxn>
              </a:cxnLst>
              <a:rect l="0" t="0" r="r" b="b"/>
              <a:pathLst>
                <a:path w="1289" h="1376">
                  <a:moveTo>
                    <a:pt x="5" y="4"/>
                  </a:moveTo>
                  <a:lnTo>
                    <a:pt x="629" y="0"/>
                  </a:lnTo>
                  <a:lnTo>
                    <a:pt x="1289" y="1371"/>
                  </a:lnTo>
                  <a:lnTo>
                    <a:pt x="0" y="1376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CC99FF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4084" name="Freeform 4"/>
            <p:cNvSpPr>
              <a:spLocks/>
            </p:cNvSpPr>
            <p:nvPr/>
          </p:nvSpPr>
          <p:spPr bwMode="auto">
            <a:xfrm>
              <a:off x="1071" y="1752"/>
              <a:ext cx="1658" cy="442"/>
            </a:xfrm>
            <a:custGeom>
              <a:avLst/>
              <a:gdLst/>
              <a:ahLst/>
              <a:cxnLst>
                <a:cxn ang="0">
                  <a:pos x="0" y="442"/>
                </a:cxn>
                <a:cxn ang="0">
                  <a:pos x="367" y="0"/>
                </a:cxn>
                <a:cxn ang="0">
                  <a:pos x="1645" y="19"/>
                </a:cxn>
                <a:cxn ang="0">
                  <a:pos x="1491" y="180"/>
                </a:cxn>
                <a:cxn ang="0">
                  <a:pos x="599" y="442"/>
                </a:cxn>
                <a:cxn ang="0">
                  <a:pos x="0" y="442"/>
                </a:cxn>
              </a:cxnLst>
              <a:rect l="0" t="0" r="r" b="b"/>
              <a:pathLst>
                <a:path w="1645" h="442">
                  <a:moveTo>
                    <a:pt x="0" y="442"/>
                  </a:moveTo>
                  <a:lnTo>
                    <a:pt x="367" y="0"/>
                  </a:lnTo>
                  <a:lnTo>
                    <a:pt x="1645" y="19"/>
                  </a:lnTo>
                  <a:lnTo>
                    <a:pt x="1491" y="180"/>
                  </a:lnTo>
                  <a:lnTo>
                    <a:pt x="599" y="442"/>
                  </a:lnTo>
                  <a:lnTo>
                    <a:pt x="0" y="442"/>
                  </a:lnTo>
                  <a:close/>
                </a:path>
              </a:pathLst>
            </a:custGeom>
            <a:solidFill>
              <a:schemeClr val="tx2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4085" name="Freeform 5"/>
            <p:cNvSpPr>
              <a:spLocks/>
            </p:cNvSpPr>
            <p:nvPr/>
          </p:nvSpPr>
          <p:spPr bwMode="auto">
            <a:xfrm>
              <a:off x="2358" y="1773"/>
              <a:ext cx="363" cy="1785"/>
            </a:xfrm>
            <a:custGeom>
              <a:avLst/>
              <a:gdLst/>
              <a:ahLst/>
              <a:cxnLst>
                <a:cxn ang="0">
                  <a:pos x="207" y="168"/>
                </a:cxn>
                <a:cxn ang="0">
                  <a:pos x="51" y="1398"/>
                </a:cxn>
                <a:cxn ang="0">
                  <a:pos x="0" y="1773"/>
                </a:cxn>
                <a:cxn ang="0">
                  <a:pos x="6" y="1776"/>
                </a:cxn>
                <a:cxn ang="0">
                  <a:pos x="0" y="1782"/>
                </a:cxn>
                <a:cxn ang="0">
                  <a:pos x="0" y="1785"/>
                </a:cxn>
                <a:cxn ang="0">
                  <a:pos x="351" y="1338"/>
                </a:cxn>
                <a:cxn ang="0">
                  <a:pos x="363" y="0"/>
                </a:cxn>
                <a:cxn ang="0">
                  <a:pos x="207" y="168"/>
                </a:cxn>
              </a:cxnLst>
              <a:rect l="0" t="0" r="r" b="b"/>
              <a:pathLst>
                <a:path w="363" h="1785">
                  <a:moveTo>
                    <a:pt x="207" y="168"/>
                  </a:moveTo>
                  <a:lnTo>
                    <a:pt x="51" y="1398"/>
                  </a:lnTo>
                  <a:lnTo>
                    <a:pt x="0" y="1773"/>
                  </a:lnTo>
                  <a:lnTo>
                    <a:pt x="6" y="1776"/>
                  </a:lnTo>
                  <a:lnTo>
                    <a:pt x="0" y="1782"/>
                  </a:lnTo>
                  <a:lnTo>
                    <a:pt x="0" y="1785"/>
                  </a:lnTo>
                  <a:lnTo>
                    <a:pt x="351" y="1338"/>
                  </a:lnTo>
                  <a:lnTo>
                    <a:pt x="363" y="0"/>
                  </a:lnTo>
                  <a:lnTo>
                    <a:pt x="207" y="168"/>
                  </a:lnTo>
                  <a:close/>
                </a:path>
              </a:pathLst>
            </a:custGeom>
            <a:solidFill>
              <a:srgbClr val="33CCCC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4086" name="Freeform 6"/>
            <p:cNvSpPr>
              <a:spLocks/>
            </p:cNvSpPr>
            <p:nvPr/>
          </p:nvSpPr>
          <p:spPr bwMode="auto">
            <a:xfrm>
              <a:off x="1701" y="1928"/>
              <a:ext cx="861" cy="1627"/>
            </a:xfrm>
            <a:custGeom>
              <a:avLst/>
              <a:gdLst/>
              <a:ahLst/>
              <a:cxnLst>
                <a:cxn ang="0">
                  <a:pos x="0" y="265"/>
                </a:cxn>
                <a:cxn ang="0">
                  <a:pos x="861" y="0"/>
                </a:cxn>
                <a:cxn ang="0">
                  <a:pos x="653" y="1627"/>
                </a:cxn>
                <a:cxn ang="0">
                  <a:pos x="0" y="265"/>
                </a:cxn>
              </a:cxnLst>
              <a:rect l="0" t="0" r="r" b="b"/>
              <a:pathLst>
                <a:path w="861" h="1627">
                  <a:moveTo>
                    <a:pt x="0" y="265"/>
                  </a:moveTo>
                  <a:lnTo>
                    <a:pt x="861" y="0"/>
                  </a:lnTo>
                  <a:lnTo>
                    <a:pt x="653" y="1627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rgbClr val="CCFF33">
                <a:alpha val="53999"/>
              </a:srgbClr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74087" name="Freeform 7"/>
          <p:cNvSpPr>
            <a:spLocks/>
          </p:cNvSpPr>
          <p:nvPr/>
        </p:nvSpPr>
        <p:spPr bwMode="auto">
          <a:xfrm>
            <a:off x="1948407" y="887857"/>
            <a:ext cx="1346200" cy="1881188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848" y="0"/>
              </a:cxn>
              <a:cxn ang="0">
                <a:pos x="648" y="1580"/>
              </a:cxn>
              <a:cxn ang="0">
                <a:pos x="0" y="240"/>
              </a:cxn>
            </a:cxnLst>
            <a:rect l="0" t="0" r="r" b="b"/>
            <a:pathLst>
              <a:path w="848" h="1580">
                <a:moveTo>
                  <a:pt x="0" y="240"/>
                </a:moveTo>
                <a:lnTo>
                  <a:pt x="848" y="0"/>
                </a:lnTo>
                <a:lnTo>
                  <a:pt x="648" y="1580"/>
                </a:lnTo>
                <a:lnTo>
                  <a:pt x="0" y="240"/>
                </a:lnTo>
                <a:close/>
              </a:path>
            </a:pathLst>
          </a:custGeom>
          <a:solidFill>
            <a:srgbClr val="CCFF33">
              <a:alpha val="56000"/>
            </a:srgbClr>
          </a:solidFill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zh-CN" altLang="en-US"/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 rot="2383253">
            <a:off x="-2517775" y="5555456"/>
            <a:ext cx="3455988" cy="2753916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  <a:alpha val="58000"/>
                </a:srgbClr>
              </a:gs>
              <a:gs pos="100000">
                <a:srgbClr val="FFFFFF">
                  <a:alpha val="60001"/>
                </a:srgbClr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901576" y="859884"/>
            <a:ext cx="1439862" cy="1957388"/>
            <a:chOff x="1536" y="1872"/>
            <a:chExt cx="912" cy="1644"/>
          </a:xfrm>
        </p:grpSpPr>
        <p:sp>
          <p:nvSpPr>
            <p:cNvPr id="174090" name="Freeform 10"/>
            <p:cNvSpPr>
              <a:spLocks/>
            </p:cNvSpPr>
            <p:nvPr/>
          </p:nvSpPr>
          <p:spPr bwMode="auto">
            <a:xfrm>
              <a:off x="1560" y="2152"/>
              <a:ext cx="708" cy="13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08" y="8"/>
                </a:cxn>
                <a:cxn ang="0">
                  <a:pos x="660" y="1364"/>
                </a:cxn>
                <a:cxn ang="0">
                  <a:pos x="0" y="0"/>
                </a:cxn>
              </a:cxnLst>
              <a:rect l="0" t="0" r="r" b="b"/>
              <a:pathLst>
                <a:path w="708" h="1364">
                  <a:moveTo>
                    <a:pt x="0" y="0"/>
                  </a:moveTo>
                  <a:lnTo>
                    <a:pt x="708" y="8"/>
                  </a:lnTo>
                  <a:lnTo>
                    <a:pt x="660" y="13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99FF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4091" name="Freeform 11"/>
            <p:cNvSpPr>
              <a:spLocks/>
            </p:cNvSpPr>
            <p:nvPr/>
          </p:nvSpPr>
          <p:spPr bwMode="auto">
            <a:xfrm>
              <a:off x="1536" y="1872"/>
              <a:ext cx="912" cy="288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912" y="0"/>
                </a:cxn>
                <a:cxn ang="0">
                  <a:pos x="728" y="288"/>
                </a:cxn>
                <a:cxn ang="0">
                  <a:pos x="0" y="272"/>
                </a:cxn>
              </a:cxnLst>
              <a:rect l="0" t="0" r="r" b="b"/>
              <a:pathLst>
                <a:path w="912" h="288">
                  <a:moveTo>
                    <a:pt x="0" y="272"/>
                  </a:moveTo>
                  <a:lnTo>
                    <a:pt x="912" y="0"/>
                  </a:lnTo>
                  <a:lnTo>
                    <a:pt x="728" y="288"/>
                  </a:lnTo>
                  <a:lnTo>
                    <a:pt x="0" y="272"/>
                  </a:lnTo>
                  <a:close/>
                </a:path>
              </a:pathLst>
            </a:custGeom>
            <a:solidFill>
              <a:schemeClr val="tx2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4092" name="Freeform 12"/>
            <p:cNvSpPr>
              <a:spLocks/>
            </p:cNvSpPr>
            <p:nvPr/>
          </p:nvSpPr>
          <p:spPr bwMode="auto">
            <a:xfrm>
              <a:off x="2224" y="1880"/>
              <a:ext cx="208" cy="1628"/>
            </a:xfrm>
            <a:custGeom>
              <a:avLst/>
              <a:gdLst/>
              <a:ahLst/>
              <a:cxnLst>
                <a:cxn ang="0">
                  <a:pos x="48" y="276"/>
                </a:cxn>
                <a:cxn ang="0">
                  <a:pos x="0" y="1628"/>
                </a:cxn>
                <a:cxn ang="0">
                  <a:pos x="208" y="0"/>
                </a:cxn>
                <a:cxn ang="0">
                  <a:pos x="48" y="276"/>
                </a:cxn>
              </a:cxnLst>
              <a:rect l="0" t="0" r="r" b="b"/>
              <a:pathLst>
                <a:path w="208" h="1628">
                  <a:moveTo>
                    <a:pt x="48" y="276"/>
                  </a:moveTo>
                  <a:lnTo>
                    <a:pt x="0" y="1628"/>
                  </a:lnTo>
                  <a:lnTo>
                    <a:pt x="208" y="0"/>
                  </a:lnTo>
                  <a:lnTo>
                    <a:pt x="48" y="276"/>
                  </a:lnTo>
                  <a:close/>
                </a:path>
              </a:pathLst>
            </a:custGeom>
            <a:solidFill>
              <a:srgbClr val="33CCCC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74093" name="AutoShape 13"/>
          <p:cNvSpPr>
            <a:spLocks noChangeArrowheads="1"/>
          </p:cNvSpPr>
          <p:nvPr/>
        </p:nvSpPr>
        <p:spPr bwMode="auto">
          <a:xfrm rot="10800000">
            <a:off x="6516216" y="555526"/>
            <a:ext cx="1366837" cy="1620440"/>
          </a:xfrm>
          <a:prstGeom prst="triangle">
            <a:avLst>
              <a:gd name="adj" fmla="val 50000"/>
            </a:avLst>
          </a:prstGeom>
          <a:solidFill>
            <a:srgbClr val="CCFF33">
              <a:alpha val="56000"/>
            </a:srgbClr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74094" name="Text Box 14"/>
          <p:cNvSpPr txBox="1">
            <a:spLocks noChangeArrowheads="1"/>
          </p:cNvSpPr>
          <p:nvPr/>
        </p:nvSpPr>
        <p:spPr bwMode="auto">
          <a:xfrm>
            <a:off x="396875" y="3774282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zh-CN" altLang="en-US" sz="4000" dirty="0">
                <a:solidFill>
                  <a:schemeClr val="accent4">
                    <a:lumMod val="10000"/>
                  </a:schemeClr>
                </a:solidFill>
                <a:effectLst/>
                <a:latin typeface="Arial" charset="0"/>
                <a:ea typeface="隶书" pitchFamily="49" charset="-122"/>
              </a:rPr>
              <a:t>我们可以看到截面的形状是</a:t>
            </a:r>
            <a:r>
              <a:rPr kumimoji="0" lang="zh-CN" altLang="en-US" sz="4000" dirty="0">
                <a:solidFill>
                  <a:srgbClr val="FF0000"/>
                </a:solidFill>
                <a:effectLst/>
                <a:latin typeface="Arial" charset="0"/>
                <a:ea typeface="隶书" pitchFamily="49" charset="-122"/>
              </a:rPr>
              <a:t>三角形</a:t>
            </a:r>
          </a:p>
        </p:txBody>
      </p:sp>
    </p:spTree>
    <p:extLst>
      <p:ext uri="{BB962C8B-B14F-4D97-AF65-F5344CB8AC3E}">
        <p14:creationId xmlns:p14="http://schemas.microsoft.com/office/powerpoint/2010/main" xmlns="" val="19930056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559 -1.23739 L -3.61111E-6 5.55247E-6 " pathEditMode="relative" ptsTypes="AA">
                                      <p:cBhvr>
                                        <p:cTn id="6" dur="2000" fill="hold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0781 0.70348 " pathEditMode="relative" ptsTypes="AA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43038 0.0062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10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1000"/>
                                        <p:tgtEl>
                                          <p:spTgt spid="174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8" grpId="0" animBg="1"/>
      <p:bldP spid="174093" grpId="0" animBg="1"/>
      <p:bldP spid="1740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7" name="Group 2"/>
          <p:cNvGrpSpPr>
            <a:grpSpLocks/>
          </p:cNvGrpSpPr>
          <p:nvPr/>
        </p:nvGrpSpPr>
        <p:grpSpPr bwMode="auto">
          <a:xfrm>
            <a:off x="1039813" y="1600200"/>
            <a:ext cx="2705100" cy="2152650"/>
            <a:chOff x="1063" y="1549"/>
            <a:chExt cx="1704" cy="1808"/>
          </a:xfrm>
        </p:grpSpPr>
        <p:sp>
          <p:nvSpPr>
            <p:cNvPr id="175107" name="Freeform 3"/>
            <p:cNvSpPr>
              <a:spLocks/>
            </p:cNvSpPr>
            <p:nvPr/>
          </p:nvSpPr>
          <p:spPr bwMode="auto">
            <a:xfrm>
              <a:off x="1085" y="1979"/>
              <a:ext cx="1308" cy="1374"/>
            </a:xfrm>
            <a:custGeom>
              <a:avLst/>
              <a:gdLst/>
              <a:ahLst/>
              <a:cxnLst>
                <a:cxn ang="0">
                  <a:pos x="2" y="13"/>
                </a:cxn>
                <a:cxn ang="0">
                  <a:pos x="0" y="0"/>
                </a:cxn>
                <a:cxn ang="0">
                  <a:pos x="1279" y="812"/>
                </a:cxn>
                <a:cxn ang="0">
                  <a:pos x="1308" y="1358"/>
                </a:cxn>
                <a:cxn ang="0">
                  <a:pos x="2" y="1374"/>
                </a:cxn>
                <a:cxn ang="0">
                  <a:pos x="2" y="13"/>
                </a:cxn>
              </a:cxnLst>
              <a:rect l="0" t="0" r="r" b="b"/>
              <a:pathLst>
                <a:path w="1308" h="1374">
                  <a:moveTo>
                    <a:pt x="2" y="13"/>
                  </a:moveTo>
                  <a:lnTo>
                    <a:pt x="0" y="0"/>
                  </a:lnTo>
                  <a:lnTo>
                    <a:pt x="1279" y="812"/>
                  </a:lnTo>
                  <a:lnTo>
                    <a:pt x="1308" y="1358"/>
                  </a:lnTo>
                  <a:lnTo>
                    <a:pt x="2" y="1374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CC99FF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5108" name="Freeform 4"/>
            <p:cNvSpPr>
              <a:spLocks/>
            </p:cNvSpPr>
            <p:nvPr/>
          </p:nvSpPr>
          <p:spPr bwMode="auto">
            <a:xfrm>
              <a:off x="1063" y="1549"/>
              <a:ext cx="1688" cy="447"/>
            </a:xfrm>
            <a:custGeom>
              <a:avLst/>
              <a:gdLst/>
              <a:ahLst/>
              <a:cxnLst>
                <a:cxn ang="0">
                  <a:pos x="457" y="22"/>
                </a:cxn>
                <a:cxn ang="0">
                  <a:pos x="1688" y="0"/>
                </a:cxn>
                <a:cxn ang="0">
                  <a:pos x="0" y="447"/>
                </a:cxn>
                <a:cxn ang="0">
                  <a:pos x="457" y="22"/>
                </a:cxn>
              </a:cxnLst>
              <a:rect l="0" t="0" r="r" b="b"/>
              <a:pathLst>
                <a:path w="1688" h="447">
                  <a:moveTo>
                    <a:pt x="457" y="22"/>
                  </a:moveTo>
                  <a:lnTo>
                    <a:pt x="1688" y="0"/>
                  </a:lnTo>
                  <a:lnTo>
                    <a:pt x="0" y="447"/>
                  </a:lnTo>
                  <a:lnTo>
                    <a:pt x="457" y="22"/>
                  </a:lnTo>
                  <a:close/>
                </a:path>
              </a:pathLst>
            </a:custGeom>
            <a:solidFill>
              <a:schemeClr val="tx2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5109" name="Freeform 5"/>
            <p:cNvSpPr>
              <a:spLocks/>
            </p:cNvSpPr>
            <p:nvPr/>
          </p:nvSpPr>
          <p:spPr bwMode="auto">
            <a:xfrm>
              <a:off x="2354" y="1560"/>
              <a:ext cx="413" cy="1797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413" y="1250"/>
                </a:cxn>
                <a:cxn ang="0">
                  <a:pos x="49" y="1797"/>
                </a:cxn>
                <a:cxn ang="0">
                  <a:pos x="0" y="1201"/>
                </a:cxn>
                <a:cxn ang="0">
                  <a:pos x="411" y="0"/>
                </a:cxn>
              </a:cxnLst>
              <a:rect l="0" t="0" r="r" b="b"/>
              <a:pathLst>
                <a:path w="413" h="1797">
                  <a:moveTo>
                    <a:pt x="411" y="0"/>
                  </a:moveTo>
                  <a:lnTo>
                    <a:pt x="413" y="1250"/>
                  </a:lnTo>
                  <a:lnTo>
                    <a:pt x="49" y="1797"/>
                  </a:lnTo>
                  <a:lnTo>
                    <a:pt x="0" y="1201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33CCCC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5110" name="Freeform 6"/>
            <p:cNvSpPr>
              <a:spLocks/>
            </p:cNvSpPr>
            <p:nvPr/>
          </p:nvSpPr>
          <p:spPr bwMode="auto">
            <a:xfrm>
              <a:off x="1092" y="1569"/>
              <a:ext cx="1649" cy="1222"/>
            </a:xfrm>
            <a:custGeom>
              <a:avLst/>
              <a:gdLst/>
              <a:ahLst/>
              <a:cxnLst>
                <a:cxn ang="0">
                  <a:pos x="0" y="417"/>
                </a:cxn>
                <a:cxn ang="0">
                  <a:pos x="1649" y="0"/>
                </a:cxn>
                <a:cxn ang="0">
                  <a:pos x="1262" y="1222"/>
                </a:cxn>
                <a:cxn ang="0">
                  <a:pos x="0" y="417"/>
                </a:cxn>
              </a:cxnLst>
              <a:rect l="0" t="0" r="r" b="b"/>
              <a:pathLst>
                <a:path w="1649" h="1222">
                  <a:moveTo>
                    <a:pt x="0" y="417"/>
                  </a:moveTo>
                  <a:lnTo>
                    <a:pt x="1649" y="0"/>
                  </a:lnTo>
                  <a:lnTo>
                    <a:pt x="1262" y="1222"/>
                  </a:lnTo>
                  <a:lnTo>
                    <a:pt x="0" y="417"/>
                  </a:lnTo>
                  <a:close/>
                </a:path>
              </a:pathLst>
            </a:custGeom>
            <a:solidFill>
              <a:srgbClr val="CCFF33">
                <a:alpha val="53999"/>
              </a:srgbClr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75111" name="Rectangle 7"/>
          <p:cNvSpPr>
            <a:spLocks noChangeArrowheads="1"/>
          </p:cNvSpPr>
          <p:nvPr/>
        </p:nvSpPr>
        <p:spPr bwMode="auto">
          <a:xfrm rot="-2831675">
            <a:off x="9540478" y="4858148"/>
            <a:ext cx="2593181" cy="3744912"/>
          </a:xfrm>
          <a:prstGeom prst="rect">
            <a:avLst/>
          </a:prstGeom>
          <a:solidFill>
            <a:srgbClr val="777777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 anchor="ctr"/>
          <a:lstStyle/>
          <a:p>
            <a:pPr algn="ctr"/>
            <a:endParaRPr kumimoji="0" lang="zh-CN" altLang="zh-CN" sz="1800">
              <a:effectLst/>
              <a:latin typeface="Arial" charset="0"/>
            </a:endParaRPr>
          </a:p>
        </p:txBody>
      </p:sp>
      <p:sp>
        <p:nvSpPr>
          <p:cNvPr id="175112" name="Freeform 8"/>
          <p:cNvSpPr>
            <a:spLocks/>
          </p:cNvSpPr>
          <p:nvPr/>
        </p:nvSpPr>
        <p:spPr bwMode="auto">
          <a:xfrm>
            <a:off x="1116013" y="1602582"/>
            <a:ext cx="2570162" cy="1454944"/>
          </a:xfrm>
          <a:custGeom>
            <a:avLst/>
            <a:gdLst/>
            <a:ahLst/>
            <a:cxnLst>
              <a:cxn ang="0">
                <a:pos x="0" y="437"/>
              </a:cxn>
              <a:cxn ang="0">
                <a:pos x="1619" y="0"/>
              </a:cxn>
              <a:cxn ang="0">
                <a:pos x="1232" y="1222"/>
              </a:cxn>
              <a:cxn ang="0">
                <a:pos x="0" y="437"/>
              </a:cxn>
            </a:cxnLst>
            <a:rect l="0" t="0" r="r" b="b"/>
            <a:pathLst>
              <a:path w="1619" h="1222">
                <a:moveTo>
                  <a:pt x="0" y="437"/>
                </a:moveTo>
                <a:lnTo>
                  <a:pt x="1619" y="0"/>
                </a:lnTo>
                <a:lnTo>
                  <a:pt x="1232" y="1222"/>
                </a:lnTo>
                <a:lnTo>
                  <a:pt x="0" y="437"/>
                </a:lnTo>
                <a:close/>
              </a:path>
            </a:pathLst>
          </a:custGeom>
          <a:solidFill>
            <a:srgbClr val="CCFF33">
              <a:alpha val="53999"/>
            </a:srgbClr>
          </a:solidFill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zh-CN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039814" y="1588294"/>
            <a:ext cx="2740025" cy="1577579"/>
            <a:chOff x="1063" y="1525"/>
            <a:chExt cx="1726" cy="1325"/>
          </a:xfrm>
        </p:grpSpPr>
        <p:sp>
          <p:nvSpPr>
            <p:cNvPr id="175114" name="Freeform 10"/>
            <p:cNvSpPr>
              <a:spLocks/>
            </p:cNvSpPr>
            <p:nvPr/>
          </p:nvSpPr>
          <p:spPr bwMode="auto">
            <a:xfrm>
              <a:off x="1090" y="1525"/>
              <a:ext cx="1699" cy="467"/>
            </a:xfrm>
            <a:custGeom>
              <a:avLst/>
              <a:gdLst/>
              <a:ahLst/>
              <a:cxnLst>
                <a:cxn ang="0">
                  <a:pos x="1341" y="467"/>
                </a:cxn>
                <a:cxn ang="0">
                  <a:pos x="0" y="457"/>
                </a:cxn>
                <a:cxn ang="0">
                  <a:pos x="1699" y="0"/>
                </a:cxn>
                <a:cxn ang="0">
                  <a:pos x="1341" y="467"/>
                </a:cxn>
              </a:cxnLst>
              <a:rect l="0" t="0" r="r" b="b"/>
              <a:pathLst>
                <a:path w="1699" h="467">
                  <a:moveTo>
                    <a:pt x="1341" y="467"/>
                  </a:moveTo>
                  <a:lnTo>
                    <a:pt x="0" y="457"/>
                  </a:lnTo>
                  <a:lnTo>
                    <a:pt x="1699" y="0"/>
                  </a:lnTo>
                  <a:lnTo>
                    <a:pt x="1341" y="467"/>
                  </a:lnTo>
                  <a:close/>
                </a:path>
              </a:pathLst>
            </a:custGeom>
            <a:solidFill>
              <a:schemeClr val="tx2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5115" name="Freeform 11"/>
            <p:cNvSpPr>
              <a:spLocks/>
            </p:cNvSpPr>
            <p:nvPr/>
          </p:nvSpPr>
          <p:spPr bwMode="auto">
            <a:xfrm>
              <a:off x="1063" y="1975"/>
              <a:ext cx="1311" cy="845"/>
            </a:xfrm>
            <a:custGeom>
              <a:avLst/>
              <a:gdLst/>
              <a:ahLst/>
              <a:cxnLst>
                <a:cxn ang="0">
                  <a:pos x="1290" y="0"/>
                </a:cxn>
                <a:cxn ang="0">
                  <a:pos x="1311" y="845"/>
                </a:cxn>
                <a:cxn ang="0">
                  <a:pos x="0" y="1"/>
                </a:cxn>
                <a:cxn ang="0">
                  <a:pos x="1290" y="0"/>
                </a:cxn>
              </a:cxnLst>
              <a:rect l="0" t="0" r="r" b="b"/>
              <a:pathLst>
                <a:path w="1311" h="845">
                  <a:moveTo>
                    <a:pt x="1290" y="0"/>
                  </a:moveTo>
                  <a:lnTo>
                    <a:pt x="1311" y="845"/>
                  </a:lnTo>
                  <a:lnTo>
                    <a:pt x="0" y="1"/>
                  </a:lnTo>
                  <a:lnTo>
                    <a:pt x="1290" y="0"/>
                  </a:lnTo>
                  <a:close/>
                </a:path>
              </a:pathLst>
            </a:custGeom>
            <a:solidFill>
              <a:srgbClr val="CC99FF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5116" name="Freeform 12"/>
            <p:cNvSpPr>
              <a:spLocks/>
            </p:cNvSpPr>
            <p:nvPr/>
          </p:nvSpPr>
          <p:spPr bwMode="auto">
            <a:xfrm>
              <a:off x="2343" y="1549"/>
              <a:ext cx="432" cy="1301"/>
            </a:xfrm>
            <a:custGeom>
              <a:avLst/>
              <a:gdLst/>
              <a:ahLst/>
              <a:cxnLst>
                <a:cxn ang="0">
                  <a:pos x="0" y="426"/>
                </a:cxn>
                <a:cxn ang="0">
                  <a:pos x="15" y="1301"/>
                </a:cxn>
                <a:cxn ang="0">
                  <a:pos x="432" y="0"/>
                </a:cxn>
                <a:cxn ang="0">
                  <a:pos x="0" y="426"/>
                </a:cxn>
              </a:cxnLst>
              <a:rect l="0" t="0" r="r" b="b"/>
              <a:pathLst>
                <a:path w="432" h="1301">
                  <a:moveTo>
                    <a:pt x="0" y="426"/>
                  </a:moveTo>
                  <a:lnTo>
                    <a:pt x="15" y="1301"/>
                  </a:lnTo>
                  <a:lnTo>
                    <a:pt x="432" y="0"/>
                  </a:lnTo>
                  <a:lnTo>
                    <a:pt x="0" y="426"/>
                  </a:lnTo>
                  <a:close/>
                </a:path>
              </a:pathLst>
            </a:custGeom>
            <a:solidFill>
              <a:srgbClr val="33CCCC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75117" name="Text Box 13"/>
          <p:cNvSpPr txBox="1">
            <a:spLocks noChangeArrowheads="1"/>
          </p:cNvSpPr>
          <p:nvPr/>
        </p:nvSpPr>
        <p:spPr bwMode="auto">
          <a:xfrm>
            <a:off x="396875" y="3989785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zh-CN" altLang="en-US" sz="4000" dirty="0">
                <a:solidFill>
                  <a:schemeClr val="accent4">
                    <a:lumMod val="10000"/>
                  </a:schemeClr>
                </a:solidFill>
                <a:effectLst/>
                <a:latin typeface="Arial" charset="0"/>
                <a:ea typeface="隶书" pitchFamily="49" charset="-122"/>
              </a:rPr>
              <a:t>我们可以看到截面的形状是</a:t>
            </a:r>
            <a:r>
              <a:rPr kumimoji="0" lang="zh-CN" altLang="en-US" sz="4000" dirty="0">
                <a:solidFill>
                  <a:srgbClr val="FF0000"/>
                </a:solidFill>
                <a:effectLst/>
                <a:latin typeface="Arial" charset="0"/>
                <a:ea typeface="隶书" pitchFamily="49" charset="-122"/>
              </a:rPr>
              <a:t>等腰三角形</a:t>
            </a:r>
          </a:p>
        </p:txBody>
      </p:sp>
      <p:sp>
        <p:nvSpPr>
          <p:cNvPr id="175118" name="Freeform 14"/>
          <p:cNvSpPr>
            <a:spLocks/>
          </p:cNvSpPr>
          <p:nvPr/>
        </p:nvSpPr>
        <p:spPr bwMode="auto">
          <a:xfrm>
            <a:off x="4464050" y="2038350"/>
            <a:ext cx="2863850" cy="1285875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1804" y="0"/>
              </a:cxn>
              <a:cxn ang="0">
                <a:pos x="972" y="1080"/>
              </a:cxn>
              <a:cxn ang="0">
                <a:pos x="0" y="9"/>
              </a:cxn>
            </a:cxnLst>
            <a:rect l="0" t="0" r="r" b="b"/>
            <a:pathLst>
              <a:path w="1804" h="1080">
                <a:moveTo>
                  <a:pt x="0" y="9"/>
                </a:moveTo>
                <a:lnTo>
                  <a:pt x="1804" y="0"/>
                </a:lnTo>
                <a:lnTo>
                  <a:pt x="972" y="1080"/>
                </a:lnTo>
                <a:lnTo>
                  <a:pt x="0" y="9"/>
                </a:lnTo>
                <a:close/>
              </a:path>
            </a:pathLst>
          </a:custGeom>
          <a:solidFill>
            <a:srgbClr val="CCFF33">
              <a:alpha val="53999"/>
            </a:srgbClr>
          </a:solidFill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442051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2847 -1.30498 L 0.00382 -0.090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615" y="607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0.40052 -0.0055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17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175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11" grpId="0" animBg="1"/>
      <p:bldP spid="1751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1" name="Group 2"/>
          <p:cNvGrpSpPr>
            <a:grpSpLocks/>
          </p:cNvGrpSpPr>
          <p:nvPr/>
        </p:nvGrpSpPr>
        <p:grpSpPr bwMode="auto">
          <a:xfrm>
            <a:off x="973139" y="1262063"/>
            <a:ext cx="2713037" cy="2199085"/>
            <a:chOff x="1066" y="1559"/>
            <a:chExt cx="1709" cy="1847"/>
          </a:xfrm>
        </p:grpSpPr>
        <p:sp>
          <p:nvSpPr>
            <p:cNvPr id="176131" name="Freeform 3"/>
            <p:cNvSpPr>
              <a:spLocks/>
            </p:cNvSpPr>
            <p:nvPr/>
          </p:nvSpPr>
          <p:spPr bwMode="auto">
            <a:xfrm>
              <a:off x="1085" y="1560"/>
              <a:ext cx="1669" cy="1818"/>
            </a:xfrm>
            <a:custGeom>
              <a:avLst/>
              <a:gdLst/>
              <a:ahLst/>
              <a:cxnLst>
                <a:cxn ang="0">
                  <a:pos x="0" y="447"/>
                </a:cxn>
                <a:cxn ang="0">
                  <a:pos x="1669" y="0"/>
                </a:cxn>
                <a:cxn ang="0">
                  <a:pos x="1360" y="1818"/>
                </a:cxn>
                <a:cxn ang="0">
                  <a:pos x="0" y="447"/>
                </a:cxn>
              </a:cxnLst>
              <a:rect l="0" t="0" r="r" b="b"/>
              <a:pathLst>
                <a:path w="1669" h="1818">
                  <a:moveTo>
                    <a:pt x="0" y="447"/>
                  </a:moveTo>
                  <a:lnTo>
                    <a:pt x="1669" y="0"/>
                  </a:lnTo>
                  <a:lnTo>
                    <a:pt x="1360" y="1818"/>
                  </a:lnTo>
                  <a:lnTo>
                    <a:pt x="0" y="447"/>
                  </a:lnTo>
                  <a:close/>
                </a:path>
              </a:pathLst>
            </a:custGeom>
            <a:solidFill>
              <a:srgbClr val="CCFF33">
                <a:alpha val="53999"/>
              </a:srgbClr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6132" name="Freeform 4"/>
            <p:cNvSpPr>
              <a:spLocks/>
            </p:cNvSpPr>
            <p:nvPr/>
          </p:nvSpPr>
          <p:spPr bwMode="auto">
            <a:xfrm>
              <a:off x="1085" y="1979"/>
              <a:ext cx="1363" cy="1374"/>
            </a:xfrm>
            <a:custGeom>
              <a:avLst/>
              <a:gdLst/>
              <a:ahLst/>
              <a:cxnLst>
                <a:cxn ang="0">
                  <a:pos x="2" y="13"/>
                </a:cxn>
                <a:cxn ang="0">
                  <a:pos x="0" y="0"/>
                </a:cxn>
                <a:cxn ang="0">
                  <a:pos x="1340" y="1348"/>
                </a:cxn>
                <a:cxn ang="0">
                  <a:pos x="1363" y="1374"/>
                </a:cxn>
                <a:cxn ang="0">
                  <a:pos x="2" y="1374"/>
                </a:cxn>
                <a:cxn ang="0">
                  <a:pos x="2" y="13"/>
                </a:cxn>
              </a:cxnLst>
              <a:rect l="0" t="0" r="r" b="b"/>
              <a:pathLst>
                <a:path w="1363" h="1374">
                  <a:moveTo>
                    <a:pt x="2" y="13"/>
                  </a:moveTo>
                  <a:lnTo>
                    <a:pt x="0" y="0"/>
                  </a:lnTo>
                  <a:lnTo>
                    <a:pt x="1340" y="1348"/>
                  </a:lnTo>
                  <a:lnTo>
                    <a:pt x="1363" y="1374"/>
                  </a:lnTo>
                  <a:lnTo>
                    <a:pt x="2" y="1374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CC99FF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6133" name="Freeform 5"/>
            <p:cNvSpPr>
              <a:spLocks/>
            </p:cNvSpPr>
            <p:nvPr/>
          </p:nvSpPr>
          <p:spPr bwMode="auto">
            <a:xfrm>
              <a:off x="1066" y="1559"/>
              <a:ext cx="1709" cy="465"/>
            </a:xfrm>
            <a:custGeom>
              <a:avLst/>
              <a:gdLst/>
              <a:ahLst/>
              <a:cxnLst>
                <a:cxn ang="0">
                  <a:pos x="0" y="465"/>
                </a:cxn>
                <a:cxn ang="0">
                  <a:pos x="454" y="12"/>
                </a:cxn>
                <a:cxn ang="0">
                  <a:pos x="1709" y="0"/>
                </a:cxn>
                <a:cxn ang="0">
                  <a:pos x="19" y="465"/>
                </a:cxn>
                <a:cxn ang="0">
                  <a:pos x="0" y="465"/>
                </a:cxn>
              </a:cxnLst>
              <a:rect l="0" t="0" r="r" b="b"/>
              <a:pathLst>
                <a:path w="1709" h="465">
                  <a:moveTo>
                    <a:pt x="0" y="465"/>
                  </a:moveTo>
                  <a:lnTo>
                    <a:pt x="454" y="12"/>
                  </a:lnTo>
                  <a:lnTo>
                    <a:pt x="1709" y="0"/>
                  </a:lnTo>
                  <a:lnTo>
                    <a:pt x="19" y="465"/>
                  </a:lnTo>
                  <a:lnTo>
                    <a:pt x="0" y="465"/>
                  </a:lnTo>
                  <a:close/>
                </a:path>
              </a:pathLst>
            </a:custGeom>
            <a:solidFill>
              <a:schemeClr val="tx2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6134" name="Freeform 6"/>
            <p:cNvSpPr>
              <a:spLocks/>
            </p:cNvSpPr>
            <p:nvPr/>
          </p:nvSpPr>
          <p:spPr bwMode="auto">
            <a:xfrm>
              <a:off x="2407" y="1560"/>
              <a:ext cx="360" cy="1846"/>
            </a:xfrm>
            <a:custGeom>
              <a:avLst/>
              <a:gdLst/>
              <a:ahLst/>
              <a:cxnLst>
                <a:cxn ang="0">
                  <a:pos x="358" y="0"/>
                </a:cxn>
                <a:cxn ang="0">
                  <a:pos x="360" y="1250"/>
                </a:cxn>
                <a:cxn ang="0">
                  <a:pos x="0" y="1846"/>
                </a:cxn>
                <a:cxn ang="0">
                  <a:pos x="358" y="0"/>
                </a:cxn>
              </a:cxnLst>
              <a:rect l="0" t="0" r="r" b="b"/>
              <a:pathLst>
                <a:path w="360" h="1846">
                  <a:moveTo>
                    <a:pt x="358" y="0"/>
                  </a:moveTo>
                  <a:lnTo>
                    <a:pt x="360" y="1250"/>
                  </a:lnTo>
                  <a:lnTo>
                    <a:pt x="0" y="1846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rgbClr val="33CCCC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76135" name="Rectangle 7"/>
          <p:cNvSpPr>
            <a:spLocks noChangeArrowheads="1"/>
          </p:cNvSpPr>
          <p:nvPr/>
        </p:nvSpPr>
        <p:spPr bwMode="auto">
          <a:xfrm rot="-1042286">
            <a:off x="3400425" y="5455444"/>
            <a:ext cx="3457575" cy="2808685"/>
          </a:xfrm>
          <a:prstGeom prst="rect">
            <a:avLst/>
          </a:prstGeom>
          <a:solidFill>
            <a:srgbClr val="777777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endParaRPr kumimoji="0" lang="zh-CN" altLang="zh-CN" sz="1800">
              <a:effectLst/>
              <a:latin typeface="Arial" charset="0"/>
            </a:endParaRPr>
          </a:p>
        </p:txBody>
      </p:sp>
      <p:sp>
        <p:nvSpPr>
          <p:cNvPr id="176136" name="Freeform 8"/>
          <p:cNvSpPr>
            <a:spLocks/>
          </p:cNvSpPr>
          <p:nvPr/>
        </p:nvSpPr>
        <p:spPr bwMode="auto">
          <a:xfrm>
            <a:off x="1044576" y="1275160"/>
            <a:ext cx="2525713" cy="2095500"/>
          </a:xfrm>
          <a:custGeom>
            <a:avLst/>
            <a:gdLst/>
            <a:ahLst/>
            <a:cxnLst>
              <a:cxn ang="0">
                <a:pos x="0" y="433"/>
              </a:cxn>
              <a:cxn ang="0">
                <a:pos x="1591" y="0"/>
              </a:cxn>
              <a:cxn ang="0">
                <a:pos x="1329" y="1760"/>
              </a:cxn>
              <a:cxn ang="0">
                <a:pos x="0" y="433"/>
              </a:cxn>
            </a:cxnLst>
            <a:rect l="0" t="0" r="r" b="b"/>
            <a:pathLst>
              <a:path w="1591" h="1760">
                <a:moveTo>
                  <a:pt x="0" y="433"/>
                </a:moveTo>
                <a:lnTo>
                  <a:pt x="1591" y="0"/>
                </a:lnTo>
                <a:lnTo>
                  <a:pt x="1329" y="1760"/>
                </a:lnTo>
                <a:lnTo>
                  <a:pt x="0" y="433"/>
                </a:lnTo>
                <a:close/>
              </a:path>
            </a:pathLst>
          </a:custGeom>
          <a:solidFill>
            <a:srgbClr val="CCFF33">
              <a:alpha val="53999"/>
            </a:srgbClr>
          </a:solidFill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zh-CN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011238" y="1221582"/>
            <a:ext cx="2697162" cy="2222897"/>
            <a:chOff x="1066" y="1539"/>
            <a:chExt cx="1699" cy="1867"/>
          </a:xfrm>
        </p:grpSpPr>
        <p:sp>
          <p:nvSpPr>
            <p:cNvPr id="176138" name="Freeform 10"/>
            <p:cNvSpPr>
              <a:spLocks/>
            </p:cNvSpPr>
            <p:nvPr/>
          </p:nvSpPr>
          <p:spPr bwMode="auto">
            <a:xfrm>
              <a:off x="1066" y="1560"/>
              <a:ext cx="1699" cy="467"/>
            </a:xfrm>
            <a:custGeom>
              <a:avLst/>
              <a:gdLst/>
              <a:ahLst/>
              <a:cxnLst>
                <a:cxn ang="0">
                  <a:pos x="1341" y="467"/>
                </a:cxn>
                <a:cxn ang="0">
                  <a:pos x="0" y="457"/>
                </a:cxn>
                <a:cxn ang="0">
                  <a:pos x="1699" y="0"/>
                </a:cxn>
                <a:cxn ang="0">
                  <a:pos x="1341" y="467"/>
                </a:cxn>
              </a:cxnLst>
              <a:rect l="0" t="0" r="r" b="b"/>
              <a:pathLst>
                <a:path w="1699" h="467">
                  <a:moveTo>
                    <a:pt x="1341" y="467"/>
                  </a:moveTo>
                  <a:lnTo>
                    <a:pt x="0" y="457"/>
                  </a:lnTo>
                  <a:lnTo>
                    <a:pt x="1699" y="0"/>
                  </a:lnTo>
                  <a:lnTo>
                    <a:pt x="1341" y="467"/>
                  </a:lnTo>
                  <a:close/>
                </a:path>
              </a:pathLst>
            </a:custGeom>
            <a:solidFill>
              <a:schemeClr val="tx2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6139" name="Freeform 11"/>
            <p:cNvSpPr>
              <a:spLocks/>
            </p:cNvSpPr>
            <p:nvPr/>
          </p:nvSpPr>
          <p:spPr bwMode="auto">
            <a:xfrm>
              <a:off x="1070" y="2013"/>
              <a:ext cx="1356" cy="1371"/>
            </a:xfrm>
            <a:custGeom>
              <a:avLst/>
              <a:gdLst/>
              <a:ahLst/>
              <a:cxnLst>
                <a:cxn ang="0">
                  <a:pos x="1346" y="0"/>
                </a:cxn>
                <a:cxn ang="0">
                  <a:pos x="1356" y="1371"/>
                </a:cxn>
                <a:cxn ang="0">
                  <a:pos x="0" y="3"/>
                </a:cxn>
                <a:cxn ang="0">
                  <a:pos x="1346" y="0"/>
                </a:cxn>
              </a:cxnLst>
              <a:rect l="0" t="0" r="r" b="b"/>
              <a:pathLst>
                <a:path w="1356" h="1371">
                  <a:moveTo>
                    <a:pt x="1346" y="0"/>
                  </a:moveTo>
                  <a:lnTo>
                    <a:pt x="1356" y="1371"/>
                  </a:lnTo>
                  <a:lnTo>
                    <a:pt x="0" y="3"/>
                  </a:lnTo>
                  <a:lnTo>
                    <a:pt x="1346" y="0"/>
                  </a:lnTo>
                  <a:close/>
                </a:path>
              </a:pathLst>
            </a:custGeom>
            <a:solidFill>
              <a:srgbClr val="CC99FF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6140" name="Freeform 12"/>
            <p:cNvSpPr>
              <a:spLocks/>
            </p:cNvSpPr>
            <p:nvPr/>
          </p:nvSpPr>
          <p:spPr bwMode="auto">
            <a:xfrm>
              <a:off x="2371" y="1539"/>
              <a:ext cx="383" cy="1867"/>
            </a:xfrm>
            <a:custGeom>
              <a:avLst/>
              <a:gdLst/>
              <a:ahLst/>
              <a:cxnLst>
                <a:cxn ang="0">
                  <a:pos x="0" y="477"/>
                </a:cxn>
                <a:cxn ang="0">
                  <a:pos x="40" y="1867"/>
                </a:cxn>
                <a:cxn ang="0">
                  <a:pos x="383" y="0"/>
                </a:cxn>
                <a:cxn ang="0">
                  <a:pos x="0" y="477"/>
                </a:cxn>
              </a:cxnLst>
              <a:rect l="0" t="0" r="r" b="b"/>
              <a:pathLst>
                <a:path w="383" h="1867">
                  <a:moveTo>
                    <a:pt x="0" y="477"/>
                  </a:moveTo>
                  <a:lnTo>
                    <a:pt x="40" y="1867"/>
                  </a:lnTo>
                  <a:lnTo>
                    <a:pt x="383" y="0"/>
                  </a:lnTo>
                  <a:lnTo>
                    <a:pt x="0" y="477"/>
                  </a:lnTo>
                  <a:close/>
                </a:path>
              </a:pathLst>
            </a:custGeom>
            <a:solidFill>
              <a:srgbClr val="33CCCC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76141" name="Text Box 13"/>
          <p:cNvSpPr txBox="1">
            <a:spLocks noChangeArrowheads="1"/>
          </p:cNvSpPr>
          <p:nvPr/>
        </p:nvSpPr>
        <p:spPr bwMode="auto">
          <a:xfrm>
            <a:off x="396875" y="3774282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zh-CN" altLang="en-US" sz="4000" dirty="0">
                <a:solidFill>
                  <a:schemeClr val="accent4">
                    <a:lumMod val="10000"/>
                  </a:schemeClr>
                </a:solidFill>
                <a:effectLst/>
                <a:latin typeface="Arial" charset="0"/>
                <a:ea typeface="隶书" pitchFamily="49" charset="-122"/>
              </a:rPr>
              <a:t>我们可以看到截面的形状是</a:t>
            </a:r>
            <a:r>
              <a:rPr kumimoji="0" lang="zh-CN" altLang="en-US" sz="4000" dirty="0">
                <a:solidFill>
                  <a:srgbClr val="FF0000"/>
                </a:solidFill>
                <a:effectLst/>
                <a:latin typeface="Arial" charset="0"/>
                <a:ea typeface="隶书" pitchFamily="49" charset="-122"/>
              </a:rPr>
              <a:t>等边三角形</a:t>
            </a:r>
          </a:p>
        </p:txBody>
      </p:sp>
      <p:sp>
        <p:nvSpPr>
          <p:cNvPr id="176142" name="Freeform 14"/>
          <p:cNvSpPr>
            <a:spLocks/>
          </p:cNvSpPr>
          <p:nvPr/>
        </p:nvSpPr>
        <p:spPr bwMode="auto">
          <a:xfrm>
            <a:off x="4140200" y="1781175"/>
            <a:ext cx="3386138" cy="18669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2133" y="0"/>
              </a:cxn>
              <a:cxn ang="0">
                <a:pos x="1136" y="1568"/>
              </a:cxn>
              <a:cxn ang="0">
                <a:pos x="0" y="8"/>
              </a:cxn>
            </a:cxnLst>
            <a:rect l="0" t="0" r="r" b="b"/>
            <a:pathLst>
              <a:path w="2133" h="1568">
                <a:moveTo>
                  <a:pt x="0" y="8"/>
                </a:moveTo>
                <a:lnTo>
                  <a:pt x="2133" y="0"/>
                </a:lnTo>
                <a:lnTo>
                  <a:pt x="1136" y="1568"/>
                </a:lnTo>
                <a:lnTo>
                  <a:pt x="0" y="8"/>
                </a:lnTo>
                <a:close/>
              </a:path>
            </a:pathLst>
          </a:custGeom>
          <a:solidFill>
            <a:srgbClr val="CCFF33">
              <a:alpha val="53999"/>
            </a:srgbClr>
          </a:solidFill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551143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025 -1.39004 L 0.05503 -4.8148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64" y="69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21914E-6 L 0.41736 2.21914E-6 " pathEditMode="relative" ptsTypes="AA">
                                      <p:cBhvr>
                                        <p:cTn id="14" dur="2000" fill="hold"/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176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5" grpId="0" animBg="1"/>
      <p:bldP spid="1761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5" name="Group 2"/>
          <p:cNvGrpSpPr>
            <a:grpSpLocks/>
          </p:cNvGrpSpPr>
          <p:nvPr/>
        </p:nvGrpSpPr>
        <p:grpSpPr bwMode="auto">
          <a:xfrm>
            <a:off x="971551" y="1221582"/>
            <a:ext cx="2519363" cy="1889522"/>
            <a:chOff x="3969" y="482"/>
            <a:chExt cx="1587" cy="1587"/>
          </a:xfrm>
        </p:grpSpPr>
        <p:sp>
          <p:nvSpPr>
            <p:cNvPr id="177155" name="Freeform 3"/>
            <p:cNvSpPr>
              <a:spLocks/>
            </p:cNvSpPr>
            <p:nvPr/>
          </p:nvSpPr>
          <p:spPr bwMode="auto">
            <a:xfrm>
              <a:off x="3969" y="709"/>
              <a:ext cx="1361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1" y="0"/>
                </a:cxn>
                <a:cxn ang="0">
                  <a:pos x="1361" y="1360"/>
                </a:cxn>
                <a:cxn ang="0">
                  <a:pos x="0" y="1360"/>
                </a:cxn>
                <a:cxn ang="0">
                  <a:pos x="0" y="0"/>
                </a:cxn>
              </a:cxnLst>
              <a:rect l="0" t="0" r="r" b="b"/>
              <a:pathLst>
                <a:path w="1361" h="1360">
                  <a:moveTo>
                    <a:pt x="0" y="0"/>
                  </a:moveTo>
                  <a:lnTo>
                    <a:pt x="1361" y="0"/>
                  </a:lnTo>
                  <a:lnTo>
                    <a:pt x="1361" y="1360"/>
                  </a:lnTo>
                  <a:lnTo>
                    <a:pt x="0" y="13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33">
                <a:alpha val="50999"/>
              </a:srgbClr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7156" name="Freeform 4"/>
            <p:cNvSpPr>
              <a:spLocks/>
            </p:cNvSpPr>
            <p:nvPr/>
          </p:nvSpPr>
          <p:spPr bwMode="auto">
            <a:xfrm>
              <a:off x="3969" y="482"/>
              <a:ext cx="1587" cy="227"/>
            </a:xfrm>
            <a:custGeom>
              <a:avLst/>
              <a:gdLst/>
              <a:ahLst/>
              <a:cxnLst>
                <a:cxn ang="0">
                  <a:pos x="1361" y="227"/>
                </a:cxn>
                <a:cxn ang="0">
                  <a:pos x="1587" y="0"/>
                </a:cxn>
                <a:cxn ang="0">
                  <a:pos x="227" y="0"/>
                </a:cxn>
                <a:cxn ang="0">
                  <a:pos x="0" y="227"/>
                </a:cxn>
                <a:cxn ang="0">
                  <a:pos x="1361" y="227"/>
                </a:cxn>
              </a:cxnLst>
              <a:rect l="0" t="0" r="r" b="b"/>
              <a:pathLst>
                <a:path w="1587" h="227">
                  <a:moveTo>
                    <a:pt x="1361" y="227"/>
                  </a:moveTo>
                  <a:lnTo>
                    <a:pt x="1587" y="0"/>
                  </a:lnTo>
                  <a:lnTo>
                    <a:pt x="227" y="0"/>
                  </a:lnTo>
                  <a:lnTo>
                    <a:pt x="0" y="227"/>
                  </a:lnTo>
                  <a:lnTo>
                    <a:pt x="1361" y="227"/>
                  </a:lnTo>
                  <a:close/>
                </a:path>
              </a:pathLst>
            </a:custGeom>
            <a:solidFill>
              <a:schemeClr val="tx2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7157" name="Freeform 5"/>
            <p:cNvSpPr>
              <a:spLocks/>
            </p:cNvSpPr>
            <p:nvPr/>
          </p:nvSpPr>
          <p:spPr bwMode="auto">
            <a:xfrm>
              <a:off x="5329" y="482"/>
              <a:ext cx="226" cy="1587"/>
            </a:xfrm>
            <a:custGeom>
              <a:avLst/>
              <a:gdLst/>
              <a:ahLst/>
              <a:cxnLst>
                <a:cxn ang="0">
                  <a:pos x="0" y="227"/>
                </a:cxn>
                <a:cxn ang="0">
                  <a:pos x="0" y="1587"/>
                </a:cxn>
                <a:cxn ang="0">
                  <a:pos x="226" y="1361"/>
                </a:cxn>
                <a:cxn ang="0">
                  <a:pos x="226" y="0"/>
                </a:cxn>
                <a:cxn ang="0">
                  <a:pos x="0" y="227"/>
                </a:cxn>
              </a:cxnLst>
              <a:rect l="0" t="0" r="r" b="b"/>
              <a:pathLst>
                <a:path w="226" h="1587">
                  <a:moveTo>
                    <a:pt x="0" y="227"/>
                  </a:moveTo>
                  <a:lnTo>
                    <a:pt x="0" y="1587"/>
                  </a:lnTo>
                  <a:lnTo>
                    <a:pt x="226" y="1361"/>
                  </a:lnTo>
                  <a:lnTo>
                    <a:pt x="226" y="0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33CCCC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77158" name="Freeform 6"/>
          <p:cNvSpPr>
            <a:spLocks/>
          </p:cNvSpPr>
          <p:nvPr/>
        </p:nvSpPr>
        <p:spPr bwMode="auto">
          <a:xfrm>
            <a:off x="971551" y="1493044"/>
            <a:ext cx="2087563" cy="16192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61" y="0"/>
              </a:cxn>
              <a:cxn ang="0">
                <a:pos x="1361" y="1360"/>
              </a:cxn>
              <a:cxn ang="0">
                <a:pos x="0" y="1360"/>
              </a:cxn>
              <a:cxn ang="0">
                <a:pos x="0" y="0"/>
              </a:cxn>
            </a:cxnLst>
            <a:rect l="0" t="0" r="r" b="b"/>
            <a:pathLst>
              <a:path w="1361" h="1360">
                <a:moveTo>
                  <a:pt x="0" y="0"/>
                </a:moveTo>
                <a:lnTo>
                  <a:pt x="1361" y="0"/>
                </a:lnTo>
                <a:lnTo>
                  <a:pt x="1361" y="1360"/>
                </a:lnTo>
                <a:lnTo>
                  <a:pt x="0" y="1360"/>
                </a:lnTo>
                <a:lnTo>
                  <a:pt x="0" y="0"/>
                </a:lnTo>
                <a:close/>
              </a:path>
            </a:pathLst>
          </a:custGeom>
          <a:solidFill>
            <a:srgbClr val="CCFF33">
              <a:alpha val="50999"/>
            </a:srgbClr>
          </a:solidFill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zh-CN" altLang="en-US"/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323850" y="5650706"/>
            <a:ext cx="2808288" cy="2753916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  <a:alpha val="58000"/>
                </a:srgbClr>
              </a:gs>
              <a:gs pos="100000">
                <a:srgbClr val="FFFFFF">
                  <a:alpha val="60001"/>
                </a:srgbClr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11188" y="1491854"/>
            <a:ext cx="2525712" cy="1891903"/>
            <a:chOff x="3606" y="2522"/>
            <a:chExt cx="1591" cy="1589"/>
          </a:xfrm>
        </p:grpSpPr>
        <p:sp>
          <p:nvSpPr>
            <p:cNvPr id="177161" name="Freeform 9"/>
            <p:cNvSpPr>
              <a:spLocks/>
            </p:cNvSpPr>
            <p:nvPr/>
          </p:nvSpPr>
          <p:spPr bwMode="auto">
            <a:xfrm>
              <a:off x="3606" y="2750"/>
              <a:ext cx="1361" cy="13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61"/>
                </a:cxn>
                <a:cxn ang="0">
                  <a:pos x="1361" y="1361"/>
                </a:cxn>
                <a:cxn ang="0">
                  <a:pos x="1361" y="0"/>
                </a:cxn>
                <a:cxn ang="0">
                  <a:pos x="0" y="0"/>
                </a:cxn>
              </a:cxnLst>
              <a:rect l="0" t="0" r="r" b="b"/>
              <a:pathLst>
                <a:path w="1361" h="1361">
                  <a:moveTo>
                    <a:pt x="0" y="0"/>
                  </a:moveTo>
                  <a:lnTo>
                    <a:pt x="0" y="1361"/>
                  </a:lnTo>
                  <a:lnTo>
                    <a:pt x="1361" y="1361"/>
                  </a:lnTo>
                  <a:lnTo>
                    <a:pt x="13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99FF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7162" name="Freeform 10"/>
            <p:cNvSpPr>
              <a:spLocks/>
            </p:cNvSpPr>
            <p:nvPr/>
          </p:nvSpPr>
          <p:spPr bwMode="auto">
            <a:xfrm>
              <a:off x="4967" y="2523"/>
              <a:ext cx="227" cy="1587"/>
            </a:xfrm>
            <a:custGeom>
              <a:avLst/>
              <a:gdLst/>
              <a:ahLst/>
              <a:cxnLst>
                <a:cxn ang="0">
                  <a:pos x="227" y="0"/>
                </a:cxn>
                <a:cxn ang="0">
                  <a:pos x="227" y="1360"/>
                </a:cxn>
                <a:cxn ang="0">
                  <a:pos x="0" y="1587"/>
                </a:cxn>
                <a:cxn ang="0">
                  <a:pos x="0" y="226"/>
                </a:cxn>
                <a:cxn ang="0">
                  <a:pos x="227" y="0"/>
                </a:cxn>
              </a:cxnLst>
              <a:rect l="0" t="0" r="r" b="b"/>
              <a:pathLst>
                <a:path w="227" h="1587">
                  <a:moveTo>
                    <a:pt x="227" y="0"/>
                  </a:moveTo>
                  <a:lnTo>
                    <a:pt x="227" y="1360"/>
                  </a:lnTo>
                  <a:lnTo>
                    <a:pt x="0" y="1587"/>
                  </a:lnTo>
                  <a:lnTo>
                    <a:pt x="0" y="226"/>
                  </a:lnTo>
                  <a:lnTo>
                    <a:pt x="227" y="0"/>
                  </a:lnTo>
                  <a:close/>
                </a:path>
              </a:pathLst>
            </a:custGeom>
            <a:solidFill>
              <a:srgbClr val="33CCCC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7163" name="Freeform 11"/>
            <p:cNvSpPr>
              <a:spLocks/>
            </p:cNvSpPr>
            <p:nvPr/>
          </p:nvSpPr>
          <p:spPr bwMode="auto">
            <a:xfrm>
              <a:off x="3606" y="2522"/>
              <a:ext cx="1591" cy="227"/>
            </a:xfrm>
            <a:custGeom>
              <a:avLst/>
              <a:gdLst/>
              <a:ahLst/>
              <a:cxnLst>
                <a:cxn ang="0">
                  <a:pos x="1591" y="0"/>
                </a:cxn>
                <a:cxn ang="0">
                  <a:pos x="1361" y="227"/>
                </a:cxn>
                <a:cxn ang="0">
                  <a:pos x="0" y="227"/>
                </a:cxn>
                <a:cxn ang="0">
                  <a:pos x="227" y="1"/>
                </a:cxn>
                <a:cxn ang="0">
                  <a:pos x="1591" y="0"/>
                </a:cxn>
              </a:cxnLst>
              <a:rect l="0" t="0" r="r" b="b"/>
              <a:pathLst>
                <a:path w="1591" h="227">
                  <a:moveTo>
                    <a:pt x="1591" y="0"/>
                  </a:moveTo>
                  <a:lnTo>
                    <a:pt x="1361" y="227"/>
                  </a:lnTo>
                  <a:lnTo>
                    <a:pt x="0" y="227"/>
                  </a:lnTo>
                  <a:lnTo>
                    <a:pt x="227" y="1"/>
                  </a:lnTo>
                  <a:lnTo>
                    <a:pt x="1591" y="0"/>
                  </a:lnTo>
                  <a:close/>
                </a:path>
              </a:pathLst>
            </a:custGeom>
            <a:solidFill>
              <a:schemeClr val="tx2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77164" name="Rectangle 12"/>
          <p:cNvSpPr>
            <a:spLocks noChangeArrowheads="1"/>
          </p:cNvSpPr>
          <p:nvPr/>
        </p:nvSpPr>
        <p:spPr bwMode="auto">
          <a:xfrm>
            <a:off x="179388" y="3881438"/>
            <a:ext cx="89646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4000" dirty="0">
                <a:solidFill>
                  <a:schemeClr val="accent4">
                    <a:lumMod val="10000"/>
                  </a:schemeClr>
                </a:solidFill>
                <a:effectLst/>
                <a:latin typeface="Arial" charset="0"/>
                <a:ea typeface="隶书" pitchFamily="49" charset="-122"/>
              </a:rPr>
              <a:t>我们可以看到截面的形状是</a:t>
            </a:r>
            <a:r>
              <a:rPr kumimoji="0" lang="zh-CN" altLang="en-US" sz="4000" dirty="0">
                <a:solidFill>
                  <a:srgbClr val="FF0000"/>
                </a:solidFill>
                <a:effectLst/>
                <a:latin typeface="Arial" charset="0"/>
                <a:ea typeface="隶书" pitchFamily="49" charset="-122"/>
              </a:rPr>
              <a:t>正方形</a:t>
            </a:r>
          </a:p>
        </p:txBody>
      </p:sp>
    </p:spTree>
    <p:extLst>
      <p:ext uri="{BB962C8B-B14F-4D97-AF65-F5344CB8AC3E}">
        <p14:creationId xmlns:p14="http://schemas.microsoft.com/office/powerpoint/2010/main" xmlns="" val="158915890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1.18979 L 0.00399 0.26768 " pathEditMode="relative" ptsTypes="AA">
                                      <p:cBhvr>
                                        <p:cTn id="6" dur="20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-7.78086E-6 L 0.60643 -7.78086E-6 " pathEditMode="relative" ptsTypes="AA">
                                      <p:cBhvr>
                                        <p:cTn id="14" dur="20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17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9" grpId="0" animBg="1"/>
      <p:bldP spid="1771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900114" y="5325667"/>
            <a:ext cx="3240087" cy="2753915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  <a:alpha val="58000"/>
                </a:srgbClr>
              </a:gs>
              <a:gs pos="100000">
                <a:srgbClr val="FFFFFF">
                  <a:alpha val="60001"/>
                </a:srgbClr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grpSp>
        <p:nvGrpSpPr>
          <p:cNvPr id="14340" name="Group 3"/>
          <p:cNvGrpSpPr>
            <a:grpSpLocks/>
          </p:cNvGrpSpPr>
          <p:nvPr/>
        </p:nvGrpSpPr>
        <p:grpSpPr bwMode="auto">
          <a:xfrm>
            <a:off x="900113" y="735807"/>
            <a:ext cx="2889250" cy="2164556"/>
            <a:chOff x="612" y="1702"/>
            <a:chExt cx="1820" cy="1818"/>
          </a:xfrm>
        </p:grpSpPr>
        <p:sp>
          <p:nvSpPr>
            <p:cNvPr id="178180" name="Freeform 4"/>
            <p:cNvSpPr>
              <a:spLocks/>
            </p:cNvSpPr>
            <p:nvPr/>
          </p:nvSpPr>
          <p:spPr bwMode="auto">
            <a:xfrm>
              <a:off x="657" y="1706"/>
              <a:ext cx="1769" cy="1814"/>
            </a:xfrm>
            <a:custGeom>
              <a:avLst/>
              <a:gdLst/>
              <a:ahLst/>
              <a:cxnLst>
                <a:cxn ang="0">
                  <a:pos x="0" y="453"/>
                </a:cxn>
                <a:cxn ang="0">
                  <a:pos x="1814" y="0"/>
                </a:cxn>
                <a:cxn ang="0">
                  <a:pos x="1814" y="1361"/>
                </a:cxn>
                <a:cxn ang="0">
                  <a:pos x="0" y="1814"/>
                </a:cxn>
                <a:cxn ang="0">
                  <a:pos x="0" y="453"/>
                </a:cxn>
              </a:cxnLst>
              <a:rect l="0" t="0" r="r" b="b"/>
              <a:pathLst>
                <a:path w="1814" h="1814">
                  <a:moveTo>
                    <a:pt x="0" y="453"/>
                  </a:moveTo>
                  <a:lnTo>
                    <a:pt x="1814" y="0"/>
                  </a:lnTo>
                  <a:lnTo>
                    <a:pt x="1814" y="1361"/>
                  </a:lnTo>
                  <a:lnTo>
                    <a:pt x="0" y="1814"/>
                  </a:lnTo>
                  <a:lnTo>
                    <a:pt x="0" y="453"/>
                  </a:lnTo>
                  <a:close/>
                </a:path>
              </a:pathLst>
            </a:custGeom>
            <a:solidFill>
              <a:srgbClr val="CCFF33">
                <a:alpha val="53000"/>
              </a:srgbClr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8181" name="Freeform 5"/>
            <p:cNvSpPr>
              <a:spLocks/>
            </p:cNvSpPr>
            <p:nvPr/>
          </p:nvSpPr>
          <p:spPr bwMode="auto">
            <a:xfrm>
              <a:off x="612" y="1702"/>
              <a:ext cx="1820" cy="458"/>
            </a:xfrm>
            <a:custGeom>
              <a:avLst/>
              <a:gdLst/>
              <a:ahLst/>
              <a:cxnLst>
                <a:cxn ang="0">
                  <a:pos x="0" y="458"/>
                </a:cxn>
                <a:cxn ang="0">
                  <a:pos x="453" y="4"/>
                </a:cxn>
                <a:cxn ang="0">
                  <a:pos x="1820" y="0"/>
                </a:cxn>
                <a:cxn ang="0">
                  <a:pos x="0" y="458"/>
                </a:cxn>
              </a:cxnLst>
              <a:rect l="0" t="0" r="r" b="b"/>
              <a:pathLst>
                <a:path w="1820" h="458">
                  <a:moveTo>
                    <a:pt x="0" y="458"/>
                  </a:moveTo>
                  <a:lnTo>
                    <a:pt x="453" y="4"/>
                  </a:lnTo>
                  <a:lnTo>
                    <a:pt x="1820" y="0"/>
                  </a:lnTo>
                  <a:lnTo>
                    <a:pt x="0" y="458"/>
                  </a:lnTo>
                  <a:close/>
                </a:path>
              </a:pathLst>
            </a:custGeom>
            <a:solidFill>
              <a:schemeClr val="tx2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78182" name="Freeform 6"/>
          <p:cNvSpPr>
            <a:spLocks/>
          </p:cNvSpPr>
          <p:nvPr/>
        </p:nvSpPr>
        <p:spPr bwMode="auto">
          <a:xfrm>
            <a:off x="1042988" y="789385"/>
            <a:ext cx="2735262" cy="2106215"/>
          </a:xfrm>
          <a:custGeom>
            <a:avLst/>
            <a:gdLst/>
            <a:ahLst/>
            <a:cxnLst>
              <a:cxn ang="0">
                <a:pos x="0" y="453"/>
              </a:cxn>
              <a:cxn ang="0">
                <a:pos x="1814" y="0"/>
              </a:cxn>
              <a:cxn ang="0">
                <a:pos x="1814" y="1361"/>
              </a:cxn>
              <a:cxn ang="0">
                <a:pos x="0" y="1814"/>
              </a:cxn>
              <a:cxn ang="0">
                <a:pos x="0" y="453"/>
              </a:cxn>
            </a:cxnLst>
            <a:rect l="0" t="0" r="r" b="b"/>
            <a:pathLst>
              <a:path w="1814" h="1814">
                <a:moveTo>
                  <a:pt x="0" y="453"/>
                </a:moveTo>
                <a:lnTo>
                  <a:pt x="1814" y="0"/>
                </a:lnTo>
                <a:lnTo>
                  <a:pt x="1814" y="1361"/>
                </a:lnTo>
                <a:lnTo>
                  <a:pt x="0" y="1814"/>
                </a:lnTo>
                <a:lnTo>
                  <a:pt x="0" y="453"/>
                </a:lnTo>
                <a:close/>
              </a:path>
            </a:pathLst>
          </a:custGeom>
          <a:solidFill>
            <a:srgbClr val="CCFF33">
              <a:alpha val="52000"/>
            </a:srgbClr>
          </a:solidFill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zh-CN" alt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900114" y="735807"/>
            <a:ext cx="2879725" cy="2159794"/>
            <a:chOff x="2789" y="2297"/>
            <a:chExt cx="1814" cy="1814"/>
          </a:xfrm>
        </p:grpSpPr>
        <p:sp>
          <p:nvSpPr>
            <p:cNvPr id="178184" name="Freeform 8"/>
            <p:cNvSpPr>
              <a:spLocks/>
            </p:cNvSpPr>
            <p:nvPr/>
          </p:nvSpPr>
          <p:spPr bwMode="auto">
            <a:xfrm>
              <a:off x="2789" y="2297"/>
              <a:ext cx="1814" cy="453"/>
            </a:xfrm>
            <a:custGeom>
              <a:avLst/>
              <a:gdLst/>
              <a:ahLst/>
              <a:cxnLst>
                <a:cxn ang="0">
                  <a:pos x="1361" y="453"/>
                </a:cxn>
                <a:cxn ang="0">
                  <a:pos x="1814" y="0"/>
                </a:cxn>
                <a:cxn ang="0">
                  <a:pos x="0" y="453"/>
                </a:cxn>
                <a:cxn ang="0">
                  <a:pos x="1361" y="453"/>
                </a:cxn>
              </a:cxnLst>
              <a:rect l="0" t="0" r="r" b="b"/>
              <a:pathLst>
                <a:path w="1814" h="453">
                  <a:moveTo>
                    <a:pt x="1361" y="453"/>
                  </a:moveTo>
                  <a:lnTo>
                    <a:pt x="1814" y="0"/>
                  </a:lnTo>
                  <a:lnTo>
                    <a:pt x="0" y="453"/>
                  </a:lnTo>
                  <a:lnTo>
                    <a:pt x="1361" y="453"/>
                  </a:lnTo>
                  <a:close/>
                </a:path>
              </a:pathLst>
            </a:custGeom>
            <a:solidFill>
              <a:schemeClr val="tx2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8185" name="Freeform 9"/>
            <p:cNvSpPr>
              <a:spLocks/>
            </p:cNvSpPr>
            <p:nvPr/>
          </p:nvSpPr>
          <p:spPr bwMode="auto">
            <a:xfrm>
              <a:off x="2789" y="2750"/>
              <a:ext cx="1361" cy="13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61"/>
                </a:cxn>
                <a:cxn ang="0">
                  <a:pos x="1361" y="1361"/>
                </a:cxn>
                <a:cxn ang="0">
                  <a:pos x="1361" y="0"/>
                </a:cxn>
                <a:cxn ang="0">
                  <a:pos x="0" y="0"/>
                </a:cxn>
              </a:cxnLst>
              <a:rect l="0" t="0" r="r" b="b"/>
              <a:pathLst>
                <a:path w="1361" h="1361">
                  <a:moveTo>
                    <a:pt x="0" y="0"/>
                  </a:moveTo>
                  <a:lnTo>
                    <a:pt x="0" y="1361"/>
                  </a:lnTo>
                  <a:lnTo>
                    <a:pt x="1361" y="1361"/>
                  </a:lnTo>
                  <a:lnTo>
                    <a:pt x="13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99FF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8186" name="Freeform 10"/>
            <p:cNvSpPr>
              <a:spLocks/>
            </p:cNvSpPr>
            <p:nvPr/>
          </p:nvSpPr>
          <p:spPr bwMode="auto">
            <a:xfrm>
              <a:off x="4150" y="2297"/>
              <a:ext cx="453" cy="1814"/>
            </a:xfrm>
            <a:custGeom>
              <a:avLst/>
              <a:gdLst/>
              <a:ahLst/>
              <a:cxnLst>
                <a:cxn ang="0">
                  <a:pos x="0" y="453"/>
                </a:cxn>
                <a:cxn ang="0">
                  <a:pos x="453" y="0"/>
                </a:cxn>
                <a:cxn ang="0">
                  <a:pos x="453" y="1361"/>
                </a:cxn>
                <a:cxn ang="0">
                  <a:pos x="0" y="1814"/>
                </a:cxn>
                <a:cxn ang="0">
                  <a:pos x="0" y="453"/>
                </a:cxn>
              </a:cxnLst>
              <a:rect l="0" t="0" r="r" b="b"/>
              <a:pathLst>
                <a:path w="453" h="1814">
                  <a:moveTo>
                    <a:pt x="0" y="453"/>
                  </a:moveTo>
                  <a:lnTo>
                    <a:pt x="453" y="0"/>
                  </a:lnTo>
                  <a:lnTo>
                    <a:pt x="453" y="1361"/>
                  </a:lnTo>
                  <a:lnTo>
                    <a:pt x="0" y="1814"/>
                  </a:lnTo>
                  <a:lnTo>
                    <a:pt x="0" y="453"/>
                  </a:lnTo>
                  <a:close/>
                </a:path>
              </a:pathLst>
            </a:custGeom>
            <a:solidFill>
              <a:srgbClr val="33CCCC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78187" name="Rectangle 11"/>
          <p:cNvSpPr>
            <a:spLocks noChangeArrowheads="1"/>
          </p:cNvSpPr>
          <p:nvPr/>
        </p:nvSpPr>
        <p:spPr bwMode="auto">
          <a:xfrm>
            <a:off x="4932363" y="1006078"/>
            <a:ext cx="2881312" cy="1566863"/>
          </a:xfrm>
          <a:prstGeom prst="rect">
            <a:avLst/>
          </a:prstGeom>
          <a:solidFill>
            <a:srgbClr val="CCFF33">
              <a:alpha val="53000"/>
            </a:srgbClr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78188" name="Rectangle 12"/>
          <p:cNvSpPr>
            <a:spLocks noChangeArrowheads="1"/>
          </p:cNvSpPr>
          <p:nvPr/>
        </p:nvSpPr>
        <p:spPr bwMode="auto">
          <a:xfrm>
            <a:off x="179388" y="3431382"/>
            <a:ext cx="89646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4000" dirty="0">
                <a:solidFill>
                  <a:schemeClr val="accent4">
                    <a:lumMod val="10000"/>
                  </a:schemeClr>
                </a:solidFill>
                <a:effectLst/>
                <a:latin typeface="Arial" charset="0"/>
                <a:ea typeface="隶书" pitchFamily="49" charset="-122"/>
              </a:rPr>
              <a:t>我们可以看到截面的形状是</a:t>
            </a:r>
            <a:r>
              <a:rPr kumimoji="0" lang="zh-CN" altLang="en-US" sz="4000" dirty="0">
                <a:solidFill>
                  <a:srgbClr val="FF0000"/>
                </a:solidFill>
                <a:effectLst/>
                <a:latin typeface="Arial" charset="0"/>
                <a:ea typeface="隶书" pitchFamily="49" charset="-122"/>
              </a:rPr>
              <a:t>长方形</a:t>
            </a:r>
          </a:p>
        </p:txBody>
      </p:sp>
    </p:spTree>
    <p:extLst>
      <p:ext uri="{BB962C8B-B14F-4D97-AF65-F5344CB8AC3E}">
        <p14:creationId xmlns:p14="http://schemas.microsoft.com/office/powerpoint/2010/main" xmlns="" val="20042724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82 4.42903E-6 L 0.49618 4.42903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178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8" grpId="0" animBg="1"/>
      <p:bldP spid="178187" grpId="0" animBg="1"/>
      <p:bldP spid="17818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3" name="Group 2"/>
          <p:cNvGrpSpPr>
            <a:grpSpLocks/>
          </p:cNvGrpSpPr>
          <p:nvPr/>
        </p:nvGrpSpPr>
        <p:grpSpPr bwMode="auto">
          <a:xfrm>
            <a:off x="1331914" y="1221582"/>
            <a:ext cx="2663825" cy="2160985"/>
            <a:chOff x="3696" y="300"/>
            <a:chExt cx="1678" cy="1815"/>
          </a:xfrm>
        </p:grpSpPr>
        <p:sp>
          <p:nvSpPr>
            <p:cNvPr id="179203" name="Freeform 3"/>
            <p:cNvSpPr>
              <a:spLocks/>
            </p:cNvSpPr>
            <p:nvPr/>
          </p:nvSpPr>
          <p:spPr bwMode="auto">
            <a:xfrm>
              <a:off x="3696" y="572"/>
              <a:ext cx="998" cy="1542"/>
            </a:xfrm>
            <a:custGeom>
              <a:avLst/>
              <a:gdLst/>
              <a:ahLst/>
              <a:cxnLst>
                <a:cxn ang="0">
                  <a:pos x="272" y="181"/>
                </a:cxn>
                <a:cxn ang="0">
                  <a:pos x="0" y="0"/>
                </a:cxn>
                <a:cxn ang="0">
                  <a:pos x="227" y="1179"/>
                </a:cxn>
                <a:cxn ang="0">
                  <a:pos x="998" y="1542"/>
                </a:cxn>
                <a:cxn ang="0">
                  <a:pos x="272" y="181"/>
                </a:cxn>
              </a:cxnLst>
              <a:rect l="0" t="0" r="r" b="b"/>
              <a:pathLst>
                <a:path w="998" h="1542">
                  <a:moveTo>
                    <a:pt x="272" y="181"/>
                  </a:moveTo>
                  <a:lnTo>
                    <a:pt x="0" y="0"/>
                  </a:lnTo>
                  <a:lnTo>
                    <a:pt x="227" y="1179"/>
                  </a:lnTo>
                  <a:lnTo>
                    <a:pt x="998" y="1542"/>
                  </a:lnTo>
                  <a:lnTo>
                    <a:pt x="272" y="181"/>
                  </a:lnTo>
                  <a:close/>
                </a:path>
              </a:pathLst>
            </a:custGeom>
            <a:solidFill>
              <a:srgbClr val="CCFF33">
                <a:alpha val="56000"/>
              </a:srgbClr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9204" name="Freeform 4"/>
            <p:cNvSpPr>
              <a:spLocks/>
            </p:cNvSpPr>
            <p:nvPr/>
          </p:nvSpPr>
          <p:spPr bwMode="auto">
            <a:xfrm>
              <a:off x="3696" y="300"/>
              <a:ext cx="1678" cy="453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318" y="0"/>
                </a:cxn>
                <a:cxn ang="0">
                  <a:pos x="1678" y="0"/>
                </a:cxn>
                <a:cxn ang="0">
                  <a:pos x="1225" y="453"/>
                </a:cxn>
                <a:cxn ang="0">
                  <a:pos x="272" y="453"/>
                </a:cxn>
                <a:cxn ang="0">
                  <a:pos x="0" y="272"/>
                </a:cxn>
              </a:cxnLst>
              <a:rect l="0" t="0" r="r" b="b"/>
              <a:pathLst>
                <a:path w="1678" h="453">
                  <a:moveTo>
                    <a:pt x="0" y="272"/>
                  </a:moveTo>
                  <a:lnTo>
                    <a:pt x="318" y="0"/>
                  </a:lnTo>
                  <a:lnTo>
                    <a:pt x="1678" y="0"/>
                  </a:lnTo>
                  <a:lnTo>
                    <a:pt x="1225" y="453"/>
                  </a:lnTo>
                  <a:lnTo>
                    <a:pt x="272" y="453"/>
                  </a:lnTo>
                  <a:lnTo>
                    <a:pt x="0" y="272"/>
                  </a:lnTo>
                  <a:close/>
                </a:path>
              </a:pathLst>
            </a:custGeom>
            <a:solidFill>
              <a:schemeClr val="tx2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9205" name="Freeform 5"/>
            <p:cNvSpPr>
              <a:spLocks/>
            </p:cNvSpPr>
            <p:nvPr/>
          </p:nvSpPr>
          <p:spPr bwMode="auto">
            <a:xfrm>
              <a:off x="3969" y="754"/>
              <a:ext cx="907" cy="13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7" y="0"/>
                </a:cxn>
                <a:cxn ang="0">
                  <a:pos x="907" y="1361"/>
                </a:cxn>
                <a:cxn ang="0">
                  <a:pos x="725" y="1361"/>
                </a:cxn>
                <a:cxn ang="0">
                  <a:pos x="0" y="0"/>
                </a:cxn>
              </a:cxnLst>
              <a:rect l="0" t="0" r="r" b="b"/>
              <a:pathLst>
                <a:path w="907" h="1361">
                  <a:moveTo>
                    <a:pt x="0" y="0"/>
                  </a:moveTo>
                  <a:lnTo>
                    <a:pt x="907" y="0"/>
                  </a:lnTo>
                  <a:lnTo>
                    <a:pt x="907" y="1361"/>
                  </a:lnTo>
                  <a:lnTo>
                    <a:pt x="725" y="1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99FF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9206" name="Freeform 6"/>
            <p:cNvSpPr>
              <a:spLocks/>
            </p:cNvSpPr>
            <p:nvPr/>
          </p:nvSpPr>
          <p:spPr bwMode="auto">
            <a:xfrm>
              <a:off x="4902" y="300"/>
              <a:ext cx="472" cy="1812"/>
            </a:xfrm>
            <a:custGeom>
              <a:avLst/>
              <a:gdLst/>
              <a:ahLst/>
              <a:cxnLst>
                <a:cxn ang="0">
                  <a:pos x="0" y="468"/>
                </a:cxn>
                <a:cxn ang="0">
                  <a:pos x="472" y="0"/>
                </a:cxn>
                <a:cxn ang="0">
                  <a:pos x="472" y="1361"/>
                </a:cxn>
                <a:cxn ang="0">
                  <a:pos x="0" y="1812"/>
                </a:cxn>
                <a:cxn ang="0">
                  <a:pos x="0" y="468"/>
                </a:cxn>
              </a:cxnLst>
              <a:rect l="0" t="0" r="r" b="b"/>
              <a:pathLst>
                <a:path w="472" h="1812">
                  <a:moveTo>
                    <a:pt x="0" y="468"/>
                  </a:moveTo>
                  <a:lnTo>
                    <a:pt x="472" y="0"/>
                  </a:lnTo>
                  <a:lnTo>
                    <a:pt x="472" y="1361"/>
                  </a:lnTo>
                  <a:lnTo>
                    <a:pt x="0" y="1812"/>
                  </a:lnTo>
                  <a:lnTo>
                    <a:pt x="0" y="468"/>
                  </a:lnTo>
                  <a:close/>
                </a:path>
              </a:pathLst>
            </a:custGeom>
            <a:solidFill>
              <a:srgbClr val="33CCCC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79207" name="Freeform 7"/>
          <p:cNvSpPr>
            <a:spLocks/>
          </p:cNvSpPr>
          <p:nvPr/>
        </p:nvSpPr>
        <p:spPr bwMode="auto">
          <a:xfrm>
            <a:off x="1403350" y="1600200"/>
            <a:ext cx="1512888" cy="1781175"/>
          </a:xfrm>
          <a:custGeom>
            <a:avLst/>
            <a:gdLst/>
            <a:ahLst/>
            <a:cxnLst>
              <a:cxn ang="0">
                <a:pos x="272" y="181"/>
              </a:cxn>
              <a:cxn ang="0">
                <a:pos x="0" y="0"/>
              </a:cxn>
              <a:cxn ang="0">
                <a:pos x="227" y="1179"/>
              </a:cxn>
              <a:cxn ang="0">
                <a:pos x="998" y="1542"/>
              </a:cxn>
              <a:cxn ang="0">
                <a:pos x="272" y="181"/>
              </a:cxn>
            </a:cxnLst>
            <a:rect l="0" t="0" r="r" b="b"/>
            <a:pathLst>
              <a:path w="998" h="1542">
                <a:moveTo>
                  <a:pt x="272" y="181"/>
                </a:moveTo>
                <a:lnTo>
                  <a:pt x="0" y="0"/>
                </a:lnTo>
                <a:lnTo>
                  <a:pt x="227" y="1179"/>
                </a:lnTo>
                <a:lnTo>
                  <a:pt x="998" y="1542"/>
                </a:lnTo>
                <a:lnTo>
                  <a:pt x="272" y="181"/>
                </a:lnTo>
                <a:close/>
              </a:path>
            </a:pathLst>
          </a:custGeom>
          <a:solidFill>
            <a:srgbClr val="CCFF33">
              <a:alpha val="50999"/>
            </a:srgbClr>
          </a:solidFill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>
              <a:defRPr/>
            </a:pPr>
            <a:endParaRPr lang="zh-CN" altLang="en-US"/>
          </a:p>
        </p:txBody>
      </p:sp>
      <p:sp>
        <p:nvSpPr>
          <p:cNvPr id="179208" name="Rectangle 8"/>
          <p:cNvSpPr>
            <a:spLocks noChangeArrowheads="1"/>
          </p:cNvSpPr>
          <p:nvPr/>
        </p:nvSpPr>
        <p:spPr bwMode="auto">
          <a:xfrm rot="-1363590">
            <a:off x="3635375" y="5595938"/>
            <a:ext cx="3240088" cy="2753916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  <a:alpha val="58000"/>
                </a:srgbClr>
              </a:gs>
              <a:gs pos="100000">
                <a:srgbClr val="FFFFFF">
                  <a:alpha val="60001"/>
                </a:srgbClr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116014" y="1544241"/>
            <a:ext cx="1800225" cy="1837134"/>
            <a:chOff x="3696" y="2296"/>
            <a:chExt cx="1134" cy="1543"/>
          </a:xfrm>
        </p:grpSpPr>
        <p:sp>
          <p:nvSpPr>
            <p:cNvPr id="179210" name="Freeform 10"/>
            <p:cNvSpPr>
              <a:spLocks/>
            </p:cNvSpPr>
            <p:nvPr/>
          </p:nvSpPr>
          <p:spPr bwMode="auto">
            <a:xfrm>
              <a:off x="3696" y="2478"/>
              <a:ext cx="1134" cy="13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8" y="0"/>
                </a:cxn>
                <a:cxn ang="0">
                  <a:pos x="1134" y="1361"/>
                </a:cxn>
                <a:cxn ang="0">
                  <a:pos x="0" y="1361"/>
                </a:cxn>
                <a:cxn ang="0">
                  <a:pos x="0" y="0"/>
                </a:cxn>
              </a:cxnLst>
              <a:rect l="0" t="0" r="r" b="b"/>
              <a:pathLst>
                <a:path w="1134" h="1361">
                  <a:moveTo>
                    <a:pt x="0" y="0"/>
                  </a:moveTo>
                  <a:lnTo>
                    <a:pt x="408" y="0"/>
                  </a:lnTo>
                  <a:lnTo>
                    <a:pt x="1134" y="1361"/>
                  </a:lnTo>
                  <a:lnTo>
                    <a:pt x="0" y="1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99FF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9211" name="Freeform 11"/>
            <p:cNvSpPr>
              <a:spLocks/>
            </p:cNvSpPr>
            <p:nvPr/>
          </p:nvSpPr>
          <p:spPr bwMode="auto">
            <a:xfrm>
              <a:off x="3696" y="2296"/>
              <a:ext cx="408" cy="181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81"/>
                </a:cxn>
                <a:cxn ang="0">
                  <a:pos x="408" y="181"/>
                </a:cxn>
                <a:cxn ang="0">
                  <a:pos x="136" y="0"/>
                </a:cxn>
              </a:cxnLst>
              <a:rect l="0" t="0" r="r" b="b"/>
              <a:pathLst>
                <a:path w="408" h="181">
                  <a:moveTo>
                    <a:pt x="136" y="0"/>
                  </a:moveTo>
                  <a:lnTo>
                    <a:pt x="0" y="181"/>
                  </a:lnTo>
                  <a:lnTo>
                    <a:pt x="408" y="181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tx2"/>
            </a:solidFill>
            <a:ln w="12700" cap="sq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79212" name="AutoShape 12"/>
          <p:cNvSpPr>
            <a:spLocks noChangeArrowheads="1"/>
          </p:cNvSpPr>
          <p:nvPr/>
        </p:nvSpPr>
        <p:spPr bwMode="auto">
          <a:xfrm rot="10800000">
            <a:off x="5292726" y="1653779"/>
            <a:ext cx="1223963" cy="162044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33">
              <a:alpha val="53000"/>
            </a:srgbClr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79213" name="Rectangle 13"/>
          <p:cNvSpPr>
            <a:spLocks noChangeArrowheads="1"/>
          </p:cNvSpPr>
          <p:nvPr/>
        </p:nvSpPr>
        <p:spPr bwMode="auto">
          <a:xfrm>
            <a:off x="287338" y="4043363"/>
            <a:ext cx="89646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4000" dirty="0">
                <a:solidFill>
                  <a:schemeClr val="accent4">
                    <a:lumMod val="10000"/>
                  </a:schemeClr>
                </a:solidFill>
                <a:effectLst/>
                <a:latin typeface="Arial" charset="0"/>
                <a:ea typeface="隶书" pitchFamily="49" charset="-122"/>
              </a:rPr>
              <a:t>我们可以看到截面的形状是</a:t>
            </a:r>
            <a:r>
              <a:rPr kumimoji="0" lang="zh-CN" altLang="en-US" sz="4000" dirty="0">
                <a:solidFill>
                  <a:srgbClr val="FF0000"/>
                </a:solidFill>
                <a:effectLst/>
                <a:latin typeface="Arial" charset="0"/>
                <a:ea typeface="隶书" pitchFamily="49" charset="-122"/>
              </a:rPr>
              <a:t>梯形</a:t>
            </a:r>
          </a:p>
        </p:txBody>
      </p:sp>
    </p:spTree>
    <p:extLst>
      <p:ext uri="{BB962C8B-B14F-4D97-AF65-F5344CB8AC3E}">
        <p14:creationId xmlns:p14="http://schemas.microsoft.com/office/powerpoint/2010/main" xmlns="" val="3170309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9444 -1.12691 L -0.04323 0.0788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9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52" y="60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19977 L 0.01163 0.7868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29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21914E-6 L 0.56702 -2.21914E-6 " pathEditMode="relative" ptsTypes="AA">
                                      <p:cBhvr>
                                        <p:cTn id="12" dur="2000" fill="hold"/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1000"/>
                                        <p:tgtEl>
                                          <p:spTgt spid="179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8" grpId="0" animBg="1"/>
      <p:bldP spid="179213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657</Words>
  <Application>Microsoft Office PowerPoint</Application>
  <PresentationFormat>全屏显示(16:9)</PresentationFormat>
  <Paragraphs>63</Paragraphs>
  <Slides>19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19</vt:i4>
      </vt:variant>
    </vt:vector>
  </HeadingPairs>
  <TitlesOfParts>
    <vt:vector size="24" baseType="lpstr">
      <vt:lpstr>Office 主题​​</vt:lpstr>
      <vt:lpstr>Office 主题</vt:lpstr>
      <vt:lpstr>位图图像</vt:lpstr>
      <vt:lpstr>Photo Editor 照片</vt:lpstr>
      <vt:lpstr>Flash 影片</vt:lpstr>
      <vt:lpstr>1.3 截一个几何体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用平行或垂直圆柱两底的平面 截圆柱形成的截面图形 能截出圆、长方形或正方形等</vt:lpstr>
      <vt:lpstr>拓广：用不平行或垂直于圆柱两底的平面 截圆柱形成的截面图形</vt:lpstr>
      <vt:lpstr>用平行或垂直圆锥底面的平面 截圆锥形成的截面图形 能截出圆和等腰三角形</vt:lpstr>
      <vt:lpstr>用不平行或垂直圆锥底面的平面 截圆锥形成的截面图形</vt:lpstr>
      <vt:lpstr>用平面去截球体 只能出现一种形状的截面：圆</vt:lpstr>
      <vt:lpstr>幻灯片 19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xiaolian</cp:lastModifiedBy>
  <cp:revision>14</cp:revision>
  <dcterms:created xsi:type="dcterms:W3CDTF">2014-09-02T06:52:59Z</dcterms:created>
  <dcterms:modified xsi:type="dcterms:W3CDTF">2015-10-24T05:59:48Z</dcterms:modified>
</cp:coreProperties>
</file>