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4"/>
  </p:notesMasterIdLst>
  <p:sldIdLst>
    <p:sldId id="257" r:id="rId3"/>
    <p:sldId id="258" r:id="rId4"/>
    <p:sldId id="259" r:id="rId5"/>
    <p:sldId id="319" r:id="rId6"/>
    <p:sldId id="356" r:id="rId7"/>
    <p:sldId id="366" r:id="rId8"/>
    <p:sldId id="346" r:id="rId9"/>
    <p:sldId id="367" r:id="rId10"/>
    <p:sldId id="369" r:id="rId11"/>
    <p:sldId id="350" r:id="rId12"/>
    <p:sldId id="27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10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2016/3/22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67C1D8"/>
        </a:solidFill>
        <a:effectLst/>
      </p:bgPr>
    </p:bg>
    <p:spTree>
      <p:nvGrpSpPr>
        <p:cNvPr id="1" name=""/>
        <p:cNvGrpSpPr/>
        <p:nvPr/>
      </p:nvGrpSpPr>
      <p:grpSpPr>
        <a:xfrm>
          <a:off x="0" y="0"/>
          <a:ext cx="0" cy="0"/>
          <a:chOff x="0" y="0"/>
          <a:chExt cx="0" cy="0"/>
        </a:xfrm>
      </p:grpSpPr>
      <p:pic>
        <p:nvPicPr>
          <p:cNvPr id="473" name="图片 472"/>
          <p:cNvPicPr>
            <a:picLocks noChangeAspect="1"/>
          </p:cNvPicPr>
          <p:nvPr/>
        </p:nvPicPr>
        <p:blipFill>
          <a:blip r:embed="rId2" cstate="print"/>
          <a:stretch>
            <a:fillRect/>
          </a:stretch>
        </p:blipFill>
        <p:spPr>
          <a:xfrm>
            <a:off x="0" y="0"/>
            <a:ext cx="12192000" cy="6858000"/>
          </a:xfrm>
          <a:prstGeom prst="rect">
            <a:avLst/>
          </a:prstGeom>
        </p:spPr>
      </p:pic>
      <p:sp>
        <p:nvSpPr>
          <p:cNvPr id="2" name="标题 1"/>
          <p:cNvSpPr>
            <a:spLocks noGrp="1"/>
          </p:cNvSpPr>
          <p:nvPr>
            <p:ph type="ctrTitle"/>
          </p:nvPr>
        </p:nvSpPr>
        <p:spPr>
          <a:xfrm>
            <a:off x="2463685" y="1533593"/>
            <a:ext cx="7264630" cy="2517707"/>
          </a:xfrm>
        </p:spPr>
        <p:txBody>
          <a:bodyPr anchor="ctr">
            <a:normAutofit/>
          </a:bodyPr>
          <a:lstStyle>
            <a:lvl1pPr algn="ctr">
              <a:lnSpc>
                <a:spcPct val="150000"/>
              </a:lnSpc>
              <a:defRPr sz="6000" b="1">
                <a:ln w="3175">
                  <a:noFill/>
                </a:ln>
                <a:solidFill>
                  <a:schemeClr val="accent1"/>
                </a:solidFill>
                <a:effectLst/>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3082301" y="4200293"/>
            <a:ext cx="6027399" cy="734638"/>
          </a:xfrm>
        </p:spPr>
        <p:txBody>
          <a:bodyPr anchor="ctr">
            <a:normAutofit/>
          </a:bodyPr>
          <a:lstStyle>
            <a:lvl1pPr marL="0" indent="0" algn="ctr">
              <a:lnSpc>
                <a:spcPct val="150000"/>
              </a:lnSpc>
              <a:buNone/>
              <a:defRPr sz="2000" b="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a:xfrm>
            <a:off x="838200" y="6394450"/>
            <a:ext cx="2743200" cy="365125"/>
          </a:xfrm>
        </p:spPr>
        <p:txBody>
          <a:bodyPr/>
          <a:lstStyle>
            <a:lvl1pPr>
              <a:defRPr>
                <a:solidFill>
                  <a:schemeClr val="accent1">
                    <a:lumMod val="50000"/>
                  </a:schemeClr>
                </a:solidFill>
              </a:defRPr>
            </a:lvl1pPr>
          </a:lstStyle>
          <a:p>
            <a:fld id="{C9E60F58-3108-4415-857A-6D0360DF626E}" type="datetimeFigureOut">
              <a:rPr lang="zh-CN" altLang="en-US" smtClean="0"/>
              <a:pPr/>
              <a:t>2016/3/22</a:t>
            </a:fld>
            <a:endParaRPr lang="zh-CN" altLang="en-US"/>
          </a:p>
        </p:txBody>
      </p:sp>
      <p:sp>
        <p:nvSpPr>
          <p:cNvPr id="5" name="页脚占位符 4"/>
          <p:cNvSpPr>
            <a:spLocks noGrp="1"/>
          </p:cNvSpPr>
          <p:nvPr>
            <p:ph type="ftr" sz="quarter" idx="11"/>
          </p:nvPr>
        </p:nvSpPr>
        <p:spPr>
          <a:xfrm>
            <a:off x="4038600" y="6394450"/>
            <a:ext cx="4114800" cy="365125"/>
          </a:xfrm>
        </p:spPr>
        <p:txBody>
          <a:bodyPr/>
          <a:lstStyle>
            <a:lvl1pPr>
              <a:defRPr>
                <a:solidFill>
                  <a:schemeClr val="accent1">
                    <a:lumMod val="50000"/>
                  </a:schemeClr>
                </a:solidFill>
              </a:defRPr>
            </a:lvl1pPr>
          </a:lstStyle>
          <a:p>
            <a:endParaRPr lang="zh-CN" altLang="en-US"/>
          </a:p>
        </p:txBody>
      </p:sp>
      <p:sp>
        <p:nvSpPr>
          <p:cNvPr id="6" name="灯片编号占位符 5"/>
          <p:cNvSpPr>
            <a:spLocks noGrp="1"/>
          </p:cNvSpPr>
          <p:nvPr>
            <p:ph type="sldNum" sz="quarter" idx="12"/>
          </p:nvPr>
        </p:nvSpPr>
        <p:spPr>
          <a:xfrm>
            <a:off x="8610600" y="6394450"/>
            <a:ext cx="2743200" cy="365125"/>
          </a:xfrm>
        </p:spPr>
        <p:txBody>
          <a:bodyPr/>
          <a:lstStyle>
            <a:lvl1pPr>
              <a:defRPr>
                <a:solidFill>
                  <a:schemeClr val="accent1">
                    <a:lumMod val="50000"/>
                  </a:schemeClr>
                </a:solidFill>
              </a:defRPr>
            </a:lvl1pPr>
          </a:lstStyle>
          <a:p>
            <a:fld id="{4AE85CE2-CEAD-46BB-861E-7D62265DC969}" type="slidenum">
              <a:rPr lang="zh-CN" altLang="en-US" smtClean="0"/>
              <a:pPr/>
              <a:t>‹#›</a:t>
            </a:fld>
            <a:endParaRPr lang="zh-CN" altLang="en-US"/>
          </a:p>
        </p:txBody>
      </p:sp>
      <p:cxnSp>
        <p:nvCxnSpPr>
          <p:cNvPr id="9" name="直接连接符 8"/>
          <p:cNvCxnSpPr/>
          <p:nvPr/>
        </p:nvCxnSpPr>
        <p:spPr>
          <a:xfrm>
            <a:off x="2463685" y="4140200"/>
            <a:ext cx="726463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51788" y="1466851"/>
            <a:ext cx="8488424" cy="2165349"/>
          </a:xfrm>
          <a:noFill/>
        </p:spPr>
        <p:txBody>
          <a:bodyPr lIns="0" anchor="ctr">
            <a:normAutofit/>
          </a:bodyPr>
          <a:lstStyle>
            <a:lvl1pPr algn="ctr">
              <a:lnSpc>
                <a:spcPct val="150000"/>
              </a:lnSpc>
              <a:defRPr sz="4800">
                <a:solidFill>
                  <a:schemeClr val="accent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pPr/>
              <a:t>‹#›</a:t>
            </a:fld>
            <a:endParaRPr lang="zh-CN" altLang="en-US"/>
          </a:p>
        </p:txBody>
      </p:sp>
      <p:sp>
        <p:nvSpPr>
          <p:cNvPr id="3" name="文本占位符 2"/>
          <p:cNvSpPr>
            <a:spLocks noGrp="1"/>
          </p:cNvSpPr>
          <p:nvPr>
            <p:ph type="body" idx="1"/>
          </p:nvPr>
        </p:nvSpPr>
        <p:spPr>
          <a:xfrm>
            <a:off x="2835393" y="3860800"/>
            <a:ext cx="6521215" cy="838200"/>
          </a:xfrm>
          <a:noFill/>
        </p:spPr>
        <p:txBody>
          <a:bodyPr anchor="ctr">
            <a:normAutofit/>
          </a:bodyPr>
          <a:lstStyle>
            <a:lvl1pPr marL="0" indent="0" algn="ctr">
              <a:lnSpc>
                <a:spcPct val="150000"/>
              </a:lnSpc>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cxnSp>
        <p:nvCxnSpPr>
          <p:cNvPr id="9" name="直接连接符 8"/>
          <p:cNvCxnSpPr/>
          <p:nvPr/>
        </p:nvCxnSpPr>
        <p:spPr>
          <a:xfrm>
            <a:off x="1851788" y="3759200"/>
            <a:ext cx="848842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6172200" y="1825625"/>
            <a:ext cx="5181600" cy="4351338"/>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a:xfrm>
            <a:off x="838200" y="6264910"/>
            <a:ext cx="2743200" cy="365125"/>
          </a:xfrm>
        </p:spPr>
        <p:txBody>
          <a:bodyPr/>
          <a:lstStyle/>
          <a:p>
            <a:fld id="{13D0CE79-49FB-443D-BEF8-6B709DE8FD0C}" type="datetimeFigureOut">
              <a:rPr lang="zh-CN" altLang="en-US" smtClean="0"/>
              <a:pPr/>
              <a:t>2016/3/22</a:t>
            </a:fld>
            <a:endParaRPr lang="zh-CN" altLang="en-US"/>
          </a:p>
        </p:txBody>
      </p:sp>
      <p:sp>
        <p:nvSpPr>
          <p:cNvPr id="6" name="页脚占位符 5"/>
          <p:cNvSpPr>
            <a:spLocks noGrp="1"/>
          </p:cNvSpPr>
          <p:nvPr>
            <p:ph type="ftr" sz="quarter" idx="11"/>
          </p:nvPr>
        </p:nvSpPr>
        <p:spPr>
          <a:xfrm>
            <a:off x="4038600" y="6264910"/>
            <a:ext cx="4114800" cy="365125"/>
          </a:xfrm>
        </p:spPr>
        <p:txBody>
          <a:bodyPr/>
          <a:lstStyle/>
          <a:p>
            <a:endParaRPr lang="zh-CN" altLang="en-US"/>
          </a:p>
        </p:txBody>
      </p:sp>
      <p:sp>
        <p:nvSpPr>
          <p:cNvPr id="7" name="灯片编号占位符 6"/>
          <p:cNvSpPr>
            <a:spLocks noGrp="1"/>
          </p:cNvSpPr>
          <p:nvPr>
            <p:ph type="sldNum" sz="quarter" idx="12"/>
          </p:nvPr>
        </p:nvSpPr>
        <p:spPr>
          <a:xfrm>
            <a:off x="8610600" y="6264910"/>
            <a:ext cx="2743200" cy="365125"/>
          </a:xfrm>
        </p:spPr>
        <p:txBody>
          <a:bodyPr/>
          <a:lstStyle/>
          <a:p>
            <a:fld id="{EF906490-237C-474C-BA2E-D98840BC1F8F}"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hasCustomPrompt="1"/>
          </p:nvPr>
        </p:nvSpPr>
        <p:spPr>
          <a:xfrm>
            <a:off x="839788" y="2505075"/>
            <a:ext cx="5157787" cy="3684588"/>
          </a:xfrm>
        </p:spPr>
        <p:txBody>
          <a:bodyPr>
            <a:normAutofit/>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hasCustomPrompt="1"/>
          </p:nvPr>
        </p:nvSpPr>
        <p:spPr>
          <a:xfrm>
            <a:off x="6172200" y="2505075"/>
            <a:ext cx="5183188" cy="3684588"/>
          </a:xfrm>
        </p:spPr>
        <p:txBody>
          <a:bodyPr>
            <a:normAutofit/>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a:xfrm>
            <a:off x="838200" y="6310630"/>
            <a:ext cx="2743200" cy="365125"/>
          </a:xfrm>
        </p:spPr>
        <p:txBody>
          <a:bodyPr/>
          <a:lstStyle/>
          <a:p>
            <a:fld id="{C9E60F58-3108-4415-857A-6D0360DF626E}" type="datetimeFigureOut">
              <a:rPr lang="zh-CN" altLang="en-US" smtClean="0"/>
              <a:pPr/>
              <a:t>2016/3/22</a:t>
            </a:fld>
            <a:endParaRPr lang="zh-CN" altLang="en-US"/>
          </a:p>
        </p:txBody>
      </p:sp>
      <p:sp>
        <p:nvSpPr>
          <p:cNvPr id="8" name="页脚占位符 7"/>
          <p:cNvSpPr>
            <a:spLocks noGrp="1"/>
          </p:cNvSpPr>
          <p:nvPr>
            <p:ph type="ftr" sz="quarter" idx="11"/>
          </p:nvPr>
        </p:nvSpPr>
        <p:spPr>
          <a:xfrm>
            <a:off x="4038600" y="631063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10630"/>
            <a:ext cx="2743200" cy="365125"/>
          </a:xfrm>
        </p:spPr>
        <p:txBody>
          <a:bodyPr/>
          <a:lstStyle/>
          <a:p>
            <a:fld id="{4AE85CE2-CEAD-46BB-861E-7D62265DC96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84120" y="2438400"/>
            <a:ext cx="7208520" cy="1584960"/>
          </a:xfrm>
          <a:noFill/>
        </p:spPr>
        <p:txBody>
          <a:bodyPr>
            <a:normAutofit/>
          </a:bodyPr>
          <a:lstStyle>
            <a:lvl1pPr algn="ctr">
              <a:defRPr sz="5400">
                <a:solidFill>
                  <a:schemeClr val="accent1"/>
                </a:solidFill>
              </a:defRPr>
            </a:lvl1pPr>
          </a:lstStyle>
          <a:p>
            <a:r>
              <a:rPr lang="zh-CN" altLang="en-US" dirty="0" smtClean="0"/>
              <a:t>单击此处编辑标题</a:t>
            </a:r>
            <a:endParaRPr lang="zh-CN" altLang="en-US" dirty="0"/>
          </a:p>
        </p:txBody>
      </p:sp>
      <p:sp>
        <p:nvSpPr>
          <p:cNvPr id="3" name="日期占位符 2"/>
          <p:cNvSpPr>
            <a:spLocks noGrp="1"/>
          </p:cNvSpPr>
          <p:nvPr>
            <p:ph type="dt" sz="half" idx="10"/>
          </p:nvPr>
        </p:nvSpPr>
        <p:spPr/>
        <p:txBody>
          <a:bodyPr/>
          <a:lstStyle/>
          <a:p>
            <a:fld id="{13D0CE79-49FB-443D-BEF8-6B709DE8FD0C}" type="datetimeFigureOut">
              <a:rPr lang="zh-CN" altLang="en-US" smtClean="0"/>
              <a:pPr/>
              <a:t>2016/3/22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D0CE79-49FB-443D-BEF8-6B709DE8FD0C}" type="datetimeFigureOut">
              <a:rPr lang="zh-CN" altLang="en-US" smtClean="0"/>
              <a:pPr/>
              <a:t>2016/3/22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162000"/>
            <a:ext cx="8344800" cy="1080000"/>
          </a:xfrm>
        </p:spPr>
        <p:txBody>
          <a:bodyPr anchor="ctr" anchorCtr="0">
            <a:normAutofit/>
          </a:bodyPr>
          <a:lstStyle>
            <a:lvl1pPr>
              <a:defRPr sz="40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66400" y="1785600"/>
            <a:ext cx="4399200" cy="438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7434000" y="1789200"/>
            <a:ext cx="2185200" cy="2160000"/>
          </a:xfrm>
          <a:solidFill>
            <a:schemeClr val="accent1"/>
          </a:solidFill>
        </p:spPr>
        <p:txBody>
          <a:bodyPr anchor="ctr" anchorCtr="0">
            <a:normAutofit/>
          </a:bodyPr>
          <a:lstStyle>
            <a:lvl1pPr marL="0" indent="0" algn="ctr">
              <a:lnSpc>
                <a:spcPct val="150000"/>
              </a:lnSpc>
              <a:spcBef>
                <a:spcPts val="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a:xfrm>
            <a:off x="838200" y="6295390"/>
            <a:ext cx="2743200" cy="365125"/>
          </a:xfrm>
        </p:spPr>
        <p:txBody>
          <a:bodyPr/>
          <a:lstStyle/>
          <a:p>
            <a:fld id="{13D0CE79-49FB-443D-BEF8-6B709DE8FD0C}" type="datetimeFigureOut">
              <a:rPr lang="zh-CN" altLang="en-US" smtClean="0"/>
              <a:pPr/>
              <a:t>2016/3/22</a:t>
            </a:fld>
            <a:endParaRPr lang="zh-CN" altLang="en-US"/>
          </a:p>
        </p:txBody>
      </p:sp>
      <p:sp>
        <p:nvSpPr>
          <p:cNvPr id="6" name="页脚占位符 5"/>
          <p:cNvSpPr>
            <a:spLocks noGrp="1"/>
          </p:cNvSpPr>
          <p:nvPr>
            <p:ph type="ftr" sz="quarter" idx="11"/>
          </p:nvPr>
        </p:nvSpPr>
        <p:spPr>
          <a:xfrm>
            <a:off x="4038600" y="6295390"/>
            <a:ext cx="4114800" cy="365125"/>
          </a:xfrm>
        </p:spPr>
        <p:txBody>
          <a:bodyPr/>
          <a:lstStyle/>
          <a:p>
            <a:endParaRPr lang="zh-CN" altLang="en-US"/>
          </a:p>
        </p:txBody>
      </p:sp>
      <p:sp>
        <p:nvSpPr>
          <p:cNvPr id="7" name="灯片编号占位符 6"/>
          <p:cNvSpPr>
            <a:spLocks noGrp="1"/>
          </p:cNvSpPr>
          <p:nvPr>
            <p:ph type="sldNum" sz="quarter" idx="12"/>
          </p:nvPr>
        </p:nvSpPr>
        <p:spPr>
          <a:xfrm>
            <a:off x="8610600" y="6295390"/>
            <a:ext cx="2743200" cy="365125"/>
          </a:xfrm>
        </p:spPr>
        <p:txBody>
          <a:bodyPr/>
          <a:lstStyle/>
          <a:p>
            <a:fld id="{EF906490-237C-474C-BA2E-D98840BC1F8F}"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p>
            <a:r>
              <a:rPr lang="zh-CN" altLang="en-US" dirty="0" smtClean="0"/>
              <a:t>单击此处编辑标题</a:t>
            </a:r>
            <a:endParaRPr lang="zh-CN" altLang="en-US" dirty="0"/>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3D0CE79-49FB-443D-BEF8-6B709DE8FD0C}" type="datetimeFigureOut">
              <a:rPr lang="zh-CN" altLang="en-US" smtClean="0"/>
              <a:pPr/>
              <a:t>2016/3/22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pPr/>
              <a:t>‹#›</a:t>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2016/3/22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533525"/>
            <a:ext cx="10515600" cy="4257675"/>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32902"/>
            <a:ext cx="2743200" cy="365125"/>
          </a:xfrm>
          <a:prstGeom prst="rect">
            <a:avLst/>
          </a:prstGeom>
        </p:spPr>
        <p:txBody>
          <a:bodyPr vert="horz" lIns="91440" tIns="45720" rIns="91440" bIns="45720" rtlCol="0" anchor="ctr">
            <a:normAutofit/>
          </a:bodyPr>
          <a:lstStyle>
            <a:lvl1pPr algn="l">
              <a:defRPr sz="1200">
                <a:solidFill>
                  <a:sysClr val="windowText" lastClr="000000"/>
                </a:solidFill>
              </a:defRPr>
            </a:lvl1pPr>
          </a:lstStyle>
          <a:p>
            <a:fld id="{13D0CE79-49FB-443D-BEF8-6B709DE8FD0C}" type="datetimeFigureOut">
              <a:rPr lang="zh-CN" altLang="en-US" smtClean="0"/>
              <a:pPr/>
              <a:t>2016/3/22</a:t>
            </a:fld>
            <a:endParaRPr lang="zh-CN" altLang="en-US"/>
          </a:p>
        </p:txBody>
      </p:sp>
      <p:sp>
        <p:nvSpPr>
          <p:cNvPr id="5" name="页脚占位符 4"/>
          <p:cNvSpPr>
            <a:spLocks noGrp="1"/>
          </p:cNvSpPr>
          <p:nvPr>
            <p:ph type="ftr" sz="quarter" idx="3"/>
          </p:nvPr>
        </p:nvSpPr>
        <p:spPr>
          <a:xfrm>
            <a:off x="4038600" y="6332902"/>
            <a:ext cx="4114800" cy="365125"/>
          </a:xfrm>
          <a:prstGeom prst="rect">
            <a:avLst/>
          </a:prstGeom>
        </p:spPr>
        <p:txBody>
          <a:bodyPr vert="horz" lIns="91440" tIns="45720" rIns="91440" bIns="45720" rtlCol="0" anchor="ctr">
            <a:normAutofit/>
          </a:bodyPr>
          <a:lstStyle>
            <a:lvl1pPr algn="ctr">
              <a:defRPr sz="1200">
                <a:solidFill>
                  <a:sysClr val="windowText" lastClr="000000"/>
                </a:solidFill>
              </a:defRPr>
            </a:lvl1pPr>
          </a:lstStyle>
          <a:p>
            <a:endParaRPr lang="zh-CN" altLang="en-US"/>
          </a:p>
        </p:txBody>
      </p:sp>
      <p:sp>
        <p:nvSpPr>
          <p:cNvPr id="6" name="灯片编号占位符 5"/>
          <p:cNvSpPr>
            <a:spLocks noGrp="1"/>
          </p:cNvSpPr>
          <p:nvPr>
            <p:ph type="sldNum" sz="quarter" idx="4"/>
          </p:nvPr>
        </p:nvSpPr>
        <p:spPr>
          <a:xfrm>
            <a:off x="8610600" y="6332902"/>
            <a:ext cx="2743200" cy="365125"/>
          </a:xfrm>
          <a:prstGeom prst="rect">
            <a:avLst/>
          </a:prstGeom>
        </p:spPr>
        <p:txBody>
          <a:bodyPr vert="horz" lIns="91440" tIns="45720" rIns="91440" bIns="45720" rtlCol="0" anchor="ctr">
            <a:normAutofit/>
          </a:bodyPr>
          <a:lstStyle>
            <a:lvl1pPr algn="r">
              <a:defRPr sz="1200">
                <a:solidFill>
                  <a:sysClr val="windowText" lastClr="000000"/>
                </a:solidFill>
              </a:defRPr>
            </a:lvl1pPr>
          </a:lstStyle>
          <a:p>
            <a:fld id="{EF906490-237C-474C-BA2E-D98840BC1F8F}" type="slidenum">
              <a:rPr lang="zh-CN" altLang="en-US" smtClean="0"/>
              <a:pPr/>
              <a:t>‹#›</a:t>
            </a:fld>
            <a:endParaRPr lang="zh-CN" altLang="en-US"/>
          </a:p>
        </p:txBody>
      </p:sp>
      <p:sp>
        <p:nvSpPr>
          <p:cNvPr id="2" name="标题占位符 1"/>
          <p:cNvSpPr>
            <a:spLocks noGrp="1"/>
          </p:cNvSpPr>
          <p:nvPr>
            <p:ph type="title"/>
          </p:nvPr>
        </p:nvSpPr>
        <p:spPr>
          <a:xfrm>
            <a:off x="838200" y="263525"/>
            <a:ext cx="10515600" cy="89217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notesSlide" Target="../notesSlides/notesSlide1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slideLayout" Target="../slideLayouts/slideLayout16.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p:nvPr>
        </p:nvSpPr>
        <p:spPr>
          <a:solidFill>
            <a:srgbClr val="FFFFFF"/>
          </a:solidFill>
          <a:ln cap="flat" cmpd="sng">
            <a:solidFill>
              <a:srgbClr val="000000"/>
            </a:solidFill>
            <a:prstDash val="solid"/>
            <a:headEnd type="none" w="med" len="med"/>
            <a:tailEnd type="none" w="med" len="med"/>
          </a:ln>
        </p:spPr>
        <p:txBody>
          <a:bodyPr wrap="square" lIns="91440" tIns="45720" rIns="91440" bIns="45720" anchor="b"/>
          <a:lstStyle/>
          <a:p>
            <a:pPr defTabSz="914400">
              <a:buFont typeface="Arial" pitchFamily="34" charset="0"/>
              <a:buNone/>
            </a:pPr>
            <a:endParaRPr lang="zh-CN" altLang="en-US" kern="1200" baseline="0">
              <a:latin typeface="Arial" charset="0"/>
              <a:ea typeface="黑体" pitchFamily="49" charset="-122"/>
              <a:cs typeface="+mj-cs"/>
              <a:sym typeface="Arial" pitchFamily="34" charset="0"/>
            </a:endParaRPr>
          </a:p>
        </p:txBody>
      </p:sp>
      <p:sp>
        <p:nvSpPr>
          <p:cNvPr id="15362" name="副标题 2"/>
          <p:cNvSpPr>
            <a:spLocks noGrp="1"/>
          </p:cNvSpPr>
          <p:nvPr>
            <p:ph type="subTitle" idx="1"/>
          </p:nvPr>
        </p:nvSpPr>
        <p:spPr>
          <a:solidFill>
            <a:srgbClr val="FFFFFF"/>
          </a:solidFill>
          <a:ln cap="flat" cmpd="sng">
            <a:solidFill>
              <a:srgbClr val="000000"/>
            </a:solidFill>
            <a:prstDash val="solid"/>
            <a:headEnd type="none" w="med" len="med"/>
            <a:tailEnd type="none" w="med" len="med"/>
          </a:ln>
        </p:spPr>
        <p:txBody>
          <a:bodyPr wrap="square" lIns="91440" tIns="45720" rIns="91440" bIns="45720" anchor="t"/>
          <a:lstStyle/>
          <a:p>
            <a:pPr defTabSz="914400">
              <a:buSzPct val="70000"/>
              <a:buFont typeface="Wingdings" pitchFamily="2" charset="2"/>
              <a:buNone/>
            </a:pPr>
            <a:endParaRPr lang="zh-CN" altLang="en-US" kern="1200" baseline="0">
              <a:latin typeface="Arial" charset="0"/>
              <a:ea typeface="黑体" pitchFamily="49" charset="-122"/>
              <a:cs typeface="+mn-cs"/>
              <a:sym typeface="Arial" pitchFamily="34" charset="0"/>
            </a:endParaRPr>
          </a:p>
        </p:txBody>
      </p:sp>
      <p:pic>
        <p:nvPicPr>
          <p:cNvPr id="15363" name="图片 3" descr="书本1"/>
          <p:cNvPicPr>
            <a:picLocks noChangeAspect="1"/>
          </p:cNvPicPr>
          <p:nvPr/>
        </p:nvPicPr>
        <p:blipFill>
          <a:blip r:embed="rId4" cstate="print"/>
          <a:stretch>
            <a:fillRect/>
          </a:stretch>
        </p:blipFill>
        <p:spPr>
          <a:xfrm>
            <a:off x="5883910" y="35560"/>
            <a:ext cx="6299835" cy="6632575"/>
          </a:xfrm>
          <a:prstGeom prst="rect">
            <a:avLst/>
          </a:prstGeom>
          <a:noFill/>
          <a:ln w="9525">
            <a:noFill/>
            <a:miter/>
          </a:ln>
        </p:spPr>
      </p:pic>
      <p:pic>
        <p:nvPicPr>
          <p:cNvPr id="15364" name="图片 4" descr="书本2"/>
          <p:cNvPicPr>
            <a:picLocks noChangeAspect="1"/>
          </p:cNvPicPr>
          <p:nvPr/>
        </p:nvPicPr>
        <p:blipFill>
          <a:blip r:embed="rId5" cstate="print"/>
          <a:stretch>
            <a:fillRect/>
          </a:stretch>
        </p:blipFill>
        <p:spPr>
          <a:xfrm>
            <a:off x="66040" y="41275"/>
            <a:ext cx="5883275" cy="6673850"/>
          </a:xfrm>
          <a:prstGeom prst="rect">
            <a:avLst/>
          </a:prstGeom>
          <a:noFill/>
          <a:ln w="9525">
            <a:noFill/>
            <a:miter/>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3230" y="1970405"/>
            <a:ext cx="10854690" cy="1737995"/>
          </a:xfrm>
          <a:solidFill>
            <a:srgbClr val="00B0F0"/>
          </a:solidFill>
        </p:spPr>
        <p:txBody>
          <a:bodyPr>
            <a:normAutofit/>
          </a:bodyPr>
          <a:lstStyle/>
          <a:p>
            <a:r>
              <a:rPr lang="zh-CN" altLang="en-US" sz="4800" b="1" u="heavy">
                <a:solidFill>
                  <a:srgbClr val="000099"/>
                </a:solidFill>
                <a:uFill>
                  <a:solidFill>
                    <a:srgbClr val="FF0000"/>
                  </a:solidFill>
                </a:uFill>
              </a:rPr>
              <a:t>多项式除以单项式,先把这个多项式的每一项除以这个单项式,再把所得的商相加.</a:t>
            </a:r>
          </a:p>
        </p:txBody>
      </p:sp>
      <p:sp>
        <p:nvSpPr>
          <p:cNvPr id="5" name="标题 1"/>
          <p:cNvSpPr>
            <a:spLocks noGrp="1"/>
          </p:cNvSpPr>
          <p:nvPr/>
        </p:nvSpPr>
        <p:spPr>
          <a:xfrm>
            <a:off x="485775" y="267970"/>
            <a:ext cx="10869295" cy="1227455"/>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a:solidFill>
                  <a:srgbClr val="FF0000"/>
                </a:solidFill>
              </a:rPr>
              <a:t>我们有以下多项式除以单项式的法则：</a:t>
            </a:r>
          </a:p>
        </p:txBody>
      </p:sp>
      <p:sp>
        <p:nvSpPr>
          <p:cNvPr id="7" name="文本框 6"/>
          <p:cNvSpPr txBox="1"/>
          <p:nvPr/>
        </p:nvSpPr>
        <p:spPr>
          <a:xfrm>
            <a:off x="445770" y="3981450"/>
            <a:ext cx="10846435" cy="829310"/>
          </a:xfrm>
          <a:prstGeom prst="rect">
            <a:avLst/>
          </a:prstGeom>
          <a:solidFill>
            <a:srgbClr val="FFFF00"/>
          </a:solidFill>
        </p:spPr>
        <p:txBody>
          <a:bodyPr wrap="square" rtlCol="0" anchor="t">
            <a:spAutoFit/>
          </a:bodyPr>
          <a:lstStyle/>
          <a:p>
            <a:r>
              <a:rPr lang="zh-CN" altLang="en-US" sz="4800" b="1">
                <a:solidFill>
                  <a:srgbClr val="FF0000"/>
                </a:solidFill>
                <a:sym typeface="+mn-ea"/>
              </a:rPr>
              <a:t>(a+b+c)÷m=a÷m+b÷m+c÷m(m≠0).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3467409" y="2842495"/>
            <a:ext cx="5257182" cy="1173011"/>
            <a:chOff x="3305429" y="3718304"/>
            <a:chExt cx="4111571" cy="917396"/>
          </a:xfrm>
        </p:grpSpPr>
        <p:grpSp>
          <p:nvGrpSpPr>
            <p:cNvPr id="14" name="组合 13"/>
            <p:cNvGrpSpPr/>
            <p:nvPr>
              <p:custDataLst>
                <p:tags r:id="rId3"/>
              </p:custDataLst>
            </p:nvPr>
          </p:nvGrpSpPr>
          <p:grpSpPr>
            <a:xfrm>
              <a:off x="3991083" y="3807491"/>
              <a:ext cx="539750" cy="743879"/>
              <a:chOff x="2467083" y="3299490"/>
              <a:chExt cx="539750" cy="743879"/>
            </a:xfrm>
            <a:solidFill>
              <a:schemeClr val="accent3"/>
            </a:solidFill>
          </p:grpSpPr>
          <p:sp>
            <p:nvSpPr>
              <p:cNvPr id="11" name="矩形 10"/>
              <p:cNvSpPr/>
              <p:nvPr>
                <p:custDataLst>
                  <p:tags r:id="rId25"/>
                </p:custDataLst>
              </p:nvPr>
            </p:nvSpPr>
            <p:spPr>
              <a:xfrm>
                <a:off x="2467876" y="3598068"/>
                <a:ext cx="533400" cy="1500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custDataLst>
                  <p:tags r:id="rId26"/>
                </p:custDataLst>
              </p:nvPr>
            </p:nvSpPr>
            <p:spPr>
              <a:xfrm>
                <a:off x="2467083" y="3299491"/>
                <a:ext cx="165100" cy="742940"/>
              </a:xfrm>
              <a:prstGeom prst="rect">
                <a:avLst/>
              </a:prstGeom>
              <a:grpFill/>
              <a:ln>
                <a:noFill/>
              </a:ln>
              <a:effectLst>
                <a:outerShdw blurRad="50800" dist="127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custDataLst>
                  <p:tags r:id="rId27"/>
                </p:custDataLst>
              </p:nvPr>
            </p:nvSpPr>
            <p:spPr>
              <a:xfrm>
                <a:off x="2841733" y="3299490"/>
                <a:ext cx="165100" cy="743879"/>
              </a:xfrm>
              <a:prstGeom prst="rect">
                <a:avLst/>
              </a:prstGeom>
              <a:grpFill/>
              <a:ln>
                <a:noFill/>
              </a:ln>
              <a:effectLst>
                <a:outerShdw blurRad="50800" dist="12700" dir="108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custDataLst>
                <p:tags r:id="rId4"/>
              </p:custDataLst>
            </p:nvPr>
          </p:nvGrpSpPr>
          <p:grpSpPr>
            <a:xfrm>
              <a:off x="3305429" y="3809872"/>
              <a:ext cx="533400" cy="742950"/>
              <a:chOff x="1781429" y="3301872"/>
              <a:chExt cx="533400" cy="742950"/>
            </a:xfrm>
            <a:solidFill>
              <a:schemeClr val="accent1"/>
            </a:solidFill>
          </p:grpSpPr>
          <p:sp>
            <p:nvSpPr>
              <p:cNvPr id="4" name="矩形 3"/>
              <p:cNvSpPr/>
              <p:nvPr>
                <p:custDataLst>
                  <p:tags r:id="rId23"/>
                </p:custDataLst>
              </p:nvPr>
            </p:nvSpPr>
            <p:spPr>
              <a:xfrm>
                <a:off x="1965579" y="3428872"/>
                <a:ext cx="171450" cy="615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custDataLst>
                  <p:tags r:id="rId24"/>
                </p:custDataLst>
              </p:nvPr>
            </p:nvSpPr>
            <p:spPr>
              <a:xfrm>
                <a:off x="1781429" y="3301872"/>
                <a:ext cx="533400" cy="165100"/>
              </a:xfrm>
              <a:prstGeom prst="rect">
                <a:avLst/>
              </a:prstGeom>
              <a:grpFill/>
              <a:ln>
                <a:noFill/>
              </a:ln>
              <a:effectLst>
                <a:outerShdw blurRad="508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custDataLst>
                <p:tags r:id="rId5"/>
              </p:custDataLst>
            </p:nvPr>
          </p:nvGrpSpPr>
          <p:grpSpPr>
            <a:xfrm>
              <a:off x="4680670" y="3767996"/>
              <a:ext cx="372214" cy="824410"/>
              <a:chOff x="3156670" y="3259996"/>
              <a:chExt cx="372214" cy="824410"/>
            </a:xfrm>
            <a:solidFill>
              <a:schemeClr val="accent2"/>
            </a:solidFill>
          </p:grpSpPr>
          <p:sp>
            <p:nvSpPr>
              <p:cNvPr id="19" name="任意多边形 18"/>
              <p:cNvSpPr/>
              <p:nvPr>
                <p:custDataLst>
                  <p:tags r:id="rId21"/>
                </p:custDataLst>
              </p:nvPr>
            </p:nvSpPr>
            <p:spPr>
              <a:xfrm rot="20653324" flipH="1">
                <a:off x="3363784" y="3267206"/>
                <a:ext cx="165100" cy="817200"/>
              </a:xfrm>
              <a:custGeom>
                <a:avLst/>
                <a:gdLst>
                  <a:gd name="connsiteX0" fmla="*/ 0 w 165100"/>
                  <a:gd name="connsiteY0" fmla="*/ 46650 h 803016"/>
                  <a:gd name="connsiteX1" fmla="*/ 165100 w 165100"/>
                  <a:gd name="connsiteY1" fmla="*/ 0 h 803016"/>
                  <a:gd name="connsiteX2" fmla="*/ 165100 w 165100"/>
                  <a:gd name="connsiteY2" fmla="*/ 756366 h 803016"/>
                  <a:gd name="connsiteX3" fmla="*/ 0 w 165100"/>
                  <a:gd name="connsiteY3" fmla="*/ 803016 h 803016"/>
                </a:gdLst>
                <a:ahLst/>
                <a:cxnLst>
                  <a:cxn ang="0">
                    <a:pos x="connsiteX0" y="connsiteY0"/>
                  </a:cxn>
                  <a:cxn ang="0">
                    <a:pos x="connsiteX1" y="connsiteY1"/>
                  </a:cxn>
                  <a:cxn ang="0">
                    <a:pos x="connsiteX2" y="connsiteY2"/>
                  </a:cxn>
                  <a:cxn ang="0">
                    <a:pos x="connsiteX3" y="connsiteY3"/>
                  </a:cxn>
                </a:cxnLst>
                <a:rect l="l" t="t" r="r" b="b"/>
                <a:pathLst>
                  <a:path w="165100" h="803016">
                    <a:moveTo>
                      <a:pt x="0" y="46650"/>
                    </a:moveTo>
                    <a:lnTo>
                      <a:pt x="165100" y="0"/>
                    </a:lnTo>
                    <a:lnTo>
                      <a:pt x="165100" y="756366"/>
                    </a:lnTo>
                    <a:lnTo>
                      <a:pt x="0" y="80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17"/>
              <p:cNvSpPr/>
              <p:nvPr>
                <p:custDataLst>
                  <p:tags r:id="rId22"/>
                </p:custDataLst>
              </p:nvPr>
            </p:nvSpPr>
            <p:spPr>
              <a:xfrm rot="946676">
                <a:off x="3156670" y="3259996"/>
                <a:ext cx="165100" cy="820800"/>
              </a:xfrm>
              <a:custGeom>
                <a:avLst/>
                <a:gdLst>
                  <a:gd name="connsiteX0" fmla="*/ 0 w 165100"/>
                  <a:gd name="connsiteY0" fmla="*/ 46650 h 803016"/>
                  <a:gd name="connsiteX1" fmla="*/ 165100 w 165100"/>
                  <a:gd name="connsiteY1" fmla="*/ 0 h 803016"/>
                  <a:gd name="connsiteX2" fmla="*/ 165100 w 165100"/>
                  <a:gd name="connsiteY2" fmla="*/ 756366 h 803016"/>
                  <a:gd name="connsiteX3" fmla="*/ 0 w 165100"/>
                  <a:gd name="connsiteY3" fmla="*/ 803016 h 803016"/>
                </a:gdLst>
                <a:ahLst/>
                <a:cxnLst>
                  <a:cxn ang="0">
                    <a:pos x="connsiteX0" y="connsiteY0"/>
                  </a:cxn>
                  <a:cxn ang="0">
                    <a:pos x="connsiteX1" y="connsiteY1"/>
                  </a:cxn>
                  <a:cxn ang="0">
                    <a:pos x="connsiteX2" y="connsiteY2"/>
                  </a:cxn>
                  <a:cxn ang="0">
                    <a:pos x="connsiteX3" y="connsiteY3"/>
                  </a:cxn>
                </a:cxnLst>
                <a:rect l="l" t="t" r="r" b="b"/>
                <a:pathLst>
                  <a:path w="165100" h="803016">
                    <a:moveTo>
                      <a:pt x="0" y="46650"/>
                    </a:moveTo>
                    <a:lnTo>
                      <a:pt x="165100" y="0"/>
                    </a:lnTo>
                    <a:lnTo>
                      <a:pt x="165100" y="756366"/>
                    </a:lnTo>
                    <a:lnTo>
                      <a:pt x="0" y="803016"/>
                    </a:lnTo>
                    <a:close/>
                  </a:path>
                </a:pathLst>
              </a:custGeom>
              <a:grpFill/>
              <a:ln>
                <a:noFill/>
              </a:ln>
              <a:effectLst>
                <a:outerShdw blurRad="50800" dist="12700" dir="6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custDataLst>
                <p:tags r:id="rId6"/>
              </p:custDataLst>
            </p:nvPr>
          </p:nvGrpSpPr>
          <p:grpSpPr>
            <a:xfrm>
              <a:off x="5900771" y="3718304"/>
              <a:ext cx="397565" cy="917396"/>
              <a:chOff x="4376770" y="3210304"/>
              <a:chExt cx="397565" cy="917396"/>
            </a:xfrm>
            <a:solidFill>
              <a:schemeClr val="accent5"/>
            </a:solidFill>
          </p:grpSpPr>
          <p:sp>
            <p:nvSpPr>
              <p:cNvPr id="9" name="矩形 8"/>
              <p:cNvSpPr/>
              <p:nvPr>
                <p:custDataLst>
                  <p:tags r:id="rId18"/>
                </p:custDataLst>
              </p:nvPr>
            </p:nvSpPr>
            <p:spPr>
              <a:xfrm>
                <a:off x="4376770" y="3299491"/>
                <a:ext cx="165100" cy="745200"/>
              </a:xfrm>
              <a:prstGeom prst="rect">
                <a:avLst/>
              </a:prstGeom>
              <a:grpFill/>
              <a:ln>
                <a:noFill/>
              </a:ln>
              <a:effectLst>
                <a:outerShdw blurRad="50800" dist="127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custDataLst>
                  <p:tags r:id="rId19"/>
                </p:custDataLst>
              </p:nvPr>
            </p:nvSpPr>
            <p:spPr>
              <a:xfrm rot="19577384" flipH="1">
                <a:off x="4633589" y="3556267"/>
                <a:ext cx="140746" cy="571433"/>
              </a:xfrm>
              <a:custGeom>
                <a:avLst/>
                <a:gdLst>
                  <a:gd name="connsiteX0" fmla="*/ 0 w 140625"/>
                  <a:gd name="connsiteY0" fmla="*/ 34686 h 568792"/>
                  <a:gd name="connsiteX1" fmla="*/ 0 w 140625"/>
                  <a:gd name="connsiteY1" fmla="*/ 568792 h 568792"/>
                  <a:gd name="connsiteX2" fmla="*/ 41733 w 140625"/>
                  <a:gd name="connsiteY2" fmla="*/ 547251 h 568792"/>
                  <a:gd name="connsiteX3" fmla="*/ 140625 w 140625"/>
                  <a:gd name="connsiteY3" fmla="*/ 481273 h 568792"/>
                  <a:gd name="connsiteX4" fmla="*/ 140625 w 140625"/>
                  <a:gd name="connsiteY4" fmla="*/ 0 h 568792"/>
                  <a:gd name="connsiteX0-1" fmla="*/ 3299 w 143924"/>
                  <a:gd name="connsiteY0-2" fmla="*/ 34686 h 576719"/>
                  <a:gd name="connsiteX1-3" fmla="*/ 0 w 143924"/>
                  <a:gd name="connsiteY1-4" fmla="*/ 576719 h 576719"/>
                  <a:gd name="connsiteX2-5" fmla="*/ 45032 w 143924"/>
                  <a:gd name="connsiteY2-6" fmla="*/ 547251 h 576719"/>
                  <a:gd name="connsiteX3-7" fmla="*/ 143924 w 143924"/>
                  <a:gd name="connsiteY3-8" fmla="*/ 481273 h 576719"/>
                  <a:gd name="connsiteX4-9" fmla="*/ 143924 w 143924"/>
                  <a:gd name="connsiteY4-10" fmla="*/ 0 h 576719"/>
                  <a:gd name="connsiteX5" fmla="*/ 3299 w 143924"/>
                  <a:gd name="connsiteY5" fmla="*/ 34686 h 576719"/>
                  <a:gd name="connsiteX0-11" fmla="*/ 121 w 140746"/>
                  <a:gd name="connsiteY0-12" fmla="*/ 34686 h 571433"/>
                  <a:gd name="connsiteX1-13" fmla="*/ 4745 w 140746"/>
                  <a:gd name="connsiteY1-14" fmla="*/ 571433 h 571433"/>
                  <a:gd name="connsiteX2-15" fmla="*/ 41854 w 140746"/>
                  <a:gd name="connsiteY2-16" fmla="*/ 547251 h 571433"/>
                  <a:gd name="connsiteX3-17" fmla="*/ 140746 w 140746"/>
                  <a:gd name="connsiteY3-18" fmla="*/ 481273 h 571433"/>
                  <a:gd name="connsiteX4-19" fmla="*/ 140746 w 140746"/>
                  <a:gd name="connsiteY4-20" fmla="*/ 0 h 571433"/>
                  <a:gd name="connsiteX5-21" fmla="*/ 121 w 140746"/>
                  <a:gd name="connsiteY5-22" fmla="*/ 34686 h 571433"/>
                </a:gdLst>
                <a:ahLst/>
                <a:cxnLst>
                  <a:cxn ang="0">
                    <a:pos x="connsiteX0-11" y="connsiteY0-12"/>
                  </a:cxn>
                  <a:cxn ang="0">
                    <a:pos x="connsiteX1-13" y="connsiteY1-14"/>
                  </a:cxn>
                  <a:cxn ang="0">
                    <a:pos x="connsiteX2-15" y="connsiteY2-16"/>
                  </a:cxn>
                  <a:cxn ang="0">
                    <a:pos x="connsiteX3-17" y="connsiteY3-18"/>
                  </a:cxn>
                  <a:cxn ang="0">
                    <a:pos x="connsiteX4-19" y="connsiteY4-20"/>
                  </a:cxn>
                  <a:cxn ang="0">
                    <a:pos x="connsiteX5-21" y="connsiteY5-22"/>
                  </a:cxn>
                </a:cxnLst>
                <a:rect l="l" t="t" r="r" b="b"/>
                <a:pathLst>
                  <a:path w="140746" h="571433">
                    <a:moveTo>
                      <a:pt x="121" y="34686"/>
                    </a:moveTo>
                    <a:cubicBezTo>
                      <a:pt x="-979" y="215364"/>
                      <a:pt x="5845" y="390755"/>
                      <a:pt x="4745" y="571433"/>
                    </a:cubicBezTo>
                    <a:lnTo>
                      <a:pt x="41854" y="547251"/>
                    </a:lnTo>
                    <a:lnTo>
                      <a:pt x="140746" y="481273"/>
                    </a:lnTo>
                    <a:lnTo>
                      <a:pt x="140746" y="0"/>
                    </a:lnTo>
                    <a:lnTo>
                      <a:pt x="121" y="346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任意多边形 51"/>
              <p:cNvSpPr/>
              <p:nvPr>
                <p:custDataLst>
                  <p:tags r:id="rId20"/>
                </p:custDataLst>
              </p:nvPr>
            </p:nvSpPr>
            <p:spPr>
              <a:xfrm rot="2022616" flipH="1" flipV="1">
                <a:off x="4627500" y="3210304"/>
                <a:ext cx="140625" cy="572703"/>
              </a:xfrm>
              <a:custGeom>
                <a:avLst/>
                <a:gdLst>
                  <a:gd name="connsiteX0" fmla="*/ 140625 w 140625"/>
                  <a:gd name="connsiteY0" fmla="*/ 478871 h 567419"/>
                  <a:gd name="connsiteX1" fmla="*/ 34632 w 140625"/>
                  <a:gd name="connsiteY1" fmla="*/ 549587 h 567419"/>
                  <a:gd name="connsiteX2" fmla="*/ 0 w 140625"/>
                  <a:gd name="connsiteY2" fmla="*/ 567419 h 567419"/>
                  <a:gd name="connsiteX3" fmla="*/ 0 w 140625"/>
                  <a:gd name="connsiteY3" fmla="*/ 34602 h 567419"/>
                  <a:gd name="connsiteX4" fmla="*/ 140625 w 140625"/>
                  <a:gd name="connsiteY4" fmla="*/ 0 h 567419"/>
                  <a:gd name="connsiteX0-1" fmla="*/ 140625 w 140625"/>
                  <a:gd name="connsiteY0-2" fmla="*/ 478871 h 567419"/>
                  <a:gd name="connsiteX1-3" fmla="*/ 34632 w 140625"/>
                  <a:gd name="connsiteY1-4" fmla="*/ 549587 h 567419"/>
                  <a:gd name="connsiteX2-5" fmla="*/ 0 w 140625"/>
                  <a:gd name="connsiteY2-6" fmla="*/ 567419 h 567419"/>
                  <a:gd name="connsiteX3-7" fmla="*/ 0 w 140625"/>
                  <a:gd name="connsiteY3-8" fmla="*/ 34602 h 567419"/>
                  <a:gd name="connsiteX4-9" fmla="*/ 140625 w 140625"/>
                  <a:gd name="connsiteY4-10" fmla="*/ 0 h 567419"/>
                  <a:gd name="connsiteX5" fmla="*/ 140625 w 140625"/>
                  <a:gd name="connsiteY5" fmla="*/ 478871 h 567419"/>
                  <a:gd name="connsiteX0-11" fmla="*/ 140625 w 140625"/>
                  <a:gd name="connsiteY0-12" fmla="*/ 478871 h 572703"/>
                  <a:gd name="connsiteX1-13" fmla="*/ 34632 w 140625"/>
                  <a:gd name="connsiteY1-14" fmla="*/ 549587 h 572703"/>
                  <a:gd name="connsiteX2-15" fmla="*/ 662 w 140625"/>
                  <a:gd name="connsiteY2-16" fmla="*/ 572703 h 572703"/>
                  <a:gd name="connsiteX3-17" fmla="*/ 0 w 140625"/>
                  <a:gd name="connsiteY3-18" fmla="*/ 34602 h 572703"/>
                  <a:gd name="connsiteX4-19" fmla="*/ 140625 w 140625"/>
                  <a:gd name="connsiteY4-20" fmla="*/ 0 h 572703"/>
                  <a:gd name="connsiteX5-21" fmla="*/ 140625 w 140625"/>
                  <a:gd name="connsiteY5-22" fmla="*/ 478871 h 572703"/>
                </a:gdLst>
                <a:ahLst/>
                <a:cxnLst>
                  <a:cxn ang="0">
                    <a:pos x="connsiteX0-11" y="connsiteY0-12"/>
                  </a:cxn>
                  <a:cxn ang="0">
                    <a:pos x="connsiteX1-13" y="connsiteY1-14"/>
                  </a:cxn>
                  <a:cxn ang="0">
                    <a:pos x="connsiteX2-15" y="connsiteY2-16"/>
                  </a:cxn>
                  <a:cxn ang="0">
                    <a:pos x="connsiteX3-17" y="connsiteY3-18"/>
                  </a:cxn>
                  <a:cxn ang="0">
                    <a:pos x="connsiteX4-19" y="connsiteY4-20"/>
                  </a:cxn>
                  <a:cxn ang="0">
                    <a:pos x="connsiteX5-21" y="connsiteY5-22"/>
                  </a:cxn>
                </a:cxnLst>
                <a:rect l="l" t="t" r="r" b="b"/>
                <a:pathLst>
                  <a:path w="140625" h="572703">
                    <a:moveTo>
                      <a:pt x="140625" y="478871"/>
                    </a:moveTo>
                    <a:lnTo>
                      <a:pt x="34632" y="549587"/>
                    </a:lnTo>
                    <a:lnTo>
                      <a:pt x="662" y="572703"/>
                    </a:lnTo>
                    <a:cubicBezTo>
                      <a:pt x="441" y="393336"/>
                      <a:pt x="221" y="213969"/>
                      <a:pt x="0" y="34602"/>
                    </a:cubicBezTo>
                    <a:lnTo>
                      <a:pt x="140625" y="0"/>
                    </a:lnTo>
                    <a:lnTo>
                      <a:pt x="140625" y="4788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1" name="组合 20"/>
            <p:cNvGrpSpPr/>
            <p:nvPr>
              <p:custDataLst>
                <p:tags r:id="rId7"/>
              </p:custDataLst>
            </p:nvPr>
          </p:nvGrpSpPr>
          <p:grpSpPr>
            <a:xfrm>
              <a:off x="6470312" y="3748226"/>
              <a:ext cx="528705" cy="884627"/>
              <a:chOff x="4946311" y="3240225"/>
              <a:chExt cx="528705" cy="884627"/>
            </a:xfrm>
            <a:solidFill>
              <a:schemeClr val="accent3"/>
            </a:solidFill>
          </p:grpSpPr>
          <p:sp>
            <p:nvSpPr>
              <p:cNvPr id="12" name="矩形 11"/>
              <p:cNvSpPr/>
              <p:nvPr>
                <p:custDataLst>
                  <p:tags r:id="rId15"/>
                </p:custDataLst>
              </p:nvPr>
            </p:nvSpPr>
            <p:spPr>
              <a:xfrm>
                <a:off x="4997973" y="3299491"/>
                <a:ext cx="477043" cy="165100"/>
              </a:xfrm>
              <a:prstGeom prst="rect">
                <a:avLst/>
              </a:prstGeom>
              <a:grpFill/>
              <a:ln>
                <a:noFill/>
              </a:ln>
              <a:effectLst>
                <a:outerShdw blurRad="25400" dist="12700" dir="10800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custDataLst>
                  <p:tags r:id="rId16"/>
                </p:custDataLst>
              </p:nvPr>
            </p:nvSpPr>
            <p:spPr>
              <a:xfrm>
                <a:off x="4946311" y="3879722"/>
                <a:ext cx="456475" cy="165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任意多边形 54"/>
              <p:cNvSpPr/>
              <p:nvPr>
                <p:custDataLst>
                  <p:tags r:id="rId17"/>
                </p:custDataLst>
              </p:nvPr>
            </p:nvSpPr>
            <p:spPr>
              <a:xfrm rot="19318059" flipH="1">
                <a:off x="5109070" y="3240225"/>
                <a:ext cx="172591" cy="884627"/>
              </a:xfrm>
              <a:custGeom>
                <a:avLst/>
                <a:gdLst>
                  <a:gd name="connsiteX0" fmla="*/ 26795 w 172591"/>
                  <a:gd name="connsiteY0" fmla="*/ 0 h 884627"/>
                  <a:gd name="connsiteX1" fmla="*/ 0 w 172591"/>
                  <a:gd name="connsiteY1" fmla="*/ 20959 h 884627"/>
                  <a:gd name="connsiteX2" fmla="*/ 0 w 172591"/>
                  <a:gd name="connsiteY2" fmla="*/ 814160 h 884627"/>
                  <a:gd name="connsiteX3" fmla="*/ 106651 w 172591"/>
                  <a:gd name="connsiteY3" fmla="*/ 884627 h 884627"/>
                  <a:gd name="connsiteX4" fmla="*/ 172591 w 172591"/>
                  <a:gd name="connsiteY4" fmla="*/ 832304 h 884627"/>
                  <a:gd name="connsiteX5" fmla="*/ 172591 w 172591"/>
                  <a:gd name="connsiteY5" fmla="*/ 96332 h 88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1" h="884627">
                    <a:moveTo>
                      <a:pt x="26795" y="0"/>
                    </a:moveTo>
                    <a:lnTo>
                      <a:pt x="0" y="20959"/>
                    </a:lnTo>
                    <a:lnTo>
                      <a:pt x="0" y="814160"/>
                    </a:lnTo>
                    <a:lnTo>
                      <a:pt x="106651" y="884627"/>
                    </a:lnTo>
                    <a:lnTo>
                      <a:pt x="172591" y="832304"/>
                    </a:lnTo>
                    <a:lnTo>
                      <a:pt x="172591" y="96332"/>
                    </a:lnTo>
                    <a:close/>
                  </a:path>
                </a:pathLst>
              </a:custGeom>
              <a:grpFill/>
              <a:ln>
                <a:noFill/>
              </a:ln>
              <a:effectLst>
                <a:outerShdw blurRad="508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 name="组合 21"/>
            <p:cNvGrpSpPr/>
            <p:nvPr>
              <p:custDataLst>
                <p:tags r:id="rId8"/>
              </p:custDataLst>
            </p:nvPr>
          </p:nvGrpSpPr>
          <p:grpSpPr>
            <a:xfrm>
              <a:off x="7251900" y="3807492"/>
              <a:ext cx="165100" cy="745331"/>
              <a:chOff x="5727900" y="3299491"/>
              <a:chExt cx="165100" cy="745331"/>
            </a:xfrm>
            <a:solidFill>
              <a:schemeClr val="accent2"/>
            </a:solidFill>
          </p:grpSpPr>
          <p:sp>
            <p:nvSpPr>
              <p:cNvPr id="10" name="矩形 9"/>
              <p:cNvSpPr/>
              <p:nvPr>
                <p:custDataLst>
                  <p:tags r:id="rId13"/>
                </p:custDataLst>
              </p:nvPr>
            </p:nvSpPr>
            <p:spPr>
              <a:xfrm>
                <a:off x="5727900" y="3299491"/>
                <a:ext cx="165100" cy="536943"/>
              </a:xfrm>
              <a:prstGeom prst="rect">
                <a:avLst/>
              </a:prstGeom>
              <a:grp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椭圆 34"/>
              <p:cNvSpPr/>
              <p:nvPr>
                <p:custDataLst>
                  <p:tags r:id="rId14"/>
                </p:custDataLst>
              </p:nvPr>
            </p:nvSpPr>
            <p:spPr>
              <a:xfrm>
                <a:off x="5727900" y="3879722"/>
                <a:ext cx="165100" cy="165100"/>
              </a:xfrm>
              <a:prstGeom prst="ellipse">
                <a:avLst/>
              </a:prstGeom>
              <a:grpFill/>
              <a:ln>
                <a:noFill/>
              </a:ln>
              <a:effectLst>
                <a:outerShdw blurRad="25400" dist="127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 name="组合 16"/>
            <p:cNvGrpSpPr/>
            <p:nvPr>
              <p:custDataLst>
                <p:tags r:id="rId9"/>
              </p:custDataLst>
            </p:nvPr>
          </p:nvGrpSpPr>
          <p:grpSpPr>
            <a:xfrm>
              <a:off x="5203209" y="3722366"/>
              <a:ext cx="547688" cy="904312"/>
              <a:chOff x="3679209" y="3214366"/>
              <a:chExt cx="547688" cy="904312"/>
            </a:xfrm>
            <a:solidFill>
              <a:schemeClr val="accent1"/>
            </a:solidFill>
          </p:grpSpPr>
          <p:sp>
            <p:nvSpPr>
              <p:cNvPr id="7" name="矩形 6"/>
              <p:cNvSpPr/>
              <p:nvPr>
                <p:custDataLst>
                  <p:tags r:id="rId10"/>
                </p:custDataLst>
              </p:nvPr>
            </p:nvSpPr>
            <p:spPr>
              <a:xfrm>
                <a:off x="3679209" y="3299491"/>
                <a:ext cx="165100" cy="745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任意多边形 25"/>
              <p:cNvSpPr/>
              <p:nvPr>
                <p:custDataLst>
                  <p:tags r:id="rId11"/>
                </p:custDataLst>
              </p:nvPr>
            </p:nvSpPr>
            <p:spPr>
              <a:xfrm rot="19848040" flipH="1">
                <a:off x="3864430" y="3214366"/>
                <a:ext cx="169748" cy="904312"/>
              </a:xfrm>
              <a:custGeom>
                <a:avLst/>
                <a:gdLst>
                  <a:gd name="connsiteX0" fmla="*/ 141593 w 165100"/>
                  <a:gd name="connsiteY0" fmla="*/ 0 h 904312"/>
                  <a:gd name="connsiteX1" fmla="*/ 0 w 165100"/>
                  <a:gd name="connsiteY1" fmla="*/ 79132 h 904312"/>
                  <a:gd name="connsiteX2" fmla="*/ 0 w 165100"/>
                  <a:gd name="connsiteY2" fmla="*/ 868605 h 904312"/>
                  <a:gd name="connsiteX3" fmla="*/ 19955 w 165100"/>
                  <a:gd name="connsiteY3" fmla="*/ 904312 h 904312"/>
                  <a:gd name="connsiteX4" fmla="*/ 165100 w 165100"/>
                  <a:gd name="connsiteY4" fmla="*/ 823196 h 904312"/>
                  <a:gd name="connsiteX5" fmla="*/ 165100 w 165100"/>
                  <a:gd name="connsiteY5" fmla="*/ 42063 h 904312"/>
                  <a:gd name="connsiteX0-1" fmla="*/ 141593 w 169748"/>
                  <a:gd name="connsiteY0-2" fmla="*/ 0 h 904312"/>
                  <a:gd name="connsiteX1-3" fmla="*/ 0 w 169748"/>
                  <a:gd name="connsiteY1-4" fmla="*/ 79132 h 904312"/>
                  <a:gd name="connsiteX2-5" fmla="*/ 0 w 169748"/>
                  <a:gd name="connsiteY2-6" fmla="*/ 868605 h 904312"/>
                  <a:gd name="connsiteX3-7" fmla="*/ 19955 w 169748"/>
                  <a:gd name="connsiteY3-8" fmla="*/ 904312 h 904312"/>
                  <a:gd name="connsiteX4-9" fmla="*/ 169748 w 169748"/>
                  <a:gd name="connsiteY4-10" fmla="*/ 831511 h 904312"/>
                  <a:gd name="connsiteX5-11" fmla="*/ 165100 w 169748"/>
                  <a:gd name="connsiteY5-12" fmla="*/ 42063 h 904312"/>
                  <a:gd name="connsiteX6" fmla="*/ 141593 w 169748"/>
                  <a:gd name="connsiteY6" fmla="*/ 0 h 904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169748" h="904312">
                    <a:moveTo>
                      <a:pt x="141593" y="0"/>
                    </a:moveTo>
                    <a:lnTo>
                      <a:pt x="0" y="79132"/>
                    </a:lnTo>
                    <a:lnTo>
                      <a:pt x="0" y="868605"/>
                    </a:lnTo>
                    <a:lnTo>
                      <a:pt x="19955" y="904312"/>
                    </a:lnTo>
                    <a:lnTo>
                      <a:pt x="169748" y="831511"/>
                    </a:lnTo>
                    <a:cubicBezTo>
                      <a:pt x="168199" y="568362"/>
                      <a:pt x="166649" y="305212"/>
                      <a:pt x="165100" y="42063"/>
                    </a:cubicBezTo>
                    <a:lnTo>
                      <a:pt x="141593" y="0"/>
                    </a:lnTo>
                    <a:close/>
                  </a:path>
                </a:pathLst>
              </a:custGeom>
              <a:grpFill/>
              <a:ln>
                <a:noFill/>
              </a:ln>
              <a:effectLst>
                <a:outerShdw blurRad="50800" dist="12700" dir="60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custDataLst>
                  <p:tags r:id="rId12"/>
                </p:custDataLst>
              </p:nvPr>
            </p:nvSpPr>
            <p:spPr>
              <a:xfrm>
                <a:off x="4061797" y="3297485"/>
                <a:ext cx="165100" cy="745885"/>
              </a:xfrm>
              <a:prstGeom prst="rect">
                <a:avLst/>
              </a:prstGeom>
              <a:grpFill/>
              <a:ln>
                <a:noFill/>
              </a:ln>
              <a:effectLst>
                <a:outerShdw blurRad="50800" dist="12700" dir="108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7xia_Page_060"/>
          <p:cNvPicPr>
            <a:picLocks noChangeAspect="1"/>
          </p:cNvPicPr>
          <p:nvPr/>
        </p:nvPicPr>
        <p:blipFill>
          <a:blip r:embed="rId3" cstate="print"/>
          <a:stretch>
            <a:fillRect/>
          </a:stretch>
        </p:blipFill>
        <p:spPr>
          <a:xfrm>
            <a:off x="19685" y="26035"/>
            <a:ext cx="5855970" cy="6757035"/>
          </a:xfrm>
          <a:prstGeom prst="rect">
            <a:avLst/>
          </a:prstGeom>
        </p:spPr>
      </p:pic>
      <p:pic>
        <p:nvPicPr>
          <p:cNvPr id="5" name="图片 4" descr="7xia_Page_061"/>
          <p:cNvPicPr>
            <a:picLocks noChangeAspect="1"/>
          </p:cNvPicPr>
          <p:nvPr/>
        </p:nvPicPr>
        <p:blipFill>
          <a:blip r:embed="rId4" cstate="print"/>
          <a:stretch>
            <a:fillRect/>
          </a:stretch>
        </p:blipFill>
        <p:spPr>
          <a:xfrm>
            <a:off x="5865495" y="9525"/>
            <a:ext cx="6298565" cy="67837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对象 1">
            <a:hlinkClick r:id="" action="ppaction://ole?verb=0"/>
          </p:cNvPr>
          <p:cNvGraphicFramePr>
            <a:graphicFrameLocks/>
          </p:cNvGraphicFramePr>
          <p:nvPr/>
        </p:nvGraphicFramePr>
        <p:xfrm>
          <a:off x="5638800" y="3321050"/>
          <a:ext cx="914400" cy="215900"/>
        </p:xfrm>
        <a:graphic>
          <a:graphicData uri="http://schemas.openxmlformats.org/presentationml/2006/ole">
            <p:oleObj spid="_x0000_s3076" r:id="rId5" imgW="914400" imgH="215640" progId="Equation.3">
              <p:embed/>
            </p:oleObj>
          </a:graphicData>
        </a:graphic>
      </p:graphicFrame>
      <p:sp>
        <p:nvSpPr>
          <p:cNvPr id="3" name="矩形 2"/>
          <p:cNvSpPr/>
          <p:nvPr/>
        </p:nvSpPr>
        <p:spPr>
          <a:xfrm>
            <a:off x="2715578" y="1910080"/>
            <a:ext cx="6675755" cy="1310640"/>
          </a:xfrm>
          <a:prstGeom prst="rect">
            <a:avLst/>
          </a:prstGeom>
          <a:noFill/>
          <a:ln>
            <a:noFill/>
          </a:ln>
        </p:spPr>
        <p:txBody>
          <a:bodyPr wrap="none" rtlCol="0" anchor="t">
            <a:spAutoFit/>
          </a:bodyPr>
          <a:lstStyle/>
          <a:p>
            <a:pPr algn="ctr" fontAlgn="base"/>
            <a:r>
              <a:rPr lang="en-US" altLang="zh-CN" sz="8000" strike="noStrike"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charset="0"/>
                <a:ea typeface="宋体" pitchFamily="2" charset="-122"/>
                <a:cs typeface="+mn-ea"/>
              </a:rPr>
              <a:t>3.</a:t>
            </a:r>
            <a:r>
              <a:rPr lang="en-US" sz="8000" strike="noStrike"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charset="0"/>
                <a:ea typeface="宋体" pitchFamily="2" charset="-122"/>
                <a:cs typeface="+mn-ea"/>
              </a:rPr>
              <a:t>7</a:t>
            </a:r>
            <a:r>
              <a:rPr lang="zh-CN" altLang="en-US" sz="8000" strike="noStrike"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charset="0"/>
                <a:ea typeface="宋体" pitchFamily="2" charset="-122"/>
                <a:cs typeface="+mn-ea"/>
              </a:rPr>
              <a:t>整式的除法</a:t>
            </a: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080" y="294640"/>
            <a:ext cx="11861800" cy="5657850"/>
          </a:xfrm>
        </p:spPr>
        <p:txBody>
          <a:bodyPr>
            <a:normAutofit fontScale="90000"/>
          </a:bodyPr>
          <a:lstStyle/>
          <a:p>
            <a:r>
              <a:rPr lang="zh-CN" altLang="en-US" b="1" i="1">
                <a:solidFill>
                  <a:srgbClr val="00B050"/>
                </a:solidFill>
                <a:uFillTx/>
              </a:rPr>
              <a:t>教学目标：</a:t>
            </a:r>
            <a:br>
              <a:rPr lang="zh-CN" altLang="en-US" b="1" i="1">
                <a:solidFill>
                  <a:srgbClr val="00B050"/>
                </a:solidFill>
                <a:uFillTx/>
              </a:rPr>
            </a:br>
            <a:r>
              <a:rPr lang="zh-CN" altLang="en-US" b="1" i="1">
                <a:solidFill>
                  <a:srgbClr val="00B050"/>
                </a:solidFill>
                <a:uFillTx/>
              </a:rPr>
              <a:t>1. 掌握单项式除以单项式的运算法则.</a:t>
            </a:r>
            <a:br>
              <a:rPr lang="zh-CN" altLang="en-US" b="1" i="1">
                <a:solidFill>
                  <a:srgbClr val="00B050"/>
                </a:solidFill>
                <a:uFillTx/>
              </a:rPr>
            </a:br>
            <a:r>
              <a:rPr lang="zh-CN" altLang="en-US" b="1" i="1">
                <a:solidFill>
                  <a:srgbClr val="00B050"/>
                </a:solidFill>
                <a:uFillTx/>
              </a:rPr>
              <a:t>2． 掌握多项式除以单项式的运算法则．</a:t>
            </a:r>
            <a:br>
              <a:rPr lang="zh-CN" altLang="en-US" b="1" i="1">
                <a:solidFill>
                  <a:srgbClr val="00B050"/>
                </a:solidFill>
                <a:uFillTx/>
              </a:rPr>
            </a:br>
            <a:r>
              <a:rPr lang="zh-CN" altLang="en-US" b="1" i="1">
                <a:solidFill>
                  <a:srgbClr val="00B050"/>
                </a:solidFill>
                <a:uFillTx/>
              </a:rPr>
              <a:t>3． 会进行单项式除以单项式、多项式除以单项式，以及简单的乘除混合运算．</a:t>
            </a:r>
            <a:br>
              <a:rPr lang="zh-CN" altLang="en-US" b="1" i="1">
                <a:solidFill>
                  <a:srgbClr val="00B050"/>
                </a:solidFill>
                <a:uFillTx/>
              </a:rPr>
            </a:br>
            <a:r>
              <a:rPr lang="zh-CN" altLang="en-US" b="1" i="1">
                <a:solidFill>
                  <a:srgbClr val="00B050"/>
                </a:solidFill>
                <a:uFillTx/>
              </a:rPr>
              <a:t>重难点：</a:t>
            </a:r>
            <a:br>
              <a:rPr lang="zh-CN" altLang="en-US" b="1" i="1">
                <a:solidFill>
                  <a:srgbClr val="00B050"/>
                </a:solidFill>
                <a:uFillTx/>
              </a:rPr>
            </a:br>
            <a:r>
              <a:rPr lang="zh-CN" altLang="en-US" b="1" i="1">
                <a:solidFill>
                  <a:srgbClr val="00B050"/>
                </a:solidFill>
                <a:uFillTx/>
              </a:rPr>
              <a:t>●本节教学的重点是单项式除以单项式的运算法则和多项式除以单项式的运算法则.</a:t>
            </a:r>
            <a:br>
              <a:rPr lang="zh-CN" altLang="en-US" b="1" i="1">
                <a:solidFill>
                  <a:srgbClr val="00B050"/>
                </a:solidFill>
                <a:uFillTx/>
              </a:rPr>
            </a:br>
            <a:r>
              <a:rPr lang="zh-CN" altLang="en-US" b="1" i="1">
                <a:solidFill>
                  <a:srgbClr val="00B050"/>
                </a:solidFill>
                <a:uFillTx/>
              </a:rPr>
              <a:t>●理解单项式除以单项式的运算法则的导出过程是本节教学的难点．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1475" y="565785"/>
            <a:ext cx="5687060" cy="5101590"/>
          </a:xfrm>
        </p:spPr>
        <p:txBody>
          <a:bodyPr>
            <a:normAutofit lnSpcReduction="10000"/>
          </a:bodyPr>
          <a:lstStyle/>
          <a:p>
            <a:pPr marL="0" indent="0">
              <a:buNone/>
            </a:pPr>
            <a:r>
              <a:rPr lang="en-US" altLang="zh-CN"/>
              <a:t>    </a:t>
            </a:r>
            <a:r>
              <a:rPr lang="en-US" altLang="zh-CN" sz="4400" b="1"/>
              <a:t> </a:t>
            </a:r>
            <a:r>
              <a:rPr lang="en-US" altLang="zh-CN" sz="4800" b="1"/>
              <a:t>  </a:t>
            </a:r>
            <a:r>
              <a:rPr lang="en-US" altLang="zh-CN" sz="4800" b="1">
                <a:solidFill>
                  <a:srgbClr val="000099"/>
                </a:solidFill>
                <a:uFillTx/>
              </a:rPr>
              <a:t>2011</a:t>
            </a:r>
            <a:r>
              <a:rPr lang="zh-CN" altLang="en-US" sz="4800" b="1">
                <a:solidFill>
                  <a:srgbClr val="000099"/>
                </a:solidFill>
                <a:uFillTx/>
              </a:rPr>
              <a:t>年</a:t>
            </a:r>
            <a:r>
              <a:rPr lang="en-US" altLang="zh-CN" sz="4800" b="1">
                <a:solidFill>
                  <a:srgbClr val="000099"/>
                </a:solidFill>
                <a:uFillTx/>
              </a:rPr>
              <a:t>11</a:t>
            </a:r>
            <a:r>
              <a:rPr lang="zh-CN" altLang="en-US" sz="4800" b="1">
                <a:solidFill>
                  <a:srgbClr val="000099"/>
                </a:solidFill>
                <a:uFillTx/>
              </a:rPr>
              <a:t>月</a:t>
            </a:r>
            <a:r>
              <a:rPr lang="en-US" altLang="zh-CN" sz="4800" b="1">
                <a:solidFill>
                  <a:srgbClr val="000099"/>
                </a:solidFill>
                <a:uFillTx/>
              </a:rPr>
              <a:t>3</a:t>
            </a:r>
            <a:r>
              <a:rPr lang="zh-CN" altLang="en-US" sz="4800" b="1">
                <a:solidFill>
                  <a:srgbClr val="000099"/>
                </a:solidFill>
                <a:uFillTx/>
              </a:rPr>
              <a:t>日，我国自行研制的第一个目标飞行器天宫一号和神舟八号飞船对接成功，标志着我国建立空间站的技术已经迈出了关键的一步</a:t>
            </a:r>
            <a:r>
              <a:rPr lang="en-US" altLang="zh-CN" sz="4800" b="1">
                <a:solidFill>
                  <a:srgbClr val="000099"/>
                </a:solidFill>
                <a:uFillTx/>
              </a:rPr>
              <a:t>.</a:t>
            </a:r>
          </a:p>
        </p:txBody>
      </p:sp>
      <p:pic>
        <p:nvPicPr>
          <p:cNvPr id="5" name="图片 4" descr="089-1"/>
          <p:cNvPicPr>
            <a:picLocks noChangeAspect="1"/>
          </p:cNvPicPr>
          <p:nvPr/>
        </p:nvPicPr>
        <p:blipFill>
          <a:blip r:embed="rId3" cstate="print"/>
          <a:stretch>
            <a:fillRect/>
          </a:stretch>
        </p:blipFill>
        <p:spPr>
          <a:xfrm>
            <a:off x="6391275" y="628650"/>
            <a:ext cx="5532755" cy="4639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9445" y="1557020"/>
            <a:ext cx="10515600" cy="2837180"/>
          </a:xfrm>
        </p:spPr>
        <p:txBody>
          <a:bodyPr/>
          <a:lstStyle/>
          <a:p>
            <a:r>
              <a:rPr lang="zh-CN" altLang="en-US" sz="4400" b="1">
                <a:solidFill>
                  <a:srgbClr val="FF0000"/>
                </a:solidFill>
              </a:rPr>
              <a:t>本节中，我们将学习整式的除法，包括单项式除以单项式和多项式除以多项式</a:t>
            </a:r>
            <a:r>
              <a:rPr lang="en-US" altLang="zh-CN" sz="4400" b="1">
                <a:solidFill>
                  <a:srgbClr val="FF0000"/>
                </a:solidFill>
              </a:rPr>
              <a:t>.</a:t>
            </a:r>
          </a:p>
          <a:p>
            <a:r>
              <a:rPr lang="zh-CN" altLang="en-US" sz="4400" b="1">
                <a:solidFill>
                  <a:srgbClr val="FF0000"/>
                </a:solidFill>
              </a:rPr>
              <a:t>我们前面学过的同底数幂相除是单项式相除的特殊情况</a:t>
            </a:r>
            <a:r>
              <a:rPr lang="en-US" altLang="zh-CN" sz="44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stretch>
            <a:fillRect/>
          </a:stretch>
        </p:blipFill>
        <p:spPr>
          <a:xfrm>
            <a:off x="198755" y="95885"/>
            <a:ext cx="11446510" cy="3994150"/>
          </a:xfrm>
          <a:prstGeom prst="rect">
            <a:avLst/>
          </a:prstGeom>
        </p:spPr>
      </p:pic>
      <p:graphicFrame>
        <p:nvGraphicFramePr>
          <p:cNvPr id="5" name="对象 4">
            <a:hlinkClick r:id="" action="ppaction://ole?verb=0"/>
          </p:cNvPr>
          <p:cNvGraphicFramePr>
            <a:graphicFrameLocks/>
          </p:cNvGraphicFramePr>
          <p:nvPr/>
        </p:nvGraphicFramePr>
        <p:xfrm>
          <a:off x="5796280" y="3663950"/>
          <a:ext cx="4294505" cy="1012825"/>
        </p:xfrm>
        <a:graphic>
          <a:graphicData uri="http://schemas.openxmlformats.org/presentationml/2006/ole">
            <p:oleObj spid="_x0000_s1025" r:id="rId5" imgW="1777680" imgH="419040" progId="Equation.3">
              <p:embed/>
            </p:oleObj>
          </a:graphicData>
        </a:graphic>
      </p:graphicFrame>
      <p:cxnSp>
        <p:nvCxnSpPr>
          <p:cNvPr id="6" name="直接连接符 5"/>
          <p:cNvCxnSpPr/>
          <p:nvPr/>
        </p:nvCxnSpPr>
        <p:spPr>
          <a:xfrm>
            <a:off x="5521960" y="2203450"/>
            <a:ext cx="1529715" cy="1397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68335" y="2231390"/>
            <a:ext cx="1529715" cy="1397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idx="1"/>
          </p:nvPr>
        </p:nvSpPr>
        <p:spPr>
          <a:xfrm>
            <a:off x="5767070" y="2197100"/>
            <a:ext cx="1127125" cy="530225"/>
          </a:xfrm>
        </p:spPr>
        <p:txBody>
          <a:bodyPr>
            <a:normAutofit fontScale="77500" lnSpcReduction="10000"/>
          </a:bodyPr>
          <a:lstStyle/>
          <a:p>
            <a:pPr marL="0" indent="0">
              <a:buNone/>
            </a:pPr>
            <a:r>
              <a:rPr lang="zh-CN" altLang="en-US" sz="4400" b="1">
                <a:solidFill>
                  <a:srgbClr val="FF0000"/>
                </a:solidFill>
              </a:rPr>
              <a:t>时间</a:t>
            </a:r>
          </a:p>
        </p:txBody>
      </p:sp>
      <p:sp>
        <p:nvSpPr>
          <p:cNvPr id="9" name="内容占位符 7"/>
          <p:cNvSpPr>
            <a:spLocks noGrp="1"/>
          </p:cNvSpPr>
          <p:nvPr/>
        </p:nvSpPr>
        <p:spPr>
          <a:xfrm>
            <a:off x="9930130" y="2252980"/>
            <a:ext cx="1127125" cy="530225"/>
          </a:xfrm>
          <a:prstGeom prst="rect">
            <a:avLst/>
          </a:prstGeom>
        </p:spPr>
        <p:txBody>
          <a:bodyPr vert="horz" lIns="91440" tIns="45720" rIns="91440" bIns="45720" rtlCol="0">
            <a:normAutofit fontScale="775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zh-CN" altLang="en-US" sz="4400" b="1">
                <a:solidFill>
                  <a:srgbClr val="FF0000"/>
                </a:solidFill>
              </a:rPr>
              <a:t>路程</a:t>
            </a:r>
          </a:p>
        </p:txBody>
      </p:sp>
      <p:sp>
        <p:nvSpPr>
          <p:cNvPr id="10" name="内容占位符 7"/>
          <p:cNvSpPr>
            <a:spLocks noGrp="1"/>
          </p:cNvSpPr>
          <p:nvPr/>
        </p:nvSpPr>
        <p:spPr>
          <a:xfrm>
            <a:off x="1278890" y="3782695"/>
            <a:ext cx="3733165" cy="743585"/>
          </a:xfrm>
          <a:prstGeom prst="rect">
            <a:avLst/>
          </a:prstGeom>
        </p:spPr>
        <p:txBody>
          <a:bodyPr vert="horz" lIns="91440" tIns="45720" rIns="91440" bIns="45720" rtlCol="0">
            <a:normAutofit fontScale="87500" lnSpcReduction="2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zh-CN" altLang="en-US" sz="4400" b="1">
                <a:solidFill>
                  <a:srgbClr val="FF0000"/>
                </a:solidFill>
              </a:rPr>
              <a:t>路程÷时间</a:t>
            </a:r>
            <a:r>
              <a:rPr lang="en-US" altLang="zh-CN" sz="4400" b="1">
                <a:solidFill>
                  <a:srgbClr val="FF0000"/>
                </a:solidFill>
              </a:rPr>
              <a:t>=</a:t>
            </a:r>
            <a:r>
              <a:rPr lang="zh-CN" altLang="en-US" sz="4400" b="1">
                <a:solidFill>
                  <a:srgbClr val="FF0000"/>
                </a:solidFill>
              </a:rPr>
              <a:t>速度</a:t>
            </a:r>
          </a:p>
        </p:txBody>
      </p:sp>
      <p:graphicFrame>
        <p:nvGraphicFramePr>
          <p:cNvPr id="11" name="对象 10">
            <a:hlinkClick r:id="" action="ppaction://ole?verb=0"/>
          </p:cNvPr>
          <p:cNvGraphicFramePr>
            <a:graphicFrameLocks/>
          </p:cNvGraphicFramePr>
          <p:nvPr/>
        </p:nvGraphicFramePr>
        <p:xfrm>
          <a:off x="655320" y="4680585"/>
          <a:ext cx="3851275" cy="985520"/>
        </p:xfrm>
        <a:graphic>
          <a:graphicData uri="http://schemas.openxmlformats.org/presentationml/2006/ole">
            <p:oleObj spid="_x0000_s1026" r:id="rId6" imgW="1638000" imgH="419040" progId="Equation.3">
              <p:embed/>
            </p:oleObj>
          </a:graphicData>
        </a:graphic>
      </p:graphicFrame>
      <p:cxnSp>
        <p:nvCxnSpPr>
          <p:cNvPr id="12" name="直接连接符 11"/>
          <p:cNvCxnSpPr/>
          <p:nvPr/>
        </p:nvCxnSpPr>
        <p:spPr>
          <a:xfrm>
            <a:off x="9090660" y="3222625"/>
            <a:ext cx="1598930" cy="1333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014345" y="3660775"/>
            <a:ext cx="1997710" cy="2921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4" name="对象 13">
            <a:hlinkClick r:id="" action="ppaction://ole?verb=0"/>
          </p:cNvPr>
          <p:cNvGraphicFramePr>
            <a:graphicFrameLocks/>
          </p:cNvGraphicFramePr>
          <p:nvPr/>
        </p:nvGraphicFramePr>
        <p:xfrm>
          <a:off x="5387340" y="4744720"/>
          <a:ext cx="4082415" cy="1837690"/>
        </p:xfrm>
        <a:graphic>
          <a:graphicData uri="http://schemas.openxmlformats.org/presentationml/2006/ole">
            <p:oleObj spid="_x0000_s1027" r:id="rId7" imgW="1549080" imgH="8380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p:cTn id="26"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p:cTn id="35"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04190" y="273050"/>
            <a:ext cx="11066780" cy="1492250"/>
          </a:xfrm>
          <a:solidFill>
            <a:schemeClr val="accent1">
              <a:lumMod val="60000"/>
              <a:lumOff val="40000"/>
            </a:schemeClr>
          </a:solidFill>
        </p:spPr>
        <p:txBody>
          <a:bodyPr/>
          <a:lstStyle/>
          <a:p>
            <a:pPr marL="0" indent="0">
              <a:buNone/>
            </a:pPr>
            <a:r>
              <a:rPr lang="zh-CN" altLang="en-US" sz="4400" b="1">
                <a:solidFill>
                  <a:srgbClr val="FF0000"/>
                </a:solidFill>
              </a:rPr>
              <a:t>一般地，两个单项式相除，可以转化为系数与系数相除以及同底数相除</a:t>
            </a:r>
            <a:r>
              <a:rPr lang="en-US" altLang="zh-CN" sz="4400" b="1">
                <a:solidFill>
                  <a:srgbClr val="FF0000"/>
                </a:solidFill>
              </a:rPr>
              <a:t>.</a:t>
            </a:r>
          </a:p>
        </p:txBody>
      </p:sp>
      <p:sp>
        <p:nvSpPr>
          <p:cNvPr id="5" name="内容占位符 1"/>
          <p:cNvSpPr>
            <a:spLocks noGrp="1"/>
          </p:cNvSpPr>
          <p:nvPr/>
        </p:nvSpPr>
        <p:spPr>
          <a:xfrm>
            <a:off x="455295" y="3627755"/>
            <a:ext cx="11066780" cy="741680"/>
          </a:xfrm>
          <a:prstGeom prst="rect">
            <a:avLst/>
          </a:prstGeom>
          <a:solidFill>
            <a:srgbClr val="00B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zh-CN" altLang="en-US" sz="4400" b="1">
                <a:solidFill>
                  <a:srgbClr val="FF0000"/>
                </a:solidFill>
              </a:rPr>
              <a:t>我们有以下单项式除以单项式的法则：</a:t>
            </a:r>
            <a:endParaRPr lang="en-US" altLang="zh-CN" sz="4400" b="1">
              <a:solidFill>
                <a:srgbClr val="FF0000"/>
              </a:solidFill>
            </a:endParaRPr>
          </a:p>
        </p:txBody>
      </p:sp>
      <p:sp>
        <p:nvSpPr>
          <p:cNvPr id="6" name="内容占位符 1"/>
          <p:cNvSpPr>
            <a:spLocks noGrp="1"/>
          </p:cNvSpPr>
          <p:nvPr/>
        </p:nvSpPr>
        <p:spPr>
          <a:xfrm>
            <a:off x="473075" y="4464685"/>
            <a:ext cx="11066780" cy="2100580"/>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zh-CN" altLang="en-US" sz="4400" b="1" u="sng">
                <a:solidFill>
                  <a:schemeClr val="tx1"/>
                </a:solidFill>
                <a:uFill>
                  <a:solidFill>
                    <a:srgbClr val="FF0000"/>
                  </a:solidFill>
                </a:uFill>
                <a:ea typeface="黑体" charset="0"/>
              </a:rPr>
              <a:t>单项式相除，把</a:t>
            </a:r>
            <a:r>
              <a:rPr lang="zh-CN" altLang="en-US" sz="4400" b="1" u="sng">
                <a:solidFill>
                  <a:srgbClr val="FF0000"/>
                </a:solidFill>
                <a:uFill>
                  <a:solidFill>
                    <a:srgbClr val="FF0000"/>
                  </a:solidFill>
                </a:uFill>
                <a:ea typeface="黑体" charset="0"/>
              </a:rPr>
              <a:t>系数</a:t>
            </a:r>
            <a:r>
              <a:rPr lang="zh-CN" altLang="en-US" sz="4400" b="1" u="sng">
                <a:solidFill>
                  <a:schemeClr val="tx1"/>
                </a:solidFill>
                <a:uFill>
                  <a:solidFill>
                    <a:srgbClr val="FF0000"/>
                  </a:solidFill>
                </a:uFill>
                <a:ea typeface="黑体" charset="0"/>
              </a:rPr>
              <a:t>、</a:t>
            </a:r>
            <a:r>
              <a:rPr lang="zh-CN" altLang="en-US" sz="4400" b="1" u="sng">
                <a:solidFill>
                  <a:srgbClr val="FF0000"/>
                </a:solidFill>
                <a:uFill>
                  <a:solidFill>
                    <a:srgbClr val="FF0000"/>
                  </a:solidFill>
                </a:uFill>
                <a:ea typeface="黑体" charset="0"/>
              </a:rPr>
              <a:t>同底数幂</a:t>
            </a:r>
            <a:r>
              <a:rPr lang="zh-CN" altLang="en-US" sz="4400" b="1" u="sng">
                <a:solidFill>
                  <a:schemeClr val="tx1"/>
                </a:solidFill>
                <a:uFill>
                  <a:solidFill>
                    <a:srgbClr val="FF0000"/>
                  </a:solidFill>
                </a:uFill>
                <a:ea typeface="黑体" charset="0"/>
              </a:rPr>
              <a:t>分别相除，作为商的因式，对于只在被除式里含有的字母，则连同它的指数作为商的一个因式</a:t>
            </a:r>
            <a:r>
              <a:rPr lang="en-US" altLang="zh-CN" sz="4400" b="1" u="sng">
                <a:solidFill>
                  <a:schemeClr val="tx1"/>
                </a:solidFill>
                <a:uFill>
                  <a:solidFill>
                    <a:srgbClr val="FF0000"/>
                  </a:solidFill>
                </a:uFill>
                <a:ea typeface="黑体" charset="0"/>
              </a:rPr>
              <a:t>.</a:t>
            </a:r>
          </a:p>
        </p:txBody>
      </p:sp>
      <p:graphicFrame>
        <p:nvGraphicFramePr>
          <p:cNvPr id="3" name="对象 2">
            <a:hlinkClick r:id="" action="ppaction://ole?verb=0"/>
          </p:cNvPr>
          <p:cNvGraphicFramePr>
            <a:graphicFrameLocks/>
          </p:cNvGraphicFramePr>
          <p:nvPr/>
        </p:nvGraphicFramePr>
        <p:xfrm>
          <a:off x="457200" y="1934845"/>
          <a:ext cx="11102975" cy="1544955"/>
        </p:xfrm>
        <a:graphic>
          <a:graphicData uri="http://schemas.openxmlformats.org/presentationml/2006/ole">
            <p:oleObj spid="_x0000_s32769" r:id="rId4" imgW="30859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p:cTn id="30"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895" y="452120"/>
            <a:ext cx="11462385" cy="4451350"/>
          </a:xfrm>
        </p:spPr>
        <p:txBody>
          <a:bodyPr>
            <a:normAutofit fontScale="90000"/>
          </a:bodyPr>
          <a:lstStyle/>
          <a:p>
            <a:r>
              <a:rPr lang="zh-CN" altLang="en-US" b="1">
                <a:solidFill>
                  <a:srgbClr val="002060"/>
                </a:solidFill>
                <a:uFillTx/>
              </a:rPr>
              <a:t>先填空,再用适当的方法验证计算的正确性.</a:t>
            </a:r>
            <a:br>
              <a:rPr lang="zh-CN" altLang="en-US" b="1">
                <a:solidFill>
                  <a:srgbClr val="002060"/>
                </a:solidFill>
                <a:uFillTx/>
              </a:rPr>
            </a:br>
            <a:r>
              <a:rPr lang="zh-CN" altLang="en-US" b="1">
                <a:solidFill>
                  <a:srgbClr val="002060"/>
                </a:solidFill>
                <a:uFillTx/>
              </a:rPr>
              <a:t>(1) (625+125+50)÷25</a:t>
            </a:r>
            <a:br>
              <a:rPr lang="zh-CN" altLang="en-US" b="1">
                <a:solidFill>
                  <a:srgbClr val="002060"/>
                </a:solidFill>
                <a:uFillTx/>
              </a:rPr>
            </a:br>
            <a:r>
              <a:rPr lang="zh-CN" altLang="en-US" b="1">
                <a:solidFill>
                  <a:srgbClr val="002060"/>
                </a:solidFill>
                <a:uFillTx/>
              </a:rPr>
              <a:t>    =(     )÷(     )+(     )÷(     )+(     ) ÷(     )=(     ).</a:t>
            </a:r>
            <a:br>
              <a:rPr lang="zh-CN" altLang="en-US" b="1">
                <a:solidFill>
                  <a:srgbClr val="002060"/>
                </a:solidFill>
                <a:uFillTx/>
              </a:rPr>
            </a:br>
            <a:r>
              <a:rPr lang="zh-CN" altLang="en-US" b="1">
                <a:solidFill>
                  <a:srgbClr val="002060"/>
                </a:solidFill>
                <a:uFillTx/>
              </a:rPr>
              <a:t>(2) (4a+6) ÷2=(     )÷2+(     )÷2=(         ).</a:t>
            </a:r>
            <a:br>
              <a:rPr lang="zh-CN" altLang="en-US" b="1">
                <a:solidFill>
                  <a:srgbClr val="002060"/>
                </a:solidFill>
                <a:uFillTx/>
              </a:rPr>
            </a:br>
            <a:r>
              <a:rPr lang="zh-CN" altLang="en-US" b="1">
                <a:solidFill>
                  <a:srgbClr val="002060"/>
                </a:solidFill>
                <a:uFillTx/>
              </a:rPr>
              <a:t>(3) (2a²-a)÷(-2a)</a:t>
            </a:r>
            <a:br>
              <a:rPr lang="zh-CN" altLang="en-US" b="1">
                <a:solidFill>
                  <a:srgbClr val="002060"/>
                </a:solidFill>
                <a:uFillTx/>
              </a:rPr>
            </a:br>
            <a:r>
              <a:rPr lang="zh-CN" altLang="en-US" b="1">
                <a:solidFill>
                  <a:srgbClr val="002060"/>
                </a:solidFill>
                <a:uFillTx/>
              </a:rPr>
              <a:t> =(      )÷(-2a)+(      )÷(-2a)=(                  ).</a:t>
            </a:r>
          </a:p>
        </p:txBody>
      </p:sp>
      <p:sp>
        <p:nvSpPr>
          <p:cNvPr id="8" name="内容占位符 7"/>
          <p:cNvSpPr>
            <a:spLocks noGrp="1"/>
          </p:cNvSpPr>
          <p:nvPr>
            <p:ph idx="1"/>
          </p:nvPr>
        </p:nvSpPr>
        <p:spPr>
          <a:xfrm>
            <a:off x="1546860" y="2098675"/>
            <a:ext cx="730250" cy="530225"/>
          </a:xfrm>
        </p:spPr>
        <p:txBody>
          <a:bodyPr>
            <a:normAutofit fontScale="67500" lnSpcReduction="10000"/>
          </a:bodyPr>
          <a:lstStyle/>
          <a:p>
            <a:pPr marL="0" indent="0">
              <a:buNone/>
            </a:pPr>
            <a:r>
              <a:rPr lang="en-US" altLang="zh-CN" sz="4400" b="1">
                <a:solidFill>
                  <a:srgbClr val="FF0000"/>
                </a:solidFill>
              </a:rPr>
              <a:t>625</a:t>
            </a:r>
            <a:endParaRPr lang="zh-CN" altLang="en-US" sz="4400" b="1">
              <a:solidFill>
                <a:srgbClr val="FF0000"/>
              </a:solidFill>
            </a:endParaRPr>
          </a:p>
        </p:txBody>
      </p:sp>
      <p:sp>
        <p:nvSpPr>
          <p:cNvPr id="4" name="内容占位符 7"/>
          <p:cNvSpPr>
            <a:spLocks noGrp="1"/>
          </p:cNvSpPr>
          <p:nvPr/>
        </p:nvSpPr>
        <p:spPr>
          <a:xfrm>
            <a:off x="2849245" y="2083435"/>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25</a:t>
            </a:r>
            <a:endParaRPr lang="zh-CN" altLang="en-US" sz="4400" b="1">
              <a:solidFill>
                <a:srgbClr val="FF0000"/>
              </a:solidFill>
            </a:endParaRPr>
          </a:p>
        </p:txBody>
      </p:sp>
      <p:sp>
        <p:nvSpPr>
          <p:cNvPr id="5" name="内容占位符 7"/>
          <p:cNvSpPr>
            <a:spLocks noGrp="1"/>
          </p:cNvSpPr>
          <p:nvPr/>
        </p:nvSpPr>
        <p:spPr>
          <a:xfrm>
            <a:off x="4081145" y="2125980"/>
            <a:ext cx="730250" cy="530225"/>
          </a:xfrm>
          <a:prstGeom prst="rect">
            <a:avLst/>
          </a:prstGeom>
        </p:spPr>
        <p:txBody>
          <a:bodyPr vert="horz" lIns="91440" tIns="45720" rIns="91440" bIns="45720" rtlCol="0">
            <a:normAutofit fontScale="675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125</a:t>
            </a:r>
            <a:endParaRPr lang="zh-CN" altLang="en-US" sz="4400" b="1">
              <a:solidFill>
                <a:srgbClr val="FF0000"/>
              </a:solidFill>
            </a:endParaRPr>
          </a:p>
        </p:txBody>
      </p:sp>
      <p:sp>
        <p:nvSpPr>
          <p:cNvPr id="6" name="内容占位符 7"/>
          <p:cNvSpPr>
            <a:spLocks noGrp="1"/>
          </p:cNvSpPr>
          <p:nvPr/>
        </p:nvSpPr>
        <p:spPr>
          <a:xfrm>
            <a:off x="5412105" y="2112645"/>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25</a:t>
            </a:r>
            <a:endParaRPr lang="zh-CN" altLang="en-US" sz="4400" b="1">
              <a:solidFill>
                <a:srgbClr val="FF0000"/>
              </a:solidFill>
            </a:endParaRPr>
          </a:p>
        </p:txBody>
      </p:sp>
      <p:sp>
        <p:nvSpPr>
          <p:cNvPr id="7" name="内容占位符 7"/>
          <p:cNvSpPr>
            <a:spLocks noGrp="1"/>
          </p:cNvSpPr>
          <p:nvPr/>
        </p:nvSpPr>
        <p:spPr>
          <a:xfrm>
            <a:off x="6572885" y="2084070"/>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50</a:t>
            </a:r>
            <a:endParaRPr lang="zh-CN" altLang="en-US" sz="4400" b="1">
              <a:solidFill>
                <a:srgbClr val="FF0000"/>
              </a:solidFill>
            </a:endParaRPr>
          </a:p>
        </p:txBody>
      </p:sp>
      <p:sp>
        <p:nvSpPr>
          <p:cNvPr id="9" name="内容占位符 7"/>
          <p:cNvSpPr>
            <a:spLocks noGrp="1"/>
          </p:cNvSpPr>
          <p:nvPr/>
        </p:nvSpPr>
        <p:spPr>
          <a:xfrm>
            <a:off x="7946390" y="2069465"/>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25</a:t>
            </a:r>
            <a:endParaRPr lang="zh-CN" altLang="en-US" sz="4400" b="1">
              <a:solidFill>
                <a:srgbClr val="FF0000"/>
              </a:solidFill>
            </a:endParaRPr>
          </a:p>
        </p:txBody>
      </p:sp>
      <p:sp>
        <p:nvSpPr>
          <p:cNvPr id="10" name="内容占位符 7"/>
          <p:cNvSpPr>
            <a:spLocks noGrp="1"/>
          </p:cNvSpPr>
          <p:nvPr/>
        </p:nvSpPr>
        <p:spPr>
          <a:xfrm>
            <a:off x="9249410" y="2055495"/>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32</a:t>
            </a:r>
            <a:endParaRPr lang="zh-CN" altLang="en-US" sz="4400" b="1">
              <a:solidFill>
                <a:srgbClr val="FF0000"/>
              </a:solidFill>
            </a:endParaRPr>
          </a:p>
        </p:txBody>
      </p:sp>
      <p:sp>
        <p:nvSpPr>
          <p:cNvPr id="11" name="内容占位符 7"/>
          <p:cNvSpPr>
            <a:spLocks noGrp="1"/>
          </p:cNvSpPr>
          <p:nvPr/>
        </p:nvSpPr>
        <p:spPr>
          <a:xfrm>
            <a:off x="3967480" y="2707005"/>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4a</a:t>
            </a:r>
            <a:endParaRPr lang="zh-CN" altLang="en-US" sz="4400" b="1">
              <a:solidFill>
                <a:srgbClr val="FF0000"/>
              </a:solidFill>
            </a:endParaRPr>
          </a:p>
        </p:txBody>
      </p:sp>
      <p:sp>
        <p:nvSpPr>
          <p:cNvPr id="12" name="内容占位符 7"/>
          <p:cNvSpPr>
            <a:spLocks noGrp="1"/>
          </p:cNvSpPr>
          <p:nvPr/>
        </p:nvSpPr>
        <p:spPr>
          <a:xfrm>
            <a:off x="5822950" y="2707005"/>
            <a:ext cx="730250" cy="530225"/>
          </a:xfrm>
          <a:prstGeom prst="rect">
            <a:avLst/>
          </a:prstGeom>
        </p:spPr>
        <p:txBody>
          <a:bodyPr vert="horz" lIns="91440" tIns="45720" rIns="91440" bIns="45720" rtlCol="0">
            <a:normAutofit fontScale="7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6</a:t>
            </a:r>
            <a:endParaRPr lang="zh-CN" altLang="en-US" sz="4400" b="1">
              <a:solidFill>
                <a:srgbClr val="FF0000"/>
              </a:solidFill>
            </a:endParaRPr>
          </a:p>
        </p:txBody>
      </p:sp>
      <p:sp>
        <p:nvSpPr>
          <p:cNvPr id="13" name="内容占位符 7"/>
          <p:cNvSpPr>
            <a:spLocks noGrp="1"/>
          </p:cNvSpPr>
          <p:nvPr/>
        </p:nvSpPr>
        <p:spPr>
          <a:xfrm>
            <a:off x="7664450" y="2707640"/>
            <a:ext cx="1140460" cy="61468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sz="4400" b="1">
                <a:solidFill>
                  <a:srgbClr val="FF0000"/>
                </a:solidFill>
              </a:rPr>
              <a:t>2a+3</a:t>
            </a:r>
          </a:p>
        </p:txBody>
      </p:sp>
      <p:sp>
        <p:nvSpPr>
          <p:cNvPr id="14" name="内容占位符 7"/>
          <p:cNvSpPr>
            <a:spLocks noGrp="1"/>
          </p:cNvSpPr>
          <p:nvPr/>
        </p:nvSpPr>
        <p:spPr>
          <a:xfrm>
            <a:off x="1264285" y="3966845"/>
            <a:ext cx="956945" cy="657225"/>
          </a:xfrm>
          <a:prstGeom prst="rect">
            <a:avLst/>
          </a:prstGeom>
        </p:spPr>
        <p:txBody>
          <a:bodyPr vert="horz" lIns="91440" tIns="45720" rIns="91440" bIns="45720" rtlCol="0">
            <a:normAutofit fontScale="95000"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2a</a:t>
            </a:r>
            <a:r>
              <a:rPr lang="zh-CN" altLang="en-US" sz="4400" b="1">
                <a:solidFill>
                  <a:srgbClr val="FF0000"/>
                </a:solidFill>
              </a:rPr>
              <a:t>²</a:t>
            </a:r>
          </a:p>
        </p:txBody>
      </p:sp>
      <p:sp>
        <p:nvSpPr>
          <p:cNvPr id="15" name="内容占位符 7"/>
          <p:cNvSpPr>
            <a:spLocks noGrp="1"/>
          </p:cNvSpPr>
          <p:nvPr/>
        </p:nvSpPr>
        <p:spPr>
          <a:xfrm>
            <a:off x="4024630" y="3812540"/>
            <a:ext cx="928370" cy="770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4400" b="1">
                <a:solidFill>
                  <a:srgbClr val="FF0000"/>
                </a:solidFill>
              </a:rPr>
              <a:t>-a</a:t>
            </a:r>
          </a:p>
        </p:txBody>
      </p:sp>
      <p:graphicFrame>
        <p:nvGraphicFramePr>
          <p:cNvPr id="16" name="对象 15">
            <a:hlinkClick r:id="" action="ppaction://ole?verb=0"/>
          </p:cNvPr>
          <p:cNvGraphicFramePr>
            <a:graphicFrameLocks/>
          </p:cNvGraphicFramePr>
          <p:nvPr/>
        </p:nvGraphicFramePr>
        <p:xfrm>
          <a:off x="7153910" y="3441700"/>
          <a:ext cx="1309370" cy="1193800"/>
        </p:xfrm>
        <a:graphic>
          <a:graphicData uri="http://schemas.openxmlformats.org/presentationml/2006/ole">
            <p:oleObj spid="_x0000_s33793" r:id="rId4" imgW="431640" imgH="393480" progId="Equation.3">
              <p:embed/>
            </p:oleObj>
          </a:graphicData>
        </a:graphic>
      </p:graphicFrame>
      <p:sp>
        <p:nvSpPr>
          <p:cNvPr id="17" name="文本框 16"/>
          <p:cNvSpPr txBox="1"/>
          <p:nvPr/>
        </p:nvSpPr>
        <p:spPr>
          <a:xfrm>
            <a:off x="214630" y="4906010"/>
            <a:ext cx="11514455" cy="1310640"/>
          </a:xfrm>
          <a:prstGeom prst="rect">
            <a:avLst/>
          </a:prstGeom>
          <a:solidFill>
            <a:srgbClr val="FFFF00"/>
          </a:solidFill>
        </p:spPr>
        <p:txBody>
          <a:bodyPr wrap="square" rtlCol="0" anchor="t">
            <a:spAutoFit/>
          </a:bodyPr>
          <a:lstStyle/>
          <a:p>
            <a:r>
              <a:rPr lang="zh-CN" altLang="en-US" sz="4000" b="1">
                <a:solidFill>
                  <a:srgbClr val="FF0000"/>
                </a:solidFill>
                <a:latin typeface="黑体" charset="0"/>
                <a:ea typeface="黑体" charset="0"/>
                <a:sym typeface="+mn-ea"/>
              </a:rPr>
              <a:t>从上述第(2),(3) 题的计算中,你能归纳出多项式</a:t>
            </a:r>
          </a:p>
          <a:p>
            <a:r>
              <a:rPr lang="zh-CN" altLang="en-US" sz="4000" b="1">
                <a:solidFill>
                  <a:srgbClr val="FF0000"/>
                </a:solidFill>
                <a:latin typeface="黑体" charset="0"/>
                <a:ea typeface="黑体" charset="0"/>
                <a:sym typeface="+mn-ea"/>
              </a:rPr>
              <a:t>除以单项式的运算方法吗?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7">
                                            <p:txEl>
                                              <p:pRg st="1" end="1"/>
                                            </p:txEl>
                                          </p:spTgt>
                                        </p:tgtEl>
                                        <p:attrNameLst>
                                          <p:attrName>style.visibility</p:attrName>
                                        </p:attrNameLst>
                                      </p:cBhvr>
                                      <p:to>
                                        <p:strVal val="visible"/>
                                      </p:to>
                                    </p:set>
                                    <p:anim calcmode="lin" valueType="num">
                                      <p:cBhvr>
                                        <p:cTn id="48"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50"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9">
                                            <p:txEl>
                                              <p:pRg st="1" end="1"/>
                                            </p:txEl>
                                          </p:spTgt>
                                        </p:tgtEl>
                                        <p:attrNameLst>
                                          <p:attrName>style.visibility</p:attrName>
                                        </p:attrNameLst>
                                      </p:cBhvr>
                                      <p:to>
                                        <p:strVal val="visible"/>
                                      </p:to>
                                    </p:set>
                                    <p:anim calcmode="lin" valueType="num">
                                      <p:cBhvr>
                                        <p:cTn id="57"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59"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9">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nodeType="clickEffect">
                                  <p:stCondLst>
                                    <p:cond delay="0"/>
                                  </p:stCondLst>
                                  <p:iterate type="lt">
                                    <p:tmPct val="10000"/>
                                  </p:iterate>
                                  <p:childTnLst>
                                    <p:set>
                                      <p:cBhvr>
                                        <p:cTn id="65" dur="1" fill="hold">
                                          <p:stCondLst>
                                            <p:cond delay="0"/>
                                          </p:stCondLst>
                                        </p:cTn>
                                        <p:tgtEl>
                                          <p:spTgt spid="10">
                                            <p:txEl>
                                              <p:pRg st="1" end="1"/>
                                            </p:txEl>
                                          </p:spTgt>
                                        </p:tgtEl>
                                        <p:attrNameLst>
                                          <p:attrName>style.visibility</p:attrName>
                                        </p:attrNameLst>
                                      </p:cBhvr>
                                      <p:to>
                                        <p:strVal val="visible"/>
                                      </p:to>
                                    </p:set>
                                    <p:anim calcmode="lin" valueType="num">
                                      <p:cBhvr>
                                        <p:cTn id="66"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68"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nodeType="clickEffect">
                                  <p:stCondLst>
                                    <p:cond delay="0"/>
                                  </p:stCondLst>
                                  <p:iterate type="lt">
                                    <p:tmPct val="10000"/>
                                  </p:iterate>
                                  <p:childTnLst>
                                    <p:set>
                                      <p:cBhvr>
                                        <p:cTn id="74" dur="1" fill="hold">
                                          <p:stCondLst>
                                            <p:cond delay="0"/>
                                          </p:stCondLst>
                                        </p:cTn>
                                        <p:tgtEl>
                                          <p:spTgt spid="11">
                                            <p:txEl>
                                              <p:pRg st="1" end="1"/>
                                            </p:txEl>
                                          </p:spTgt>
                                        </p:tgtEl>
                                        <p:attrNameLst>
                                          <p:attrName>style.visibility</p:attrName>
                                        </p:attrNameLst>
                                      </p:cBhvr>
                                      <p:to>
                                        <p:strVal val="visible"/>
                                      </p:to>
                                    </p:set>
                                    <p:anim calcmode="lin" valueType="num">
                                      <p:cBhvr>
                                        <p:cTn id="75"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77"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nodeType="clickEffect">
                                  <p:stCondLst>
                                    <p:cond delay="0"/>
                                  </p:stCondLst>
                                  <p:iterate type="lt">
                                    <p:tmPct val="10000"/>
                                  </p:iterate>
                                  <p:childTnLst>
                                    <p:set>
                                      <p:cBhvr>
                                        <p:cTn id="83" dur="1" fill="hold">
                                          <p:stCondLst>
                                            <p:cond delay="0"/>
                                          </p:stCondLst>
                                        </p:cTn>
                                        <p:tgtEl>
                                          <p:spTgt spid="12">
                                            <p:txEl>
                                              <p:pRg st="1" end="1"/>
                                            </p:txEl>
                                          </p:spTgt>
                                        </p:tgtEl>
                                        <p:attrNameLst>
                                          <p:attrName>style.visibility</p:attrName>
                                        </p:attrNameLst>
                                      </p:cBhvr>
                                      <p:to>
                                        <p:strVal val="visible"/>
                                      </p:to>
                                    </p:set>
                                    <p:anim calcmode="lin" valueType="num">
                                      <p:cBhvr>
                                        <p:cTn id="84" dur="5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86" dur="5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2">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nodeType="clickEffect">
                                  <p:stCondLst>
                                    <p:cond delay="0"/>
                                  </p:stCondLst>
                                  <p:iterate type="lt">
                                    <p:tmPct val="10000"/>
                                  </p:iterate>
                                  <p:childTnLst>
                                    <p:set>
                                      <p:cBhvr>
                                        <p:cTn id="92" dur="1" fill="hold">
                                          <p:stCondLst>
                                            <p:cond delay="0"/>
                                          </p:stCondLst>
                                        </p:cTn>
                                        <p:tgtEl>
                                          <p:spTgt spid="13">
                                            <p:txEl>
                                              <p:pRg st="1" end="1"/>
                                            </p:txEl>
                                          </p:spTgt>
                                        </p:tgtEl>
                                        <p:attrNameLst>
                                          <p:attrName>style.visibility</p:attrName>
                                        </p:attrNameLst>
                                      </p:cBhvr>
                                      <p:to>
                                        <p:strVal val="visible"/>
                                      </p:to>
                                    </p:set>
                                    <p:anim calcmode="lin" valueType="num">
                                      <p:cBhvr>
                                        <p:cTn id="93"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95"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nodeType="clickEffect">
                                  <p:stCondLst>
                                    <p:cond delay="0"/>
                                  </p:stCondLst>
                                  <p:iterate type="lt">
                                    <p:tmPct val="10000"/>
                                  </p:iterate>
                                  <p:childTnLst>
                                    <p:set>
                                      <p:cBhvr>
                                        <p:cTn id="101" dur="1" fill="hold">
                                          <p:stCondLst>
                                            <p:cond delay="0"/>
                                          </p:stCondLst>
                                        </p:cTn>
                                        <p:tgtEl>
                                          <p:spTgt spid="14">
                                            <p:txEl>
                                              <p:pRg st="1" end="1"/>
                                            </p:txEl>
                                          </p:spTgt>
                                        </p:tgtEl>
                                        <p:attrNameLst>
                                          <p:attrName>style.visibility</p:attrName>
                                        </p:attrNameLst>
                                      </p:cBhvr>
                                      <p:to>
                                        <p:strVal val="visible"/>
                                      </p:to>
                                    </p:set>
                                    <p:anim calcmode="lin" valueType="num">
                                      <p:cBhvr>
                                        <p:cTn id="102"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104"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14">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nodeType="clickEffect">
                                  <p:stCondLst>
                                    <p:cond delay="0"/>
                                  </p:stCondLst>
                                  <p:iterate type="lt">
                                    <p:tmPct val="10000"/>
                                  </p:iterate>
                                  <p:childTnLst>
                                    <p:set>
                                      <p:cBhvr>
                                        <p:cTn id="110" dur="1" fill="hold">
                                          <p:stCondLst>
                                            <p:cond delay="0"/>
                                          </p:stCondLst>
                                        </p:cTn>
                                        <p:tgtEl>
                                          <p:spTgt spid="15">
                                            <p:txEl>
                                              <p:pRg st="1" end="1"/>
                                            </p:txEl>
                                          </p:spTgt>
                                        </p:tgtEl>
                                        <p:attrNameLst>
                                          <p:attrName>style.visibility</p:attrName>
                                        </p:attrNameLst>
                                      </p:cBhvr>
                                      <p:to>
                                        <p:strVal val="visible"/>
                                      </p:to>
                                    </p:set>
                                    <p:anim calcmode="lin" valueType="num">
                                      <p:cBhvr>
                                        <p:cTn id="111" dur="500" fill="hold"/>
                                        <p:tgtEl>
                                          <p:spTgt spid="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15">
                                            <p:txEl>
                                              <p:pRg st="1" end="1"/>
                                            </p:txEl>
                                          </p:spTgt>
                                        </p:tgtEl>
                                        <p:attrNameLst>
                                          <p:attrName>ppt_y</p:attrName>
                                        </p:attrNameLst>
                                      </p:cBhvr>
                                      <p:tavLst>
                                        <p:tav tm="0">
                                          <p:val>
                                            <p:strVal val="#ppt_y"/>
                                          </p:val>
                                        </p:tav>
                                        <p:tav tm="100000">
                                          <p:val>
                                            <p:strVal val="#ppt_y"/>
                                          </p:val>
                                        </p:tav>
                                      </p:tavLst>
                                    </p:anim>
                                    <p:anim calcmode="lin" valueType="num">
                                      <p:cBhvr>
                                        <p:cTn id="113" dur="500" fill="hold"/>
                                        <p:tgtEl>
                                          <p:spTgt spid="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15">
                                            <p:txEl>
                                              <p:pRg st="1" end="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blinds(horizontal)">
                                      <p:cBhvr>
                                        <p:cTn id="120" dur="500"/>
                                        <p:tgtEl>
                                          <p:spTgt spid="1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blinds(horizontal)">
                                      <p:cBhvr>
                                        <p:cTn id="1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10"/>
</p:tagLst>
</file>

<file path=ppt/tags/tag10.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21"/>
</p:tagLst>
</file>

<file path=ppt/tags/tag11.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16"/>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4"/>
  <p:tag name="KSO_WM_TEMPLATE_CATEGORY" val="custom"/>
  <p:tag name="KSO_WM_TEMPLATE_INDEX" val="160200"/>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5"/>
  <p:tag name="KSO_WM_TEMPLATE_CATEGORY" val="custom"/>
  <p:tag name="KSO_WM_TEMPLATE_INDEX" val="16020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6"/>
  <p:tag name="KSO_WM_TEMPLATE_CATEGORY" val="custom"/>
  <p:tag name="KSO_WM_TEMPLATE_INDEX" val="16020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2"/>
  <p:tag name="KSO_WM_TEMPLATE_CATEGORY" val="custom"/>
  <p:tag name="KSO_WM_TEMPLATE_INDEX" val="16020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3"/>
  <p:tag name="KSO_WM_TEMPLATE_CATEGORY" val="custom"/>
  <p:tag name="KSO_WM_TEMPLATE_INDEX" val="16020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9"/>
  <p:tag name="KSO_WM_TEMPLATE_CATEGORY" val="custom"/>
  <p:tag name="KSO_WM_TEMPLATE_INDEX" val="16020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0"/>
  <p:tag name="KSO_WM_TEMPLATE_CATEGORY" val="custom"/>
  <p:tag name="KSO_WM_TEMPLATE_INDEX" val="16020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31"/>
  <p:tag name="KSO_WM_TEMPLATE_CATEGORY" val="custom"/>
  <p:tag name="KSO_WM_TEMPLATE_INDEX" val="16020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1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6"/>
  <p:tag name="KSO_WM_TEMPLATE_CATEGORY" val="custom"/>
  <p:tag name="KSO_WM_TEMPLATE_INDEX" val="16020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7"/>
  <p:tag name="KSO_WM_TEMPLATE_CATEGORY" val="custom"/>
  <p:tag name="KSO_WM_TEMPLATE_INDEX" val="16020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8"/>
  <p:tag name="KSO_WM_TEMPLATE_CATEGORY" val="custom"/>
  <p:tag name="KSO_WM_TEMPLATE_INDEX" val="16020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4"/>
  <p:tag name="KSO_WM_TEMPLATE_CATEGORY" val="custom"/>
  <p:tag name="KSO_WM_TEMPLATE_INDEX" val="16020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5"/>
  <p:tag name="KSO_WM_TEMPLATE_CATEGORY" val="custom"/>
  <p:tag name="KSO_WM_TEMPLATE_INDEX" val="16020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2"/>
  <p:tag name="KSO_WM_TEMPLATE_CATEGORY" val="custom"/>
  <p:tag name="KSO_WM_TEMPLATE_INDEX" val="16020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3"/>
  <p:tag name="KSO_WM_TEMPLATE_CATEGORY" val="custom"/>
  <p:tag name="KSO_WM_TEMPLATE_INDEX" val="16020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19"/>
  <p:tag name="KSO_WM_TEMPLATE_CATEGORY" val="custom"/>
  <p:tag name="KSO_WM_TEMPLATE_INDEX" val="16020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0"/>
  <p:tag name="KSO_WM_TEMPLATE_CATEGORY" val="custom"/>
  <p:tag name="KSO_WM_TEMPLATE_INDEX" val="16020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21"/>
  <p:tag name="KSO_WM_TEMPLATE_CATEGORY" val="custom"/>
  <p:tag name="KSO_WM_TEMPLATE_INDEX" val="160200"/>
</p:tagLst>
</file>

<file path=ppt/tags/tag3.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KSO_WM_TEMPLATE_CATEGORY" val="custom"/>
  <p:tag name="KSO_WM_TEMPLATE_INDEX" val="160200"/>
  <p:tag name="KSO_WM_TAG_VERSION" val="1.0"/>
  <p:tag name="KSO_WM_SLIDE_ID" val="custom160200_29"/>
  <p:tag name="KSO_WM_SLIDE_INDEX" val="29"/>
  <p:tag name="KSO_WM_SLIDE_ITEM_CNT" val="0"/>
  <p:tag name="KSO_WM_SLIDE_TYPE" val="endPage"/>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0_29*i*0"/>
  <p:tag name="KSO_WM_TEMPLATE_CATEGORY" val="custom"/>
  <p:tag name="KSO_WM_TEMPLATE_INDEX" val="160200"/>
</p:tagLst>
</file>

<file path=ppt/tags/tag5.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13"/>
</p:tagLst>
</file>

<file path=ppt/tags/tag6.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1"/>
</p:tagLst>
</file>

<file path=ppt/tags/tag7.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15"/>
</p:tagLst>
</file>

<file path=ppt/tags/tag8.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19"/>
</p:tagLst>
</file>

<file path=ppt/tags/tag9.xml><?xml version="1.0" encoding="utf-8"?>
<p:tagLst xmlns:a="http://schemas.openxmlformats.org/drawingml/2006/main" xmlns:r="http://schemas.openxmlformats.org/officeDocument/2006/relationships" xmlns:p="http://schemas.openxmlformats.org/presentationml/2006/main">
  <p:tag name="MH" val="20151104162715"/>
  <p:tag name="MH_LIBRARY" val="GRAPHIC"/>
  <p:tag name="MH_ORDER" val="Group 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向天歌稻壳儿模板23XIN - 副本">
  <a:themeElements>
    <a:clrScheme name="自定义 11">
      <a:dk1>
        <a:srgbClr val="4B4B4B"/>
      </a:dk1>
      <a:lt1>
        <a:srgbClr val="FFFFFF"/>
      </a:lt1>
      <a:dk2>
        <a:srgbClr val="4B4B4B"/>
      </a:dk2>
      <a:lt2>
        <a:srgbClr val="FFFFFF"/>
      </a:lt2>
      <a:accent1>
        <a:srgbClr val="D358A1"/>
      </a:accent1>
      <a:accent2>
        <a:srgbClr val="8E1542"/>
      </a:accent2>
      <a:accent3>
        <a:srgbClr val="F39A39"/>
      </a:accent3>
      <a:accent4>
        <a:srgbClr val="A15963"/>
      </a:accent4>
      <a:accent5>
        <a:srgbClr val="7C849C"/>
      </a:accent5>
      <a:accent6>
        <a:srgbClr val="75A38B"/>
      </a:accent6>
      <a:hlink>
        <a:srgbClr val="D93F60"/>
      </a:hlink>
      <a:folHlink>
        <a:srgbClr val="BABD91"/>
      </a:folHlink>
    </a:clrScheme>
    <a:fontScheme name="自定义 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Words>
  <Application>Microsoft Office PowerPoint</Application>
  <PresentationFormat>自定义</PresentationFormat>
  <Paragraphs>40</Paragraphs>
  <Slides>11</Slides>
  <Notes>11</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11</vt:i4>
      </vt:variant>
    </vt:vector>
  </HeadingPairs>
  <TitlesOfParts>
    <vt:vector size="14" baseType="lpstr">
      <vt:lpstr>Office 主题</vt:lpstr>
      <vt:lpstr>向天歌稻壳儿模板23XIN - 副本</vt:lpstr>
      <vt:lpstr>Microsoft 公式 3.0</vt:lpstr>
      <vt:lpstr>幻灯片 1</vt:lpstr>
      <vt:lpstr>幻灯片 2</vt:lpstr>
      <vt:lpstr>幻灯片 3</vt:lpstr>
      <vt:lpstr>教学目标： 1. 掌握单项式除以单项式的运算法则. 2． 掌握多项式除以单项式的运算法则． 3． 会进行单项式除以单项式、多项式除以单项式，以及简单的乘除混合运算． 重难点： ●本节教学的重点是单项式除以单项式的运算法则和多项式除以单项式的运算法则. ●理解单项式除以单项式的运算法则的导出过程是本节教学的难点．</vt:lpstr>
      <vt:lpstr>幻灯片 5</vt:lpstr>
      <vt:lpstr>幻灯片 6</vt:lpstr>
      <vt:lpstr>幻灯片 7</vt:lpstr>
      <vt:lpstr>幻灯片 8</vt:lpstr>
      <vt:lpstr>先填空,再用适当的方法验证计算的正确性. (1) (625+125+50)÷25     =(     )÷(     )+(     )÷(     )+(     ) ÷(     )=(     ). (2) (4a+6) ÷2=(     )÷2+(     )÷2=(         ). (3) (2a²-a)÷(-2a)  =(      )÷(-2a)+(      )÷(-2a)=(                  ).</vt:lpstr>
      <vt:lpstr>多项式除以单项式,先把这个多项式的每一项除以这个单项式,再把所得的商相加.</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xia</cp:lastModifiedBy>
  <cp:revision>1</cp:revision>
  <dcterms:created xsi:type="dcterms:W3CDTF">2016-03-16T10:47:00Z</dcterms:created>
  <dcterms:modified xsi:type="dcterms:W3CDTF">2016-03-22T03:54:05Z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