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1" r:id="rId3"/>
    <p:sldId id="275" r:id="rId4"/>
    <p:sldId id="259" r:id="rId5"/>
    <p:sldId id="286" r:id="rId6"/>
    <p:sldId id="287" r:id="rId7"/>
    <p:sldId id="260" r:id="rId8"/>
    <p:sldId id="274" r:id="rId9"/>
    <p:sldId id="261" r:id="rId10"/>
    <p:sldId id="288" r:id="rId11"/>
    <p:sldId id="285" r:id="rId1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xkb1.com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FF00"/>
    <a:srgbClr val="FF0000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9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6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wmf"/><Relationship Id="rId1" Type="http://schemas.openxmlformats.org/officeDocument/2006/relationships/image" Target="../media/image16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4" Type="http://schemas.openxmlformats.org/officeDocument/2006/relationships/image" Target="../media/image2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4" Type="http://schemas.openxmlformats.org/officeDocument/2006/relationships/image" Target="../media/image27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E76AAE0-770E-4F09-824C-E8FF798FFB8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D085538-55F4-472D-AD80-AEB9FA36B37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161975B-3156-4403-8771-4AA48C3B2A7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7CAB20C-0BDA-414B-A063-F4B0E9E2D9F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66FDDC6-A672-457C-AE1A-F6211C71B3E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6366495-CAF4-4779-8A08-677722A0D2C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A6271E8-6165-46EB-9438-F804B92E5FD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8D072D-29E4-4DB0-A32D-48E5258A245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627E17A-59F7-4B0A-8FAB-2803CEBBCA9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FFBDCEB-959B-457A-8D93-A8F789388F1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D5C144E-411A-4360-8F6F-2D8BD60CF03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74180CF-79F7-4841-B5D3-B1DF604E6A4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7.png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.bin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7.png"/><Relationship Id="rId5" Type="http://schemas.openxmlformats.org/officeDocument/2006/relationships/oleObject" Target="../embeddings/oleObject8.bin"/><Relationship Id="rId10" Type="http://schemas.openxmlformats.org/officeDocument/2006/relationships/oleObject" Target="../embeddings/oleObject13.bin"/><Relationship Id="rId4" Type="http://schemas.openxmlformats.org/officeDocument/2006/relationships/oleObject" Target="../embeddings/oleObject7.bin"/><Relationship Id="rId9" Type="http://schemas.openxmlformats.org/officeDocument/2006/relationships/oleObject" Target="../embeddings/oleObject1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slide" Target="slide7.x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1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7.png"/><Relationship Id="rId5" Type="http://schemas.openxmlformats.org/officeDocument/2006/relationships/slide" Target="slide7.xml"/><Relationship Id="rId4" Type="http://schemas.openxmlformats.org/officeDocument/2006/relationships/oleObject" Target="../embeddings/oleObject17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slide" Target="slide7.xml"/><Relationship Id="rId5" Type="http://schemas.openxmlformats.org/officeDocument/2006/relationships/image" Target="../media/image7.png"/><Relationship Id="rId4" Type="http://schemas.openxmlformats.org/officeDocument/2006/relationships/oleObject" Target="../embeddings/oleObject19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oleObject" Target="../embeddings/oleObject24.bin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10" Type="http://schemas.openxmlformats.org/officeDocument/2006/relationships/image" Target="../media/image7.png"/><Relationship Id="rId4" Type="http://schemas.openxmlformats.org/officeDocument/2006/relationships/oleObject" Target="../embeddings/oleObject25.bin"/><Relationship Id="rId9" Type="http://schemas.openxmlformats.org/officeDocument/2006/relationships/oleObject" Target="../embeddings/oleObject27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1" name="WordArt 19"/>
          <p:cNvSpPr>
            <a:spLocks noChangeArrowheads="1" noChangeShapeType="1"/>
          </p:cNvSpPr>
          <p:nvPr/>
        </p:nvSpPr>
        <p:spPr bwMode="auto">
          <a:xfrm>
            <a:off x="1331913" y="1916113"/>
            <a:ext cx="7058025" cy="180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6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5.2 </a:t>
            </a:r>
            <a:r>
              <a:rPr lang="zh-CN" altLang="en-US" sz="66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/>
                <a:ea typeface="华文行楷"/>
              </a:rPr>
              <a:t>等式的基本性质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395288" y="1268413"/>
            <a:ext cx="65547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例</a:t>
            </a:r>
            <a:r>
              <a:rPr lang="en-US" altLang="zh-CN" sz="3200" b="1"/>
              <a:t>2</a:t>
            </a:r>
            <a:r>
              <a:rPr lang="zh-CN" altLang="en-US" sz="3200" b="1"/>
              <a:t>：利用等式的性质解下列方程</a:t>
            </a:r>
            <a:r>
              <a:rPr lang="en-US" altLang="zh-CN" sz="3200" b="1"/>
              <a:t>.</a:t>
            </a:r>
            <a:r>
              <a:rPr lang="en-US" altLang="zh-CN" sz="3200"/>
              <a:t> </a:t>
            </a:r>
            <a:endParaRPr lang="zh-CN" altLang="en-US" sz="3200"/>
          </a:p>
        </p:txBody>
      </p:sp>
      <p:graphicFrame>
        <p:nvGraphicFramePr>
          <p:cNvPr id="47108" name="Object 4"/>
          <p:cNvGraphicFramePr>
            <a:graphicFrameLocks noChangeAspect="1"/>
          </p:cNvGraphicFramePr>
          <p:nvPr/>
        </p:nvGraphicFramePr>
        <p:xfrm>
          <a:off x="2268538" y="2852738"/>
          <a:ext cx="4319587" cy="793750"/>
        </p:xfrm>
        <a:graphic>
          <a:graphicData uri="http://schemas.openxmlformats.org/presentationml/2006/ole">
            <p:oleObj spid="_x0000_s47108" name="Equation" r:id="rId3" imgW="1104840" imgH="203040" progId="Equation.DSMT4">
              <p:embed/>
            </p:oleObj>
          </a:graphicData>
        </a:graphic>
      </p:graphicFrame>
      <p:sp>
        <p:nvSpPr>
          <p:cNvPr id="47110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443663" y="6237288"/>
            <a:ext cx="936625" cy="431800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7114" name="Group 10"/>
          <p:cNvGrpSpPr>
            <a:grpSpLocks/>
          </p:cNvGrpSpPr>
          <p:nvPr/>
        </p:nvGrpSpPr>
        <p:grpSpPr bwMode="auto">
          <a:xfrm>
            <a:off x="2627313" y="0"/>
            <a:ext cx="3800475" cy="1123950"/>
            <a:chOff x="1655" y="0"/>
            <a:chExt cx="2394" cy="708"/>
          </a:xfrm>
        </p:grpSpPr>
        <p:pic>
          <p:nvPicPr>
            <p:cNvPr id="47115" name="Picture 1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55" y="0"/>
              <a:ext cx="2394" cy="708"/>
            </a:xfrm>
            <a:prstGeom prst="rect">
              <a:avLst/>
            </a:prstGeom>
            <a:noFill/>
          </p:spPr>
        </p:pic>
        <p:sp>
          <p:nvSpPr>
            <p:cNvPr id="47116" name="Text Box 12"/>
            <p:cNvSpPr txBox="1">
              <a:spLocks noChangeArrowheads="1"/>
            </p:cNvSpPr>
            <p:nvPr/>
          </p:nvSpPr>
          <p:spPr bwMode="auto">
            <a:xfrm>
              <a:off x="2048" y="52"/>
              <a:ext cx="1859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000" b="1">
                  <a:solidFill>
                    <a:srgbClr val="FF0000"/>
                  </a:solidFill>
                  <a:ea typeface="华文隶书" pitchFamily="2" charset="-122"/>
                </a:rPr>
                <a:t>解方程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4" name="WordArt 6"/>
          <p:cNvSpPr>
            <a:spLocks noChangeArrowheads="1" noChangeShapeType="1" noTextEdit="1"/>
          </p:cNvSpPr>
          <p:nvPr/>
        </p:nvSpPr>
        <p:spPr bwMode="auto">
          <a:xfrm>
            <a:off x="1403350" y="2492375"/>
            <a:ext cx="6264275" cy="1657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本节课你学到了什么？</a:t>
            </a:r>
          </a:p>
        </p:txBody>
      </p:sp>
      <p:grpSp>
        <p:nvGrpSpPr>
          <p:cNvPr id="43018" name="Group 10"/>
          <p:cNvGrpSpPr>
            <a:grpSpLocks/>
          </p:cNvGrpSpPr>
          <p:nvPr/>
        </p:nvGrpSpPr>
        <p:grpSpPr bwMode="auto">
          <a:xfrm>
            <a:off x="2627313" y="0"/>
            <a:ext cx="3800475" cy="1123950"/>
            <a:chOff x="1655" y="0"/>
            <a:chExt cx="2394" cy="708"/>
          </a:xfrm>
        </p:grpSpPr>
        <p:pic>
          <p:nvPicPr>
            <p:cNvPr id="43019" name="Picture 1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55" y="0"/>
              <a:ext cx="2394" cy="708"/>
            </a:xfrm>
            <a:prstGeom prst="rect">
              <a:avLst/>
            </a:prstGeom>
            <a:noFill/>
          </p:spPr>
        </p:pic>
        <p:sp>
          <p:nvSpPr>
            <p:cNvPr id="43020" name="Text Box 12"/>
            <p:cNvSpPr txBox="1">
              <a:spLocks noChangeArrowheads="1"/>
            </p:cNvSpPr>
            <p:nvPr/>
          </p:nvSpPr>
          <p:spPr bwMode="auto">
            <a:xfrm>
              <a:off x="2048" y="52"/>
              <a:ext cx="1859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000" b="1">
                  <a:solidFill>
                    <a:srgbClr val="FF0000"/>
                  </a:solidFill>
                  <a:ea typeface="华文隶书" pitchFamily="2" charset="-122"/>
                </a:rPr>
                <a:t>你来说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395288" y="1628775"/>
            <a:ext cx="8497887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</a:rPr>
              <a:t>       等式的两边同时加上（或减去）同一个数或式，所得结果仍是等式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539750" y="1196975"/>
            <a:ext cx="42481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等式的基本性质</a:t>
            </a:r>
            <a:r>
              <a:rPr lang="en-US" altLang="zh-CN" sz="3200" b="1">
                <a:solidFill>
                  <a:srgbClr val="FF0000"/>
                </a:solidFill>
              </a:rPr>
              <a:t>1</a:t>
            </a:r>
            <a:r>
              <a:rPr lang="zh-CN" altLang="en-US" sz="3200" b="1">
                <a:solidFill>
                  <a:srgbClr val="FF0000"/>
                </a:solidFill>
              </a:rPr>
              <a:t>：</a:t>
            </a:r>
          </a:p>
        </p:txBody>
      </p:sp>
      <p:grpSp>
        <p:nvGrpSpPr>
          <p:cNvPr id="23558" name="Group 6"/>
          <p:cNvGrpSpPr>
            <a:grpSpLocks/>
          </p:cNvGrpSpPr>
          <p:nvPr/>
        </p:nvGrpSpPr>
        <p:grpSpPr bwMode="auto">
          <a:xfrm>
            <a:off x="684213" y="2997200"/>
            <a:ext cx="5565775" cy="647700"/>
            <a:chOff x="476" y="1389"/>
            <a:chExt cx="3506" cy="408"/>
          </a:xfrm>
        </p:grpSpPr>
        <p:graphicFrame>
          <p:nvGraphicFramePr>
            <p:cNvPr id="23559" name="Object 7"/>
            <p:cNvGraphicFramePr>
              <a:graphicFrameLocks noChangeAspect="1"/>
            </p:cNvGraphicFramePr>
            <p:nvPr/>
          </p:nvGraphicFramePr>
          <p:xfrm>
            <a:off x="1020" y="1389"/>
            <a:ext cx="771" cy="386"/>
          </p:xfrm>
          <a:graphic>
            <a:graphicData uri="http://schemas.openxmlformats.org/presentationml/2006/ole">
              <p:oleObj spid="_x0000_s23559" name="Equation" r:id="rId3" imgW="355320" imgH="177480" progId="Equation.DSMT4">
                <p:embed/>
              </p:oleObj>
            </a:graphicData>
          </a:graphic>
        </p:graphicFrame>
        <p:sp>
          <p:nvSpPr>
            <p:cNvPr id="23560" name="Text Box 8"/>
            <p:cNvSpPr txBox="1">
              <a:spLocks noChangeArrowheads="1"/>
            </p:cNvSpPr>
            <p:nvPr/>
          </p:nvSpPr>
          <p:spPr bwMode="auto">
            <a:xfrm>
              <a:off x="1746" y="1434"/>
              <a:ext cx="68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/>
                <a:t>那么</a:t>
              </a:r>
            </a:p>
          </p:txBody>
        </p:sp>
        <p:graphicFrame>
          <p:nvGraphicFramePr>
            <p:cNvPr id="23561" name="Object 9"/>
            <p:cNvGraphicFramePr>
              <a:graphicFrameLocks noChangeAspect="1"/>
            </p:cNvGraphicFramePr>
            <p:nvPr/>
          </p:nvGraphicFramePr>
          <p:xfrm>
            <a:off x="2245" y="1392"/>
            <a:ext cx="1737" cy="405"/>
          </p:xfrm>
          <a:graphic>
            <a:graphicData uri="http://schemas.openxmlformats.org/presentationml/2006/ole">
              <p:oleObj spid="_x0000_s23561" name="Equation" r:id="rId4" imgW="761760" imgH="177480" progId="Equation.DSMT4">
                <p:embed/>
              </p:oleObj>
            </a:graphicData>
          </a:graphic>
        </p:graphicFrame>
        <p:sp>
          <p:nvSpPr>
            <p:cNvPr id="23562" name="Text Box 10"/>
            <p:cNvSpPr txBox="1">
              <a:spLocks noChangeArrowheads="1"/>
            </p:cNvSpPr>
            <p:nvPr/>
          </p:nvSpPr>
          <p:spPr bwMode="auto">
            <a:xfrm>
              <a:off x="476" y="1434"/>
              <a:ext cx="68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/>
                <a:t>如果</a:t>
              </a:r>
            </a:p>
          </p:txBody>
        </p:sp>
      </p:grp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611188" y="3713163"/>
            <a:ext cx="4248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</a:rPr>
              <a:t>等式的基本性质</a:t>
            </a:r>
            <a:r>
              <a:rPr lang="en-US" altLang="zh-CN" sz="3200" b="1">
                <a:solidFill>
                  <a:srgbClr val="FF0000"/>
                </a:solidFill>
              </a:rPr>
              <a:t>2</a:t>
            </a:r>
            <a:r>
              <a:rPr lang="zh-CN" altLang="en-US" sz="3200" b="1">
                <a:solidFill>
                  <a:srgbClr val="FF0000"/>
                </a:solidFill>
              </a:rPr>
              <a:t>：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468313" y="4359275"/>
            <a:ext cx="8280400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</a:rPr>
              <a:t>       等式的两边同时乘或除以同一个数或式（除数不为</a:t>
            </a:r>
            <a:r>
              <a:rPr lang="en-US" altLang="zh-CN" sz="2800" b="1">
                <a:solidFill>
                  <a:srgbClr val="0000CC"/>
                </a:solidFill>
              </a:rPr>
              <a:t>0</a:t>
            </a:r>
            <a:r>
              <a:rPr lang="zh-CN" altLang="en-US" sz="2800" b="1">
                <a:solidFill>
                  <a:srgbClr val="0000CC"/>
                </a:solidFill>
              </a:rPr>
              <a:t>），所得结果仍是等式</a:t>
            </a:r>
          </a:p>
        </p:txBody>
      </p:sp>
      <p:grpSp>
        <p:nvGrpSpPr>
          <p:cNvPr id="23568" name="Group 16"/>
          <p:cNvGrpSpPr>
            <a:grpSpLocks/>
          </p:cNvGrpSpPr>
          <p:nvPr/>
        </p:nvGrpSpPr>
        <p:grpSpPr bwMode="auto">
          <a:xfrm>
            <a:off x="395288" y="5445125"/>
            <a:ext cx="7634287" cy="1238250"/>
            <a:chOff x="793" y="3067"/>
            <a:chExt cx="4809" cy="780"/>
          </a:xfrm>
        </p:grpSpPr>
        <p:graphicFrame>
          <p:nvGraphicFramePr>
            <p:cNvPr id="23569" name="Object 17"/>
            <p:cNvGraphicFramePr>
              <a:graphicFrameLocks noChangeAspect="1"/>
            </p:cNvGraphicFramePr>
            <p:nvPr/>
          </p:nvGraphicFramePr>
          <p:xfrm>
            <a:off x="1337" y="3249"/>
            <a:ext cx="771" cy="386"/>
          </p:xfrm>
          <a:graphic>
            <a:graphicData uri="http://schemas.openxmlformats.org/presentationml/2006/ole">
              <p:oleObj spid="_x0000_s23569" name="Equation" r:id="rId5" imgW="355320" imgH="177480" progId="Equation.DSMT4">
                <p:embed/>
              </p:oleObj>
            </a:graphicData>
          </a:graphic>
        </p:graphicFrame>
        <p:sp>
          <p:nvSpPr>
            <p:cNvPr id="23570" name="Text Box 18"/>
            <p:cNvSpPr txBox="1">
              <a:spLocks noChangeArrowheads="1"/>
            </p:cNvSpPr>
            <p:nvPr/>
          </p:nvSpPr>
          <p:spPr bwMode="auto">
            <a:xfrm>
              <a:off x="2063" y="3294"/>
              <a:ext cx="68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/>
                <a:t>那么</a:t>
              </a:r>
            </a:p>
          </p:txBody>
        </p:sp>
        <p:graphicFrame>
          <p:nvGraphicFramePr>
            <p:cNvPr id="23571" name="Object 19"/>
            <p:cNvGraphicFramePr>
              <a:graphicFrameLocks noChangeAspect="1"/>
            </p:cNvGraphicFramePr>
            <p:nvPr/>
          </p:nvGraphicFramePr>
          <p:xfrm>
            <a:off x="2562" y="3249"/>
            <a:ext cx="1130" cy="405"/>
          </p:xfrm>
          <a:graphic>
            <a:graphicData uri="http://schemas.openxmlformats.org/presentationml/2006/ole">
              <p:oleObj spid="_x0000_s23571" name="Equation" r:id="rId6" imgW="495000" imgH="177480" progId="Equation.DSMT4">
                <p:embed/>
              </p:oleObj>
            </a:graphicData>
          </a:graphic>
        </p:graphicFrame>
        <p:sp>
          <p:nvSpPr>
            <p:cNvPr id="23572" name="Text Box 20"/>
            <p:cNvSpPr txBox="1">
              <a:spLocks noChangeArrowheads="1"/>
            </p:cNvSpPr>
            <p:nvPr/>
          </p:nvSpPr>
          <p:spPr bwMode="auto">
            <a:xfrm>
              <a:off x="793" y="3294"/>
              <a:ext cx="68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/>
                <a:t>如果</a:t>
              </a:r>
            </a:p>
          </p:txBody>
        </p:sp>
        <p:sp>
          <p:nvSpPr>
            <p:cNvPr id="23573" name="Text Box 21"/>
            <p:cNvSpPr txBox="1">
              <a:spLocks noChangeArrowheads="1"/>
            </p:cNvSpPr>
            <p:nvPr/>
          </p:nvSpPr>
          <p:spPr bwMode="auto">
            <a:xfrm>
              <a:off x="3651" y="3294"/>
              <a:ext cx="68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/>
                <a:t>或</a:t>
              </a:r>
            </a:p>
          </p:txBody>
        </p:sp>
        <p:graphicFrame>
          <p:nvGraphicFramePr>
            <p:cNvPr id="23574" name="Object 22"/>
            <p:cNvGraphicFramePr>
              <a:graphicFrameLocks noChangeAspect="1"/>
            </p:cNvGraphicFramePr>
            <p:nvPr/>
          </p:nvGraphicFramePr>
          <p:xfrm>
            <a:off x="3969" y="3067"/>
            <a:ext cx="1633" cy="780"/>
          </p:xfrm>
          <a:graphic>
            <a:graphicData uri="http://schemas.openxmlformats.org/presentationml/2006/ole">
              <p:oleObj spid="_x0000_s23574" name="Equation" r:id="rId7" imgW="825480" imgH="393480" progId="Equation.DSMT4">
                <p:embed/>
              </p:oleObj>
            </a:graphicData>
          </a:graphic>
        </p:graphicFrame>
      </p:grpSp>
      <p:grpSp>
        <p:nvGrpSpPr>
          <p:cNvPr id="23579" name="Group 27"/>
          <p:cNvGrpSpPr>
            <a:grpSpLocks/>
          </p:cNvGrpSpPr>
          <p:nvPr/>
        </p:nvGrpSpPr>
        <p:grpSpPr bwMode="auto">
          <a:xfrm>
            <a:off x="2627313" y="0"/>
            <a:ext cx="3800475" cy="1123950"/>
            <a:chOff x="1655" y="0"/>
            <a:chExt cx="2394" cy="708"/>
          </a:xfrm>
        </p:grpSpPr>
        <p:pic>
          <p:nvPicPr>
            <p:cNvPr id="23580" name="Picture 2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655" y="0"/>
              <a:ext cx="2394" cy="708"/>
            </a:xfrm>
            <a:prstGeom prst="rect">
              <a:avLst/>
            </a:prstGeom>
            <a:noFill/>
          </p:spPr>
        </p:pic>
        <p:sp>
          <p:nvSpPr>
            <p:cNvPr id="23581" name="Text Box 29"/>
            <p:cNvSpPr txBox="1">
              <a:spLocks noChangeArrowheads="1"/>
            </p:cNvSpPr>
            <p:nvPr/>
          </p:nvSpPr>
          <p:spPr bwMode="auto">
            <a:xfrm>
              <a:off x="2048" y="52"/>
              <a:ext cx="1859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000" b="1">
                  <a:solidFill>
                    <a:srgbClr val="FF0000"/>
                  </a:solidFill>
                  <a:ea typeface="华文隶书" pitchFamily="2" charset="-122"/>
                </a:rPr>
                <a:t>实验室</a:t>
              </a:r>
            </a:p>
          </p:txBody>
        </p:sp>
      </p:grpSp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  <p:bldP spid="23566" grpId="0"/>
      <p:bldP spid="235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179388" y="1196975"/>
            <a:ext cx="84963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1. </a:t>
            </a:r>
            <a:r>
              <a:rPr lang="zh-CN" altLang="en-US" sz="3200" b="1"/>
              <a:t>根据下列各题的条件，写出仍然成立的等式</a:t>
            </a:r>
            <a:r>
              <a:rPr lang="en-US" altLang="zh-CN" sz="3200" b="1"/>
              <a:t>.</a:t>
            </a:r>
            <a:r>
              <a:rPr lang="en-US" altLang="zh-CN" sz="3200"/>
              <a:t> </a:t>
            </a:r>
            <a:endParaRPr lang="zh-CN" altLang="en-US" sz="3200"/>
          </a:p>
        </p:txBody>
      </p:sp>
      <p:grpSp>
        <p:nvGrpSpPr>
          <p:cNvPr id="27651" name="Group 3"/>
          <p:cNvGrpSpPr>
            <a:grpSpLocks/>
          </p:cNvGrpSpPr>
          <p:nvPr/>
        </p:nvGrpSpPr>
        <p:grpSpPr bwMode="auto">
          <a:xfrm>
            <a:off x="1116013" y="1989138"/>
            <a:ext cx="4176712" cy="619125"/>
            <a:chOff x="567" y="971"/>
            <a:chExt cx="2631" cy="390"/>
          </a:xfrm>
        </p:grpSpPr>
        <p:graphicFrame>
          <p:nvGraphicFramePr>
            <p:cNvPr id="27652" name="Object 4"/>
            <p:cNvGraphicFramePr>
              <a:graphicFrameLocks noChangeAspect="1"/>
            </p:cNvGraphicFramePr>
            <p:nvPr/>
          </p:nvGraphicFramePr>
          <p:xfrm>
            <a:off x="567" y="981"/>
            <a:ext cx="1188" cy="380"/>
          </p:xfrm>
          <a:graphic>
            <a:graphicData uri="http://schemas.openxmlformats.org/presentationml/2006/ole">
              <p:oleObj spid="_x0000_s27652" name="Equation" r:id="rId3" imgW="634680" imgH="203040" progId="Equation.DSMT4">
                <p:embed/>
              </p:oleObj>
            </a:graphicData>
          </a:graphic>
        </p:graphicFrame>
        <p:sp>
          <p:nvSpPr>
            <p:cNvPr id="27653" name="Text Box 5"/>
            <p:cNvSpPr txBox="1">
              <a:spLocks noChangeArrowheads="1"/>
            </p:cNvSpPr>
            <p:nvPr/>
          </p:nvSpPr>
          <p:spPr bwMode="auto">
            <a:xfrm>
              <a:off x="1746" y="971"/>
              <a:ext cx="133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/>
                <a:t>两边都加上</a:t>
              </a:r>
            </a:p>
          </p:txBody>
        </p:sp>
        <p:graphicFrame>
          <p:nvGraphicFramePr>
            <p:cNvPr id="27654" name="Object 6"/>
            <p:cNvGraphicFramePr>
              <a:graphicFrameLocks noChangeAspect="1"/>
            </p:cNvGraphicFramePr>
            <p:nvPr/>
          </p:nvGraphicFramePr>
          <p:xfrm>
            <a:off x="2937" y="1004"/>
            <a:ext cx="261" cy="333"/>
          </p:xfrm>
          <a:graphic>
            <a:graphicData uri="http://schemas.openxmlformats.org/presentationml/2006/ole">
              <p:oleObj spid="_x0000_s27654" name="Equation" r:id="rId4" imgW="139680" imgH="177480" progId="Equation.DSMT4">
                <p:embed/>
              </p:oleObj>
            </a:graphicData>
          </a:graphic>
        </p:graphicFrame>
      </p:grpSp>
      <p:grpSp>
        <p:nvGrpSpPr>
          <p:cNvPr id="27659" name="Group 11"/>
          <p:cNvGrpSpPr>
            <a:grpSpLocks/>
          </p:cNvGrpSpPr>
          <p:nvPr/>
        </p:nvGrpSpPr>
        <p:grpSpPr bwMode="auto">
          <a:xfrm>
            <a:off x="1087438" y="2924175"/>
            <a:ext cx="4421187" cy="603250"/>
            <a:chOff x="496" y="2554"/>
            <a:chExt cx="2785" cy="380"/>
          </a:xfrm>
        </p:grpSpPr>
        <p:graphicFrame>
          <p:nvGraphicFramePr>
            <p:cNvPr id="27660" name="Object 12"/>
            <p:cNvGraphicFramePr>
              <a:graphicFrameLocks noChangeAspect="1"/>
            </p:cNvGraphicFramePr>
            <p:nvPr/>
          </p:nvGraphicFramePr>
          <p:xfrm>
            <a:off x="496" y="2554"/>
            <a:ext cx="1355" cy="380"/>
          </p:xfrm>
          <a:graphic>
            <a:graphicData uri="http://schemas.openxmlformats.org/presentationml/2006/ole">
              <p:oleObj spid="_x0000_s27660" name="Equation" r:id="rId5" imgW="723600" imgH="203040" progId="Equation.DSMT4">
                <p:embed/>
              </p:oleObj>
            </a:graphicData>
          </a:graphic>
        </p:graphicFrame>
        <p:sp>
          <p:nvSpPr>
            <p:cNvPr id="27661" name="Text Box 13"/>
            <p:cNvSpPr txBox="1">
              <a:spLocks noChangeArrowheads="1"/>
            </p:cNvSpPr>
            <p:nvPr/>
          </p:nvSpPr>
          <p:spPr bwMode="auto">
            <a:xfrm>
              <a:off x="1752" y="2568"/>
              <a:ext cx="133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/>
                <a:t>两边都除以</a:t>
              </a:r>
              <a:endParaRPr lang="en-US" altLang="zh-CN" sz="2800" b="1"/>
            </a:p>
          </p:txBody>
        </p:sp>
        <p:graphicFrame>
          <p:nvGraphicFramePr>
            <p:cNvPr id="27662" name="Object 14"/>
            <p:cNvGraphicFramePr>
              <a:graphicFrameLocks noChangeAspect="1"/>
            </p:cNvGraphicFramePr>
            <p:nvPr/>
          </p:nvGraphicFramePr>
          <p:xfrm>
            <a:off x="2996" y="2571"/>
            <a:ext cx="285" cy="333"/>
          </p:xfrm>
          <a:graphic>
            <a:graphicData uri="http://schemas.openxmlformats.org/presentationml/2006/ole">
              <p:oleObj spid="_x0000_s27662" name="Equation" r:id="rId6" imgW="152280" imgH="177480" progId="Equation.DSMT4">
                <p:embed/>
              </p:oleObj>
            </a:graphicData>
          </a:graphic>
        </p:graphicFrame>
      </p:grpSp>
      <p:sp>
        <p:nvSpPr>
          <p:cNvPr id="27664" name="Text Box 16"/>
          <p:cNvSpPr txBox="1">
            <a:spLocks noChangeArrowheads="1"/>
          </p:cNvSpPr>
          <p:nvPr/>
        </p:nvSpPr>
        <p:spPr bwMode="auto">
          <a:xfrm>
            <a:off x="179388" y="101600"/>
            <a:ext cx="3384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 b="1">
              <a:solidFill>
                <a:srgbClr val="FF0000"/>
              </a:solidFill>
            </a:endParaRPr>
          </a:p>
        </p:txBody>
      </p:sp>
      <p:grpSp>
        <p:nvGrpSpPr>
          <p:cNvPr id="27674" name="Group 26"/>
          <p:cNvGrpSpPr>
            <a:grpSpLocks/>
          </p:cNvGrpSpPr>
          <p:nvPr/>
        </p:nvGrpSpPr>
        <p:grpSpPr bwMode="auto">
          <a:xfrm>
            <a:off x="1116013" y="3698875"/>
            <a:ext cx="4826000" cy="1169988"/>
            <a:chOff x="611" y="2387"/>
            <a:chExt cx="3040" cy="737"/>
          </a:xfrm>
        </p:grpSpPr>
        <p:graphicFrame>
          <p:nvGraphicFramePr>
            <p:cNvPr id="27671" name="Object 23"/>
            <p:cNvGraphicFramePr>
              <a:graphicFrameLocks noChangeAspect="1"/>
            </p:cNvGraphicFramePr>
            <p:nvPr/>
          </p:nvGraphicFramePr>
          <p:xfrm>
            <a:off x="611" y="2387"/>
            <a:ext cx="1521" cy="737"/>
          </p:xfrm>
          <a:graphic>
            <a:graphicData uri="http://schemas.openxmlformats.org/presentationml/2006/ole">
              <p:oleObj spid="_x0000_s27671" name="Equation" r:id="rId7" imgW="812520" imgH="393480" progId="Equation.DSMT4">
                <p:embed/>
              </p:oleObj>
            </a:graphicData>
          </a:graphic>
        </p:graphicFrame>
        <p:sp>
          <p:nvSpPr>
            <p:cNvPr id="27672" name="Text Box 24"/>
            <p:cNvSpPr txBox="1">
              <a:spLocks noChangeArrowheads="1"/>
            </p:cNvSpPr>
            <p:nvPr/>
          </p:nvSpPr>
          <p:spPr bwMode="auto">
            <a:xfrm>
              <a:off x="1951" y="2579"/>
              <a:ext cx="170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/>
                <a:t>  两边都乘以</a:t>
              </a:r>
              <a:endParaRPr lang="en-US" altLang="zh-CN" sz="2800" b="1"/>
            </a:p>
          </p:txBody>
        </p:sp>
        <p:graphicFrame>
          <p:nvGraphicFramePr>
            <p:cNvPr id="27673" name="Object 25"/>
            <p:cNvGraphicFramePr>
              <a:graphicFrameLocks noChangeAspect="1"/>
            </p:cNvGraphicFramePr>
            <p:nvPr/>
          </p:nvGraphicFramePr>
          <p:xfrm>
            <a:off x="3229" y="2568"/>
            <a:ext cx="404" cy="333"/>
          </p:xfrm>
          <a:graphic>
            <a:graphicData uri="http://schemas.openxmlformats.org/presentationml/2006/ole">
              <p:oleObj spid="_x0000_s27673" name="Equation" r:id="rId8" imgW="215640" imgH="177480" progId="Equation.DSMT4">
                <p:embed/>
              </p:oleObj>
            </a:graphicData>
          </a:graphic>
        </p:graphicFrame>
      </p:grpSp>
      <p:grpSp>
        <p:nvGrpSpPr>
          <p:cNvPr id="27682" name="Group 34"/>
          <p:cNvGrpSpPr>
            <a:grpSpLocks/>
          </p:cNvGrpSpPr>
          <p:nvPr/>
        </p:nvGrpSpPr>
        <p:grpSpPr bwMode="auto">
          <a:xfrm>
            <a:off x="1154113" y="4851400"/>
            <a:ext cx="4786312" cy="1169988"/>
            <a:chOff x="703" y="3056"/>
            <a:chExt cx="3015" cy="737"/>
          </a:xfrm>
        </p:grpSpPr>
        <p:graphicFrame>
          <p:nvGraphicFramePr>
            <p:cNvPr id="27679" name="Object 31"/>
            <p:cNvGraphicFramePr>
              <a:graphicFrameLocks noChangeAspect="1"/>
            </p:cNvGraphicFramePr>
            <p:nvPr/>
          </p:nvGraphicFramePr>
          <p:xfrm>
            <a:off x="703" y="3056"/>
            <a:ext cx="1449" cy="737"/>
          </p:xfrm>
          <a:graphic>
            <a:graphicData uri="http://schemas.openxmlformats.org/presentationml/2006/ole">
              <p:oleObj spid="_x0000_s27679" name="Equation" r:id="rId9" imgW="774360" imgH="393480" progId="Equation.DSMT4">
                <p:embed/>
              </p:oleObj>
            </a:graphicData>
          </a:graphic>
        </p:graphicFrame>
        <p:sp>
          <p:nvSpPr>
            <p:cNvPr id="27680" name="Text Box 32"/>
            <p:cNvSpPr txBox="1">
              <a:spLocks noChangeArrowheads="1"/>
            </p:cNvSpPr>
            <p:nvPr/>
          </p:nvSpPr>
          <p:spPr bwMode="auto">
            <a:xfrm>
              <a:off x="2018" y="3249"/>
              <a:ext cx="170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/>
                <a:t>  两边都乘以</a:t>
              </a:r>
              <a:endParaRPr lang="en-US" altLang="zh-CN" sz="2800" b="1"/>
            </a:p>
          </p:txBody>
        </p:sp>
        <p:graphicFrame>
          <p:nvGraphicFramePr>
            <p:cNvPr id="27681" name="Object 33"/>
            <p:cNvGraphicFramePr>
              <a:graphicFrameLocks noChangeAspect="1"/>
            </p:cNvGraphicFramePr>
            <p:nvPr/>
          </p:nvGraphicFramePr>
          <p:xfrm>
            <a:off x="3379" y="3294"/>
            <a:ext cx="285" cy="261"/>
          </p:xfrm>
          <a:graphic>
            <a:graphicData uri="http://schemas.openxmlformats.org/presentationml/2006/ole">
              <p:oleObj spid="_x0000_s27681" name="Equation" r:id="rId10" imgW="152280" imgH="139680" progId="Equation.DSMT4">
                <p:embed/>
              </p:oleObj>
            </a:graphicData>
          </a:graphic>
        </p:graphicFrame>
      </p:grpSp>
      <p:grpSp>
        <p:nvGrpSpPr>
          <p:cNvPr id="27686" name="Group 38"/>
          <p:cNvGrpSpPr>
            <a:grpSpLocks/>
          </p:cNvGrpSpPr>
          <p:nvPr/>
        </p:nvGrpSpPr>
        <p:grpSpPr bwMode="auto">
          <a:xfrm>
            <a:off x="2411413" y="188913"/>
            <a:ext cx="3800475" cy="1123950"/>
            <a:chOff x="1655" y="0"/>
            <a:chExt cx="2394" cy="708"/>
          </a:xfrm>
        </p:grpSpPr>
        <p:pic>
          <p:nvPicPr>
            <p:cNvPr id="27687" name="Picture 39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655" y="0"/>
              <a:ext cx="2394" cy="708"/>
            </a:xfrm>
            <a:prstGeom prst="rect">
              <a:avLst/>
            </a:prstGeom>
            <a:noFill/>
          </p:spPr>
        </p:pic>
        <p:sp>
          <p:nvSpPr>
            <p:cNvPr id="27688" name="Text Box 40"/>
            <p:cNvSpPr txBox="1">
              <a:spLocks noChangeArrowheads="1"/>
            </p:cNvSpPr>
            <p:nvPr/>
          </p:nvSpPr>
          <p:spPr bwMode="auto">
            <a:xfrm>
              <a:off x="2048" y="52"/>
              <a:ext cx="1859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000" b="1">
                  <a:solidFill>
                    <a:srgbClr val="FF0000"/>
                  </a:solidFill>
                  <a:ea typeface="华文隶书" pitchFamily="2" charset="-122"/>
                </a:rPr>
                <a:t>我来变</a:t>
              </a:r>
            </a:p>
          </p:txBody>
        </p:sp>
      </p:grp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52413" y="1189038"/>
            <a:ext cx="82073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2. </a:t>
            </a:r>
            <a:r>
              <a:rPr lang="zh-CN" altLang="en-US" sz="3200" b="1"/>
              <a:t>已知              </a:t>
            </a:r>
            <a:r>
              <a:rPr lang="en-US" altLang="zh-CN" sz="3200" b="1"/>
              <a:t>     </a:t>
            </a:r>
            <a:r>
              <a:rPr lang="zh-CN" altLang="en-US" sz="3200" b="1"/>
              <a:t>请你利用等式的基本性质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说明下列变形是否正确</a:t>
            </a:r>
            <a:r>
              <a:rPr lang="en-US" altLang="zh-CN" sz="3200" b="1"/>
              <a:t>. </a:t>
            </a:r>
          </a:p>
        </p:txBody>
      </p:sp>
      <p:graphicFrame>
        <p:nvGraphicFramePr>
          <p:cNvPr id="17411" name="Object 3"/>
          <p:cNvGraphicFramePr>
            <a:graphicFrameLocks noChangeAspect="1"/>
          </p:cNvGraphicFramePr>
          <p:nvPr/>
        </p:nvGraphicFramePr>
        <p:xfrm>
          <a:off x="1765300" y="1171575"/>
          <a:ext cx="1943100" cy="706438"/>
        </p:xfrm>
        <a:graphic>
          <a:graphicData uri="http://schemas.openxmlformats.org/presentationml/2006/ole">
            <p:oleObj spid="_x0000_s17411" name="Equation" r:id="rId3" imgW="558720" imgH="203040" progId="Equation.DSMT4">
              <p:embed/>
            </p:oleObj>
          </a:graphicData>
        </a:graphic>
      </p:graphicFrame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2771775" y="2924175"/>
          <a:ext cx="2952750" cy="874713"/>
        </p:xfrm>
        <a:graphic>
          <a:graphicData uri="http://schemas.openxmlformats.org/presentationml/2006/ole">
            <p:oleObj spid="_x0000_s17413" name="Equation" r:id="rId4" imgW="685800" imgH="203040" progId="Equation.DSMT4">
              <p:embed/>
            </p:oleObj>
          </a:graphicData>
        </a:graphic>
      </p:graphicFrame>
      <p:grpSp>
        <p:nvGrpSpPr>
          <p:cNvPr id="17425" name="Group 17"/>
          <p:cNvGrpSpPr>
            <a:grpSpLocks/>
          </p:cNvGrpSpPr>
          <p:nvPr/>
        </p:nvGrpSpPr>
        <p:grpSpPr bwMode="auto">
          <a:xfrm>
            <a:off x="5219700" y="3500438"/>
            <a:ext cx="781050" cy="576262"/>
            <a:chOff x="3152" y="3083"/>
            <a:chExt cx="492" cy="363"/>
          </a:xfrm>
        </p:grpSpPr>
        <p:sp>
          <p:nvSpPr>
            <p:cNvPr id="17423" name="Line 15"/>
            <p:cNvSpPr>
              <a:spLocks noChangeShapeType="1"/>
            </p:cNvSpPr>
            <p:nvPr/>
          </p:nvSpPr>
          <p:spPr bwMode="auto">
            <a:xfrm>
              <a:off x="3152" y="3158"/>
              <a:ext cx="182" cy="27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Line 16"/>
            <p:cNvSpPr>
              <a:spLocks noChangeShapeType="1"/>
            </p:cNvSpPr>
            <p:nvPr/>
          </p:nvSpPr>
          <p:spPr bwMode="auto">
            <a:xfrm flipV="1">
              <a:off x="3326" y="3083"/>
              <a:ext cx="318" cy="36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5" name="Group 27"/>
          <p:cNvGrpSpPr>
            <a:grpSpLocks/>
          </p:cNvGrpSpPr>
          <p:nvPr/>
        </p:nvGrpSpPr>
        <p:grpSpPr bwMode="auto">
          <a:xfrm>
            <a:off x="2484438" y="0"/>
            <a:ext cx="3800475" cy="1123950"/>
            <a:chOff x="1655" y="0"/>
            <a:chExt cx="2394" cy="708"/>
          </a:xfrm>
        </p:grpSpPr>
        <p:pic>
          <p:nvPicPr>
            <p:cNvPr id="17436" name="Picture 2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55" y="0"/>
              <a:ext cx="2394" cy="708"/>
            </a:xfrm>
            <a:prstGeom prst="rect">
              <a:avLst/>
            </a:prstGeom>
            <a:noFill/>
          </p:spPr>
        </p:pic>
        <p:sp>
          <p:nvSpPr>
            <p:cNvPr id="17437" name="Text Box 29"/>
            <p:cNvSpPr txBox="1">
              <a:spLocks noChangeArrowheads="1"/>
            </p:cNvSpPr>
            <p:nvPr/>
          </p:nvSpPr>
          <p:spPr bwMode="auto">
            <a:xfrm>
              <a:off x="2048" y="52"/>
              <a:ext cx="1859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000" b="1">
                  <a:solidFill>
                    <a:srgbClr val="FF0000"/>
                  </a:solidFill>
                  <a:ea typeface="华文隶书" pitchFamily="2" charset="-122"/>
                </a:rPr>
                <a:t>辨一辨</a:t>
              </a:r>
            </a:p>
          </p:txBody>
        </p:sp>
      </p:grpSp>
      <p:sp>
        <p:nvSpPr>
          <p:cNvPr id="17439" name="AutoShape 31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372225" y="6308725"/>
            <a:ext cx="865188" cy="360363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2"/>
          <p:cNvSpPr txBox="1">
            <a:spLocks noChangeArrowheads="1"/>
          </p:cNvSpPr>
          <p:nvPr/>
        </p:nvSpPr>
        <p:spPr bwMode="auto">
          <a:xfrm>
            <a:off x="252413" y="1189038"/>
            <a:ext cx="82073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2. </a:t>
            </a:r>
            <a:r>
              <a:rPr lang="zh-CN" altLang="en-US" sz="3200" b="1"/>
              <a:t>已知              </a:t>
            </a:r>
            <a:r>
              <a:rPr lang="en-US" altLang="zh-CN" sz="3200" b="1"/>
              <a:t>     </a:t>
            </a:r>
            <a:r>
              <a:rPr lang="zh-CN" altLang="en-US" sz="3200" b="1"/>
              <a:t>请你利用等式的基本性质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    将其变形</a:t>
            </a:r>
            <a:r>
              <a:rPr lang="en-US" altLang="zh-CN" sz="3200" b="1"/>
              <a:t>. </a:t>
            </a:r>
          </a:p>
        </p:txBody>
      </p:sp>
      <p:graphicFrame>
        <p:nvGraphicFramePr>
          <p:cNvPr id="44035" name="Object 3"/>
          <p:cNvGraphicFramePr>
            <a:graphicFrameLocks noChangeAspect="1"/>
          </p:cNvGraphicFramePr>
          <p:nvPr/>
        </p:nvGraphicFramePr>
        <p:xfrm>
          <a:off x="1765300" y="1171575"/>
          <a:ext cx="1943100" cy="706438"/>
        </p:xfrm>
        <a:graphic>
          <a:graphicData uri="http://schemas.openxmlformats.org/presentationml/2006/ole">
            <p:oleObj spid="_x0000_s44035" name="Equation" r:id="rId3" imgW="558720" imgH="203040" progId="Equation.DSMT4">
              <p:embed/>
            </p:oleObj>
          </a:graphicData>
        </a:graphic>
      </p:graphicFrame>
      <p:graphicFrame>
        <p:nvGraphicFramePr>
          <p:cNvPr id="44037" name="Object 5"/>
          <p:cNvGraphicFramePr>
            <a:graphicFrameLocks noChangeAspect="1"/>
          </p:cNvGraphicFramePr>
          <p:nvPr/>
        </p:nvGraphicFramePr>
        <p:xfrm>
          <a:off x="1979613" y="3284538"/>
          <a:ext cx="4968875" cy="981075"/>
        </p:xfrm>
        <a:graphic>
          <a:graphicData uri="http://schemas.openxmlformats.org/presentationml/2006/ole">
            <p:oleObj spid="_x0000_s44037" name="Equation" r:id="rId4" imgW="1028520" imgH="203040" progId="Equation.DSMT4">
              <p:embed/>
            </p:oleObj>
          </a:graphicData>
        </a:graphic>
      </p:graphicFrame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4067175" y="2997200"/>
            <a:ext cx="120491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8000" b="1">
                <a:solidFill>
                  <a:srgbClr val="FF0000"/>
                </a:solidFill>
              </a:rPr>
              <a:t>×</a:t>
            </a:r>
            <a:endParaRPr lang="zh-CN" altLang="en-US" sz="8000" b="1">
              <a:solidFill>
                <a:srgbClr val="FF0000"/>
              </a:solidFill>
            </a:endParaRPr>
          </a:p>
        </p:txBody>
      </p:sp>
      <p:sp>
        <p:nvSpPr>
          <p:cNvPr id="44050" name="AutoShape 1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372225" y="6308725"/>
            <a:ext cx="865188" cy="360363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4051" name="Group 19"/>
          <p:cNvGrpSpPr>
            <a:grpSpLocks/>
          </p:cNvGrpSpPr>
          <p:nvPr/>
        </p:nvGrpSpPr>
        <p:grpSpPr bwMode="auto">
          <a:xfrm>
            <a:off x="2627313" y="0"/>
            <a:ext cx="3800475" cy="1123950"/>
            <a:chOff x="1655" y="0"/>
            <a:chExt cx="2394" cy="708"/>
          </a:xfrm>
        </p:grpSpPr>
        <p:pic>
          <p:nvPicPr>
            <p:cNvPr id="44052" name="Picture 2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655" y="0"/>
              <a:ext cx="2394" cy="708"/>
            </a:xfrm>
            <a:prstGeom prst="rect">
              <a:avLst/>
            </a:prstGeom>
            <a:noFill/>
          </p:spPr>
        </p:pic>
        <p:sp>
          <p:nvSpPr>
            <p:cNvPr id="44053" name="Text Box 21"/>
            <p:cNvSpPr txBox="1">
              <a:spLocks noChangeArrowheads="1"/>
            </p:cNvSpPr>
            <p:nvPr/>
          </p:nvSpPr>
          <p:spPr bwMode="auto">
            <a:xfrm>
              <a:off x="2048" y="52"/>
              <a:ext cx="1859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b="1">
                  <a:solidFill>
                    <a:srgbClr val="FF0000"/>
                  </a:solidFill>
                </a:rPr>
                <a:t>辨一辨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252413" y="1189038"/>
            <a:ext cx="82073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2. </a:t>
            </a:r>
            <a:r>
              <a:rPr lang="zh-CN" altLang="en-US" sz="3200" b="1"/>
              <a:t>已知              </a:t>
            </a:r>
            <a:r>
              <a:rPr lang="en-US" altLang="zh-CN" sz="3200" b="1"/>
              <a:t>     </a:t>
            </a:r>
            <a:r>
              <a:rPr lang="zh-CN" altLang="en-US" sz="3200" b="1"/>
              <a:t>请你利用等式的基本性质</a:t>
            </a:r>
          </a:p>
          <a:p>
            <a:pPr>
              <a:spcBef>
                <a:spcPct val="50000"/>
              </a:spcBef>
            </a:pPr>
            <a:r>
              <a:rPr lang="zh-CN" altLang="en-US" sz="3200" b="1"/>
              <a:t>    将其变形</a:t>
            </a:r>
            <a:r>
              <a:rPr lang="en-US" altLang="zh-CN" sz="3200" b="1"/>
              <a:t>. </a:t>
            </a:r>
          </a:p>
        </p:txBody>
      </p:sp>
      <p:graphicFrame>
        <p:nvGraphicFramePr>
          <p:cNvPr id="45059" name="Object 3"/>
          <p:cNvGraphicFramePr>
            <a:graphicFrameLocks noChangeAspect="1"/>
          </p:cNvGraphicFramePr>
          <p:nvPr/>
        </p:nvGraphicFramePr>
        <p:xfrm>
          <a:off x="1765300" y="1171575"/>
          <a:ext cx="1943100" cy="706438"/>
        </p:xfrm>
        <a:graphic>
          <a:graphicData uri="http://schemas.openxmlformats.org/presentationml/2006/ole">
            <p:oleObj spid="_x0000_s45059" name="Equation" r:id="rId3" imgW="558720" imgH="203040" progId="Equation.DSMT4">
              <p:embed/>
            </p:oleObj>
          </a:graphicData>
        </a:graphic>
      </p:graphicFrame>
      <p:graphicFrame>
        <p:nvGraphicFramePr>
          <p:cNvPr id="45062" name="Object 6"/>
          <p:cNvGraphicFramePr>
            <a:graphicFrameLocks noChangeAspect="1"/>
          </p:cNvGraphicFramePr>
          <p:nvPr/>
        </p:nvGraphicFramePr>
        <p:xfrm>
          <a:off x="2051050" y="2420938"/>
          <a:ext cx="3363913" cy="1654175"/>
        </p:xfrm>
        <a:graphic>
          <a:graphicData uri="http://schemas.openxmlformats.org/presentationml/2006/ole">
            <p:oleObj spid="_x0000_s45062" name="Equation" r:id="rId4" imgW="799920" imgH="393480" progId="Equation.DSMT4">
              <p:embed/>
            </p:oleObj>
          </a:graphicData>
        </a:graphic>
      </p:graphicFrame>
      <p:grpSp>
        <p:nvGrpSpPr>
          <p:cNvPr id="45068" name="Group 12"/>
          <p:cNvGrpSpPr>
            <a:grpSpLocks/>
          </p:cNvGrpSpPr>
          <p:nvPr/>
        </p:nvGrpSpPr>
        <p:grpSpPr bwMode="auto">
          <a:xfrm>
            <a:off x="5508625" y="4292600"/>
            <a:ext cx="781050" cy="576263"/>
            <a:chOff x="3152" y="3083"/>
            <a:chExt cx="492" cy="363"/>
          </a:xfrm>
        </p:grpSpPr>
        <p:sp>
          <p:nvSpPr>
            <p:cNvPr id="45069" name="Line 13"/>
            <p:cNvSpPr>
              <a:spLocks noChangeShapeType="1"/>
            </p:cNvSpPr>
            <p:nvPr/>
          </p:nvSpPr>
          <p:spPr bwMode="auto">
            <a:xfrm>
              <a:off x="3152" y="3158"/>
              <a:ext cx="182" cy="27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070" name="Line 14"/>
            <p:cNvSpPr>
              <a:spLocks noChangeShapeType="1"/>
            </p:cNvSpPr>
            <p:nvPr/>
          </p:nvSpPr>
          <p:spPr bwMode="auto">
            <a:xfrm flipV="1">
              <a:off x="3326" y="3083"/>
              <a:ext cx="318" cy="36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074" name="Group 18"/>
          <p:cNvGrpSpPr>
            <a:grpSpLocks/>
          </p:cNvGrpSpPr>
          <p:nvPr/>
        </p:nvGrpSpPr>
        <p:grpSpPr bwMode="auto">
          <a:xfrm>
            <a:off x="2627313" y="0"/>
            <a:ext cx="3800475" cy="1123950"/>
            <a:chOff x="1655" y="0"/>
            <a:chExt cx="2394" cy="708"/>
          </a:xfrm>
        </p:grpSpPr>
        <p:pic>
          <p:nvPicPr>
            <p:cNvPr id="45075" name="Picture 19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55" y="0"/>
              <a:ext cx="2394" cy="708"/>
            </a:xfrm>
            <a:prstGeom prst="rect">
              <a:avLst/>
            </a:prstGeom>
            <a:noFill/>
          </p:spPr>
        </p:pic>
        <p:sp>
          <p:nvSpPr>
            <p:cNvPr id="45076" name="Text Box 20"/>
            <p:cNvSpPr txBox="1">
              <a:spLocks noChangeArrowheads="1"/>
            </p:cNvSpPr>
            <p:nvPr/>
          </p:nvSpPr>
          <p:spPr bwMode="auto">
            <a:xfrm>
              <a:off x="2048" y="52"/>
              <a:ext cx="1859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000" b="1">
                  <a:solidFill>
                    <a:srgbClr val="FF0000"/>
                  </a:solidFill>
                </a:rPr>
                <a:t>辨一辨</a:t>
              </a:r>
            </a:p>
          </p:txBody>
        </p:sp>
      </p:grpSp>
      <p:sp>
        <p:nvSpPr>
          <p:cNvPr id="45078" name="AutoShape 22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372225" y="6308725"/>
            <a:ext cx="865188" cy="360363"/>
          </a:xfrm>
          <a:prstGeom prst="actionButtonForwardNex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90" name="Object 6"/>
          <p:cNvGraphicFramePr>
            <a:graphicFrameLocks noChangeAspect="1"/>
          </p:cNvGraphicFramePr>
          <p:nvPr/>
        </p:nvGraphicFramePr>
        <p:xfrm>
          <a:off x="1547813" y="3357563"/>
          <a:ext cx="2303462" cy="695325"/>
        </p:xfrm>
        <a:graphic>
          <a:graphicData uri="http://schemas.openxmlformats.org/presentationml/2006/ole">
            <p:oleObj spid="_x0000_s16390" name="Equation" r:id="rId3" imgW="672840" imgH="203040" progId="Equation.DSMT4">
              <p:embed/>
            </p:oleObj>
          </a:graphicData>
        </a:graphic>
      </p:graphicFrame>
      <p:graphicFrame>
        <p:nvGraphicFramePr>
          <p:cNvPr id="16391" name="Object 7"/>
          <p:cNvGraphicFramePr>
            <a:graphicFrameLocks noChangeAspect="1"/>
          </p:cNvGraphicFramePr>
          <p:nvPr/>
        </p:nvGraphicFramePr>
        <p:xfrm>
          <a:off x="5292725" y="2924175"/>
          <a:ext cx="2087563" cy="1431925"/>
        </p:xfrm>
        <a:graphic>
          <a:graphicData uri="http://schemas.openxmlformats.org/presentationml/2006/ole">
            <p:oleObj spid="_x0000_s16391" name="Equation" r:id="rId4" imgW="609480" imgH="419040" progId="Equation.DSMT4">
              <p:embed/>
            </p:oleObj>
          </a:graphicData>
        </a:graphic>
      </p:graphicFrame>
      <p:grpSp>
        <p:nvGrpSpPr>
          <p:cNvPr id="16396" name="Group 12"/>
          <p:cNvGrpSpPr>
            <a:grpSpLocks/>
          </p:cNvGrpSpPr>
          <p:nvPr/>
        </p:nvGrpSpPr>
        <p:grpSpPr bwMode="auto">
          <a:xfrm>
            <a:off x="323850" y="1268413"/>
            <a:ext cx="8496300" cy="1174750"/>
            <a:chOff x="295" y="527"/>
            <a:chExt cx="5352" cy="754"/>
          </a:xfrm>
        </p:grpSpPr>
        <p:sp>
          <p:nvSpPr>
            <p:cNvPr id="16387" name="Text Box 3"/>
            <p:cNvSpPr txBox="1">
              <a:spLocks noChangeArrowheads="1"/>
            </p:cNvSpPr>
            <p:nvPr/>
          </p:nvSpPr>
          <p:spPr bwMode="auto">
            <a:xfrm>
              <a:off x="295" y="536"/>
              <a:ext cx="5352" cy="7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/>
                <a:t>                                                      利用等式的基本性</a:t>
              </a:r>
            </a:p>
            <a:p>
              <a:pPr>
                <a:spcBef>
                  <a:spcPct val="50000"/>
                </a:spcBef>
              </a:pPr>
              <a:r>
                <a:rPr lang="zh-CN" altLang="en-US" sz="2800" b="1"/>
                <a:t>         质将其变形成为下列的等式</a:t>
              </a:r>
              <a:r>
                <a:rPr lang="en-US" altLang="zh-CN" sz="2800" b="1"/>
                <a:t>,</a:t>
              </a:r>
              <a:r>
                <a:rPr lang="zh-CN" altLang="en-US" sz="2800" b="1"/>
                <a:t>并说明变形的依据</a:t>
              </a:r>
            </a:p>
          </p:txBody>
        </p:sp>
        <p:graphicFrame>
          <p:nvGraphicFramePr>
            <p:cNvPr id="16388" name="Object 4"/>
            <p:cNvGraphicFramePr>
              <a:graphicFrameLocks noChangeAspect="1"/>
            </p:cNvGraphicFramePr>
            <p:nvPr/>
          </p:nvGraphicFramePr>
          <p:xfrm>
            <a:off x="1410" y="527"/>
            <a:ext cx="1425" cy="380"/>
          </p:xfrm>
          <a:graphic>
            <a:graphicData uri="http://schemas.openxmlformats.org/presentationml/2006/ole">
              <p:oleObj spid="_x0000_s16388" name="Equation" r:id="rId5" imgW="761760" imgH="203040" progId="Equation.DSMT4">
                <p:embed/>
              </p:oleObj>
            </a:graphicData>
          </a:graphic>
        </p:graphicFrame>
        <p:sp>
          <p:nvSpPr>
            <p:cNvPr id="16389" name="Text Box 5"/>
            <p:cNvSpPr txBox="1">
              <a:spLocks noChangeArrowheads="1"/>
            </p:cNvSpPr>
            <p:nvPr/>
          </p:nvSpPr>
          <p:spPr bwMode="auto">
            <a:xfrm>
              <a:off x="295" y="527"/>
              <a:ext cx="1270" cy="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/>
                <a:t>例</a:t>
              </a:r>
              <a:r>
                <a:rPr lang="en-US" altLang="zh-CN" sz="2800" b="1"/>
                <a:t>1</a:t>
              </a:r>
              <a:r>
                <a:rPr lang="zh-CN" altLang="en-US" sz="2800" b="1"/>
                <a:t>：已知</a:t>
              </a:r>
            </a:p>
          </p:txBody>
        </p:sp>
        <p:graphicFrame>
          <p:nvGraphicFramePr>
            <p:cNvPr id="16392" name="Object 8"/>
            <p:cNvGraphicFramePr>
              <a:graphicFrameLocks noChangeAspect="1"/>
            </p:cNvGraphicFramePr>
            <p:nvPr/>
          </p:nvGraphicFramePr>
          <p:xfrm>
            <a:off x="3016" y="536"/>
            <a:ext cx="680" cy="375"/>
          </p:xfrm>
          <a:graphic>
            <a:graphicData uri="http://schemas.openxmlformats.org/presentationml/2006/ole">
              <p:oleObj spid="_x0000_s16392" name="Equation" r:id="rId6" imgW="368280" imgH="203040" progId="Equation.DSMT4">
                <p:embed/>
              </p:oleObj>
            </a:graphicData>
          </a:graphic>
        </p:graphicFrame>
        <p:sp>
          <p:nvSpPr>
            <p:cNvPr id="16393" name="Text Box 9"/>
            <p:cNvSpPr txBox="1">
              <a:spLocks noChangeArrowheads="1"/>
            </p:cNvSpPr>
            <p:nvPr/>
          </p:nvSpPr>
          <p:spPr bwMode="auto">
            <a:xfrm>
              <a:off x="2744" y="527"/>
              <a:ext cx="454" cy="3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/>
                <a:t>且</a:t>
              </a:r>
            </a:p>
          </p:txBody>
        </p:sp>
      </p:grpSp>
      <p:grpSp>
        <p:nvGrpSpPr>
          <p:cNvPr id="16404" name="Group 20"/>
          <p:cNvGrpSpPr>
            <a:grpSpLocks/>
          </p:cNvGrpSpPr>
          <p:nvPr/>
        </p:nvGrpSpPr>
        <p:grpSpPr bwMode="auto">
          <a:xfrm>
            <a:off x="2627313" y="0"/>
            <a:ext cx="3800475" cy="1123950"/>
            <a:chOff x="1655" y="0"/>
            <a:chExt cx="2394" cy="708"/>
          </a:xfrm>
        </p:grpSpPr>
        <p:pic>
          <p:nvPicPr>
            <p:cNvPr id="16405" name="Picture 2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655" y="0"/>
              <a:ext cx="2394" cy="708"/>
            </a:xfrm>
            <a:prstGeom prst="rect">
              <a:avLst/>
            </a:prstGeom>
            <a:noFill/>
          </p:spPr>
        </p:pic>
        <p:sp>
          <p:nvSpPr>
            <p:cNvPr id="16406" name="Text Box 22"/>
            <p:cNvSpPr txBox="1">
              <a:spLocks noChangeArrowheads="1"/>
            </p:cNvSpPr>
            <p:nvPr/>
          </p:nvSpPr>
          <p:spPr bwMode="auto">
            <a:xfrm>
              <a:off x="2048" y="52"/>
              <a:ext cx="1859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000" b="1">
                  <a:solidFill>
                    <a:srgbClr val="FF0000"/>
                  </a:solidFill>
                  <a:ea typeface="华文隶书" pitchFamily="2" charset="-122"/>
                </a:rPr>
                <a:t>随我变</a:t>
              </a:r>
            </a:p>
          </p:txBody>
        </p:sp>
      </p:grpSp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9" name="Object 5"/>
          <p:cNvGraphicFramePr>
            <a:graphicFrameLocks noChangeAspect="1"/>
          </p:cNvGraphicFramePr>
          <p:nvPr>
            <p:ph sz="half" idx="1"/>
          </p:nvPr>
        </p:nvGraphicFramePr>
        <p:xfrm>
          <a:off x="6156325" y="2422525"/>
          <a:ext cx="2519363" cy="766763"/>
        </p:xfrm>
        <a:graphic>
          <a:graphicData uri="http://schemas.openxmlformats.org/presentationml/2006/ole">
            <p:oleObj spid="_x0000_s26629" name="Equation" r:id="rId3" imgW="583920" imgH="177480" progId="Equation.DSMT4">
              <p:embed/>
            </p:oleObj>
          </a:graphicData>
        </a:graphic>
      </p:graphicFrame>
      <p:graphicFrame>
        <p:nvGraphicFramePr>
          <p:cNvPr id="26637" name="Object 13"/>
          <p:cNvGraphicFramePr>
            <a:graphicFrameLocks noChangeAspect="1"/>
          </p:cNvGraphicFramePr>
          <p:nvPr>
            <p:ph sz="half" idx="2"/>
          </p:nvPr>
        </p:nvGraphicFramePr>
        <p:xfrm>
          <a:off x="6300788" y="4870450"/>
          <a:ext cx="2305050" cy="827088"/>
        </p:xfrm>
        <a:graphic>
          <a:graphicData uri="http://schemas.openxmlformats.org/presentationml/2006/ole">
            <p:oleObj spid="_x0000_s26637" name="Equation" r:id="rId4" imgW="495000" imgH="177480" progId="Equation.DSMT4">
              <p:embed/>
            </p:oleObj>
          </a:graphicData>
        </a:graphic>
      </p:graphicFrame>
      <p:sp>
        <p:nvSpPr>
          <p:cNvPr id="26640" name="AutoShape 16"/>
          <p:cNvSpPr>
            <a:spLocks noChangeArrowheads="1"/>
          </p:cNvSpPr>
          <p:nvPr/>
        </p:nvSpPr>
        <p:spPr bwMode="auto">
          <a:xfrm>
            <a:off x="7235825" y="3573463"/>
            <a:ext cx="215900" cy="1008062"/>
          </a:xfrm>
          <a:prstGeom prst="downArrow">
            <a:avLst>
              <a:gd name="adj1" fmla="val 50000"/>
              <a:gd name="adj2" fmla="val 116728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grpSp>
        <p:nvGrpSpPr>
          <p:cNvPr id="26642" name="Group 18"/>
          <p:cNvGrpSpPr>
            <a:grpSpLocks/>
          </p:cNvGrpSpPr>
          <p:nvPr/>
        </p:nvGrpSpPr>
        <p:grpSpPr bwMode="auto">
          <a:xfrm>
            <a:off x="827088" y="2493963"/>
            <a:ext cx="4752975" cy="3382962"/>
            <a:chOff x="1156" y="890"/>
            <a:chExt cx="3311" cy="2351"/>
          </a:xfrm>
        </p:grpSpPr>
        <p:pic>
          <p:nvPicPr>
            <p:cNvPr id="26643" name="Picture 19" descr="200811792712564_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156" y="890"/>
              <a:ext cx="3311" cy="2351"/>
            </a:xfrm>
            <a:prstGeom prst="rect">
              <a:avLst/>
            </a:prstGeom>
            <a:noFill/>
          </p:spPr>
        </p:pic>
        <p:pic>
          <p:nvPicPr>
            <p:cNvPr id="26644" name="Picture 2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424" y="1208"/>
              <a:ext cx="252" cy="454"/>
            </a:xfrm>
            <a:prstGeom prst="rect">
              <a:avLst/>
            </a:prstGeom>
            <a:noFill/>
          </p:spPr>
        </p:pic>
        <p:pic>
          <p:nvPicPr>
            <p:cNvPr id="26645" name="Picture 21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973" y="1480"/>
              <a:ext cx="181" cy="172"/>
            </a:xfrm>
            <a:prstGeom prst="rect">
              <a:avLst/>
            </a:prstGeom>
            <a:noFill/>
          </p:spPr>
        </p:pic>
        <p:pic>
          <p:nvPicPr>
            <p:cNvPr id="26646" name="Picture 2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154" y="1480"/>
              <a:ext cx="181" cy="172"/>
            </a:xfrm>
            <a:prstGeom prst="rect">
              <a:avLst/>
            </a:prstGeom>
            <a:noFill/>
          </p:spPr>
        </p:pic>
      </p:grpSp>
      <p:grpSp>
        <p:nvGrpSpPr>
          <p:cNvPr id="26647" name="Group 23"/>
          <p:cNvGrpSpPr>
            <a:grpSpLocks/>
          </p:cNvGrpSpPr>
          <p:nvPr/>
        </p:nvGrpSpPr>
        <p:grpSpPr bwMode="auto">
          <a:xfrm>
            <a:off x="684213" y="1341438"/>
            <a:ext cx="7921625" cy="611187"/>
            <a:chOff x="249" y="460"/>
            <a:chExt cx="4990" cy="385"/>
          </a:xfrm>
        </p:grpSpPr>
        <p:sp>
          <p:nvSpPr>
            <p:cNvPr id="26648" name="Text Box 24"/>
            <p:cNvSpPr txBox="1">
              <a:spLocks noChangeArrowheads="1"/>
            </p:cNvSpPr>
            <p:nvPr/>
          </p:nvSpPr>
          <p:spPr bwMode="auto">
            <a:xfrm>
              <a:off x="249" y="482"/>
              <a:ext cx="499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b="1"/>
                <a:t>设小球的质量为     ，已知砝码的质量是</a:t>
              </a:r>
              <a:r>
                <a:rPr lang="en-US" altLang="zh-CN" sz="2800" b="1"/>
                <a:t>200</a:t>
              </a:r>
              <a:r>
                <a:rPr lang="zh-CN" altLang="en-US" sz="2800" b="1"/>
                <a:t>克  </a:t>
              </a:r>
            </a:p>
          </p:txBody>
        </p:sp>
        <p:graphicFrame>
          <p:nvGraphicFramePr>
            <p:cNvPr id="26649" name="Object 25"/>
            <p:cNvGraphicFramePr>
              <a:graphicFrameLocks noChangeAspect="1"/>
            </p:cNvGraphicFramePr>
            <p:nvPr/>
          </p:nvGraphicFramePr>
          <p:xfrm>
            <a:off x="1911" y="514"/>
            <a:ext cx="289" cy="318"/>
          </p:xfrm>
          <a:graphic>
            <a:graphicData uri="http://schemas.openxmlformats.org/presentationml/2006/ole">
              <p:oleObj spid="_x0000_s26649" name="Equation" r:id="rId8" imgW="126720" imgH="139680" progId="Equation.DSMT4">
                <p:embed/>
              </p:oleObj>
            </a:graphicData>
          </a:graphic>
        </p:graphicFrame>
        <p:graphicFrame>
          <p:nvGraphicFramePr>
            <p:cNvPr id="26650" name="Object 26"/>
            <p:cNvGraphicFramePr>
              <a:graphicFrameLocks noChangeAspect="1"/>
            </p:cNvGraphicFramePr>
            <p:nvPr/>
          </p:nvGraphicFramePr>
          <p:xfrm>
            <a:off x="4231" y="460"/>
            <a:ext cx="247" cy="385"/>
          </p:xfrm>
          <a:graphic>
            <a:graphicData uri="http://schemas.openxmlformats.org/presentationml/2006/ole">
              <p:oleObj spid="_x0000_s26650" name="Equation" r:id="rId9" imgW="114120" imgH="177480" progId="Equation.DSMT4">
                <p:embed/>
              </p:oleObj>
            </a:graphicData>
          </a:graphic>
        </p:graphicFrame>
      </p:grpSp>
      <p:grpSp>
        <p:nvGrpSpPr>
          <p:cNvPr id="26654" name="Group 30"/>
          <p:cNvGrpSpPr>
            <a:grpSpLocks/>
          </p:cNvGrpSpPr>
          <p:nvPr/>
        </p:nvGrpSpPr>
        <p:grpSpPr bwMode="auto">
          <a:xfrm>
            <a:off x="2627313" y="0"/>
            <a:ext cx="3800475" cy="1123950"/>
            <a:chOff x="1655" y="0"/>
            <a:chExt cx="2394" cy="708"/>
          </a:xfrm>
        </p:grpSpPr>
        <p:pic>
          <p:nvPicPr>
            <p:cNvPr id="26655" name="Picture 31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655" y="0"/>
              <a:ext cx="2394" cy="708"/>
            </a:xfrm>
            <a:prstGeom prst="rect">
              <a:avLst/>
            </a:prstGeom>
            <a:noFill/>
          </p:spPr>
        </p:pic>
        <p:sp>
          <p:nvSpPr>
            <p:cNvPr id="26656" name="Text Box 32"/>
            <p:cNvSpPr txBox="1">
              <a:spLocks noChangeArrowheads="1"/>
            </p:cNvSpPr>
            <p:nvPr/>
          </p:nvSpPr>
          <p:spPr bwMode="auto">
            <a:xfrm>
              <a:off x="2048" y="52"/>
              <a:ext cx="1859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000" b="1">
                  <a:solidFill>
                    <a:srgbClr val="FF0000"/>
                  </a:solidFill>
                  <a:ea typeface="华文隶书" pitchFamily="2" charset="-122"/>
                </a:rPr>
                <a:t>解方程</a:t>
              </a:r>
            </a:p>
          </p:txBody>
        </p:sp>
      </p:grp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6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395288" y="1268413"/>
            <a:ext cx="65547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/>
              <a:t>例</a:t>
            </a:r>
            <a:r>
              <a:rPr lang="en-US" altLang="zh-CN" sz="3200" b="1"/>
              <a:t>2</a:t>
            </a:r>
            <a:r>
              <a:rPr lang="zh-CN" altLang="en-US" sz="3200" b="1"/>
              <a:t>：利用等式的性质解下列方程</a:t>
            </a:r>
            <a:r>
              <a:rPr lang="en-US" altLang="zh-CN" sz="3200" b="1"/>
              <a:t>.</a:t>
            </a:r>
            <a:r>
              <a:rPr lang="en-US" altLang="zh-CN" sz="3200"/>
              <a:t> </a:t>
            </a:r>
            <a:endParaRPr lang="zh-CN" altLang="en-US" sz="3200"/>
          </a:p>
        </p:txBody>
      </p:sp>
      <p:graphicFrame>
        <p:nvGraphicFramePr>
          <p:cNvPr id="15363" name="Object 3"/>
          <p:cNvGraphicFramePr>
            <a:graphicFrameLocks noChangeAspect="1"/>
          </p:cNvGraphicFramePr>
          <p:nvPr/>
        </p:nvGraphicFramePr>
        <p:xfrm>
          <a:off x="2484438" y="2708275"/>
          <a:ext cx="3600450" cy="777875"/>
        </p:xfrm>
        <a:graphic>
          <a:graphicData uri="http://schemas.openxmlformats.org/presentationml/2006/ole">
            <p:oleObj spid="_x0000_s15363" name="Equation" r:id="rId3" imgW="939600" imgH="203040" progId="Equation.DSMT4">
              <p:embed/>
            </p:oleObj>
          </a:graphicData>
        </a:graphic>
      </p:graphicFrame>
      <p:grpSp>
        <p:nvGrpSpPr>
          <p:cNvPr id="15375" name="Group 15"/>
          <p:cNvGrpSpPr>
            <a:grpSpLocks/>
          </p:cNvGrpSpPr>
          <p:nvPr/>
        </p:nvGrpSpPr>
        <p:grpSpPr bwMode="auto">
          <a:xfrm>
            <a:off x="2627313" y="0"/>
            <a:ext cx="3800475" cy="1123950"/>
            <a:chOff x="1655" y="0"/>
            <a:chExt cx="2394" cy="708"/>
          </a:xfrm>
        </p:grpSpPr>
        <p:pic>
          <p:nvPicPr>
            <p:cNvPr id="15374" name="Picture 1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55" y="0"/>
              <a:ext cx="2394" cy="708"/>
            </a:xfrm>
            <a:prstGeom prst="rect">
              <a:avLst/>
            </a:prstGeom>
            <a:noFill/>
          </p:spPr>
        </p:pic>
        <p:sp>
          <p:nvSpPr>
            <p:cNvPr id="15373" name="Text Box 13"/>
            <p:cNvSpPr txBox="1">
              <a:spLocks noChangeArrowheads="1"/>
            </p:cNvSpPr>
            <p:nvPr/>
          </p:nvSpPr>
          <p:spPr bwMode="auto">
            <a:xfrm>
              <a:off x="2048" y="52"/>
              <a:ext cx="1859" cy="6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6000" b="1">
                  <a:solidFill>
                    <a:srgbClr val="FF0000"/>
                  </a:solidFill>
                  <a:ea typeface="华文隶书" pitchFamily="2" charset="-122"/>
                </a:rPr>
                <a:t>解方程</a:t>
              </a:r>
            </a:p>
          </p:txBody>
        </p:sp>
      </p:grp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157256312</TotalTime>
  <Pages>0</Pages>
  <Words>239</Words>
  <Characters>0</Characters>
  <Application>Microsoft Office PowerPoint</Application>
  <DocSecurity>0</DocSecurity>
  <PresentationFormat>全屏显示(4:3)</PresentationFormat>
  <Lines>0</Lines>
  <Paragraphs>40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6" baseType="lpstr">
      <vt:lpstr>Arial</vt:lpstr>
      <vt:lpstr>宋体</vt:lpstr>
      <vt:lpstr>华文隶书</vt:lpstr>
      <vt:lpstr>默认设计模板</vt:lpstr>
      <vt:lpstr>MathType 6.0 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Manager>www.xkb1.com</Manager>
  <Company>www.xkb1.com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zsl</dc:creator>
  <cp:lastModifiedBy>zsl</cp:lastModifiedBy>
  <cp:revision>78</cp:revision>
  <cp:lastPrinted>1899-12-30T00:00:00Z</cp:lastPrinted>
  <dcterms:created xsi:type="dcterms:W3CDTF">2011-09-13T11:12:52Z</dcterms:created>
  <dcterms:modified xsi:type="dcterms:W3CDTF">2012-11-26T01:43:07Z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2052-8.1.0.2967</vt:lpwstr>
  </property>
</Properties>
</file>