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media/audio4.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audio2.bin" ContentType="audio/unknown"/>
  <Override PartName="/ppt/media/audio3.bin" ContentType="audio/unknown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media/audio1.bin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5"/>
  </p:notesMasterIdLst>
  <p:sldIdLst>
    <p:sldId id="271" r:id="rId2"/>
    <p:sldId id="272" r:id="rId3"/>
    <p:sldId id="273" r:id="rId4"/>
    <p:sldId id="274" r:id="rId5"/>
    <p:sldId id="275" r:id="rId6"/>
    <p:sldId id="276" r:id="rId7"/>
    <p:sldId id="259" r:id="rId8"/>
    <p:sldId id="262" r:id="rId9"/>
    <p:sldId id="260" r:id="rId10"/>
    <p:sldId id="265" r:id="rId11"/>
    <p:sldId id="266" r:id="rId12"/>
    <p:sldId id="263" r:id="rId13"/>
    <p:sldId id="26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CC00"/>
    <a:srgbClr val="FF0066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46" autoAdjust="0"/>
    <p:restoredTop sz="85336" autoAdjust="0"/>
  </p:normalViewPr>
  <p:slideViewPr>
    <p:cSldViewPr>
      <p:cViewPr varScale="1">
        <p:scale>
          <a:sx n="61" d="100"/>
          <a:sy n="61" d="100"/>
        </p:scale>
        <p:origin x="-222" y="-84"/>
      </p:cViewPr>
      <p:guideLst>
        <p:guide orient="horz" pos="4032"/>
        <p:guide pos="9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E698052-AB0A-4DDF-833E-213DDF500D3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98052-AB0A-4DDF-833E-213DDF500D36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3D4A6D-D48B-429F-B5EC-6D2E58D5E61E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/>
              <a:t>3.k&gt;0</a:t>
            </a:r>
            <a:r>
              <a:rPr lang="zh-CN" altLang="en-US" sz="4400"/>
              <a:t>时</a:t>
            </a:r>
            <a:r>
              <a:rPr lang="en-US" altLang="zh-CN" sz="4400"/>
              <a:t>f(x)</a:t>
            </a:r>
            <a:r>
              <a:rPr lang="zh-CN" altLang="en-US" sz="4400"/>
              <a:t>在（</a:t>
            </a:r>
            <a:r>
              <a:rPr lang="en-US" altLang="zh-CN" sz="4400"/>
              <a:t>0</a:t>
            </a:r>
            <a:r>
              <a:rPr lang="zh-CN" altLang="en-US" sz="4400"/>
              <a:t>，</a:t>
            </a:r>
            <a:r>
              <a:rPr lang="en-US" altLang="zh-CN" sz="4400"/>
              <a:t>+ ∞ </a:t>
            </a:r>
            <a:r>
              <a:rPr lang="zh-CN" altLang="en-US" sz="4400"/>
              <a:t>）递减， </a:t>
            </a:r>
            <a:r>
              <a:rPr lang="en-US" altLang="zh-CN" sz="4400"/>
              <a:t>k&lt;0</a:t>
            </a:r>
            <a:r>
              <a:rPr lang="zh-CN" altLang="en-US" sz="4400"/>
              <a:t>时</a:t>
            </a:r>
            <a:r>
              <a:rPr lang="en-US" altLang="zh-CN" sz="4400"/>
              <a:t>f(x)</a:t>
            </a:r>
            <a:r>
              <a:rPr lang="zh-CN" altLang="en-US" sz="4400"/>
              <a:t>在（</a:t>
            </a:r>
            <a:r>
              <a:rPr lang="en-US" altLang="zh-CN" sz="4400"/>
              <a:t>0</a:t>
            </a:r>
            <a:r>
              <a:rPr lang="zh-CN" altLang="en-US" sz="4400"/>
              <a:t>，</a:t>
            </a:r>
            <a:r>
              <a:rPr lang="en-US" altLang="zh-CN" sz="4400"/>
              <a:t>+ ∞ </a:t>
            </a:r>
            <a:r>
              <a:rPr lang="zh-CN" altLang="en-US" sz="4400"/>
              <a:t>）递增。</a:t>
            </a:r>
          </a:p>
          <a:p>
            <a:endParaRPr lang="zh-CN" altLang="en-US" sz="4400"/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69FA-3A32-4BAB-8D7B-95275CF488D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3E22B-59D4-48CC-A352-53842A36C3E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DCA7-5A57-466F-B517-4AD220F9AFE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0BEA-C997-4C2D-BE8F-E54BE083FF7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E19B4-A748-4363-9C3B-888B4FC7702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44F06-CB18-4415-BEEC-0E07F544C79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24C1-E1CB-4378-AC9B-2DD759794A5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D58A8-430D-4DE9-B43F-10A1C6F196A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DA809-9C2E-4A3E-A567-6ADA3C701D4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4D119-B2F2-4AE1-88D3-97816166136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17EA-EED8-481F-BAD8-7AC6760F2E2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33F26-C2EE-4A51-82E4-08397A50AA1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bin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ll%20Users\Documents\My%20Music\beck.asf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48" y="2357430"/>
            <a:ext cx="76001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9600" b="1" cap="none" spc="0" dirty="0" smtClean="0">
                <a:ln w="50800"/>
                <a:solidFill>
                  <a:srgbClr val="0000FF"/>
                </a:solidFill>
                <a:effectLst/>
                <a:latin typeface="迷你简琥珀" pitchFamily="65" charset="-122"/>
                <a:ea typeface="迷你简琥珀" pitchFamily="65" charset="-122"/>
              </a:rPr>
              <a:t>函数的单调性</a:t>
            </a:r>
            <a:endParaRPr lang="zh-CN" altLang="en-US" sz="9600" b="1" cap="none" spc="0" dirty="0">
              <a:ln w="50800"/>
              <a:solidFill>
                <a:srgbClr val="0000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1027"/>
          <p:cNvSpPr txBox="1">
            <a:spLocks noChangeArrowheads="1"/>
          </p:cNvSpPr>
          <p:nvPr/>
        </p:nvSpPr>
        <p:spPr bwMode="auto">
          <a:xfrm>
            <a:off x="385786" y="396851"/>
            <a:ext cx="3581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4.  </a:t>
            </a:r>
            <a:r>
              <a:rPr lang="zh-CN" altLang="en-US" sz="4000" b="1" dirty="0"/>
              <a:t>函数</a:t>
            </a:r>
            <a:r>
              <a:rPr lang="en-US" altLang="zh-CN" sz="4000" b="1" dirty="0"/>
              <a:t>f (x)=</a:t>
            </a:r>
          </a:p>
        </p:txBody>
      </p:sp>
      <p:sp>
        <p:nvSpPr>
          <p:cNvPr id="11268" name="AutoShape 1028"/>
          <p:cNvSpPr>
            <a:spLocks/>
          </p:cNvSpPr>
          <p:nvPr/>
        </p:nvSpPr>
        <p:spPr bwMode="auto">
          <a:xfrm>
            <a:off x="3662386" y="168251"/>
            <a:ext cx="381000" cy="1295400"/>
          </a:xfrm>
          <a:prstGeom prst="leftBrace">
            <a:avLst>
              <a:gd name="adj1" fmla="val 283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4000"/>
          </a:p>
        </p:txBody>
      </p:sp>
      <p:sp>
        <p:nvSpPr>
          <p:cNvPr id="11269" name="Text Box 1029"/>
          <p:cNvSpPr txBox="1">
            <a:spLocks noChangeArrowheads="1"/>
          </p:cNvSpPr>
          <p:nvPr/>
        </p:nvSpPr>
        <p:spPr bwMode="auto">
          <a:xfrm>
            <a:off x="4195786" y="-24"/>
            <a:ext cx="365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2x+1,  (x≥1)</a:t>
            </a:r>
          </a:p>
        </p:txBody>
      </p:sp>
      <p:sp>
        <p:nvSpPr>
          <p:cNvPr id="11271" name="Text Box 1031"/>
          <p:cNvSpPr txBox="1">
            <a:spLocks noChangeArrowheads="1"/>
          </p:cNvSpPr>
          <p:nvPr/>
        </p:nvSpPr>
        <p:spPr bwMode="auto">
          <a:xfrm>
            <a:off x="3967186" y="930251"/>
            <a:ext cx="396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5 </a:t>
            </a:r>
            <a:r>
              <a:rPr lang="zh-CN" altLang="en-US" sz="4000" b="1"/>
              <a:t>－ </a:t>
            </a:r>
            <a:r>
              <a:rPr lang="en-US" altLang="zh-CN" sz="4000" b="1"/>
              <a:t>x,  (x</a:t>
            </a:r>
            <a:r>
              <a:rPr lang="zh-CN" altLang="en-US" sz="4000" b="1"/>
              <a:t>＜</a:t>
            </a:r>
            <a:r>
              <a:rPr lang="en-US" altLang="zh-CN" sz="4000" b="1"/>
              <a:t>1)</a:t>
            </a:r>
          </a:p>
        </p:txBody>
      </p:sp>
      <p:sp>
        <p:nvSpPr>
          <p:cNvPr id="11272" name="Rectangle 1032"/>
          <p:cNvSpPr>
            <a:spLocks noChangeArrowheads="1"/>
          </p:cNvSpPr>
          <p:nvPr/>
        </p:nvSpPr>
        <p:spPr bwMode="auto">
          <a:xfrm>
            <a:off x="327025" y="1643050"/>
            <a:ext cx="7826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/>
              <a:t>则</a:t>
            </a:r>
            <a:r>
              <a:rPr lang="en-US" altLang="zh-CN" sz="4000" b="1" dirty="0"/>
              <a:t>f (x)</a:t>
            </a:r>
            <a:r>
              <a:rPr lang="zh-CN" altLang="en-US" sz="4000" b="1" dirty="0"/>
              <a:t>的递减区间为</a:t>
            </a:r>
            <a:r>
              <a:rPr lang="en-US" altLang="zh-CN" sz="4000" b="1" dirty="0"/>
              <a:t>(          )</a:t>
            </a:r>
          </a:p>
        </p:txBody>
      </p:sp>
      <p:sp>
        <p:nvSpPr>
          <p:cNvPr id="11273" name="Rectangle 1033"/>
          <p:cNvSpPr>
            <a:spLocks noChangeArrowheads="1"/>
          </p:cNvSpPr>
          <p:nvPr/>
        </p:nvSpPr>
        <p:spPr bwMode="auto">
          <a:xfrm>
            <a:off x="714348" y="2357430"/>
            <a:ext cx="3352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/>
              <a:t>A.   [1, </a:t>
            </a:r>
            <a:r>
              <a:rPr lang="zh-CN" altLang="en-US" sz="4000" b="1" dirty="0"/>
              <a:t>＋∞</a:t>
            </a:r>
            <a:r>
              <a:rPr lang="en-US" altLang="zh-CN" sz="4000" b="1" dirty="0"/>
              <a:t>)</a:t>
            </a:r>
          </a:p>
        </p:txBody>
      </p:sp>
      <p:sp>
        <p:nvSpPr>
          <p:cNvPr id="11274" name="Rectangle 1034"/>
          <p:cNvSpPr>
            <a:spLocks noChangeArrowheads="1"/>
          </p:cNvSpPr>
          <p:nvPr/>
        </p:nvSpPr>
        <p:spPr bwMode="auto">
          <a:xfrm>
            <a:off x="4524348" y="2357430"/>
            <a:ext cx="3352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/>
              <a:t>B.   (</a:t>
            </a:r>
            <a:r>
              <a:rPr lang="zh-CN" altLang="en-US" sz="4000" b="1" dirty="0"/>
              <a:t>－∞</a:t>
            </a:r>
            <a:r>
              <a:rPr lang="en-US" altLang="zh-CN" sz="4000" b="1" dirty="0"/>
              <a:t>, 1)</a:t>
            </a:r>
          </a:p>
        </p:txBody>
      </p:sp>
      <p:sp>
        <p:nvSpPr>
          <p:cNvPr id="11275" name="Rectangle 1035"/>
          <p:cNvSpPr>
            <a:spLocks noChangeArrowheads="1"/>
          </p:cNvSpPr>
          <p:nvPr/>
        </p:nvSpPr>
        <p:spPr bwMode="auto">
          <a:xfrm>
            <a:off x="714348" y="3143248"/>
            <a:ext cx="3352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/>
              <a:t>C.   (0, </a:t>
            </a:r>
            <a:r>
              <a:rPr lang="zh-CN" altLang="en-US" sz="4000" b="1" dirty="0"/>
              <a:t>＋∞</a:t>
            </a:r>
            <a:r>
              <a:rPr lang="en-US" altLang="zh-CN" sz="4000" b="1" dirty="0"/>
              <a:t>)</a:t>
            </a:r>
          </a:p>
        </p:txBody>
      </p:sp>
      <p:sp>
        <p:nvSpPr>
          <p:cNvPr id="11276" name="Rectangle 1036"/>
          <p:cNvSpPr>
            <a:spLocks noChangeArrowheads="1"/>
          </p:cNvSpPr>
          <p:nvPr/>
        </p:nvSpPr>
        <p:spPr bwMode="auto">
          <a:xfrm>
            <a:off x="4524348" y="3143248"/>
            <a:ext cx="3352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/>
              <a:t>D.   (</a:t>
            </a:r>
            <a:r>
              <a:rPr lang="zh-CN" altLang="en-US" sz="4000" b="1" dirty="0"/>
              <a:t>－∞</a:t>
            </a:r>
            <a:r>
              <a:rPr lang="en-US" altLang="zh-CN" sz="4000" b="1" dirty="0"/>
              <a:t>, 1]</a:t>
            </a:r>
          </a:p>
        </p:txBody>
      </p:sp>
      <p:sp>
        <p:nvSpPr>
          <p:cNvPr id="11277" name="Rectangle 1037"/>
          <p:cNvSpPr>
            <a:spLocks noChangeArrowheads="1"/>
          </p:cNvSpPr>
          <p:nvPr/>
        </p:nvSpPr>
        <p:spPr bwMode="auto">
          <a:xfrm>
            <a:off x="5429256" y="1670038"/>
            <a:ext cx="5261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596" y="4000504"/>
            <a:ext cx="81439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5.</a:t>
            </a:r>
            <a:r>
              <a:rPr lang="zh-CN" altLang="en-US" sz="4400" dirty="0" smtClean="0">
                <a:latin typeface="迷你简魏碑" pitchFamily="65" charset="-122"/>
                <a:ea typeface="迷你简魏碑" pitchFamily="65" charset="-122"/>
              </a:rPr>
              <a:t>函数</a:t>
            </a:r>
            <a:r>
              <a:rPr lang="en-US" altLang="zh-CN" sz="4400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lang="zh-CN" altLang="en-US" sz="4400" dirty="0" smtClean="0">
                <a:latin typeface="迷你简魏碑" pitchFamily="65" charset="-122"/>
                <a:ea typeface="迷你简魏碑" pitchFamily="65" charset="-122"/>
              </a:rPr>
              <a:t>＝</a:t>
            </a:r>
            <a:r>
              <a:rPr lang="en-US" altLang="zh-CN" sz="4400" dirty="0" smtClean="0">
                <a:latin typeface="迷你简魏碑" pitchFamily="65" charset="-122"/>
                <a:ea typeface="迷你简魏碑" pitchFamily="65" charset="-122"/>
              </a:rPr>
              <a:t>x</a:t>
            </a:r>
            <a:r>
              <a:rPr lang="en-US" altLang="zh-CN" sz="4400" baseline="30000" dirty="0" smtClean="0">
                <a:latin typeface="迷你简魏碑" pitchFamily="65" charset="-122"/>
                <a:ea typeface="迷你简魏碑" pitchFamily="65" charset="-122"/>
              </a:rPr>
              <a:t>2</a:t>
            </a:r>
            <a:r>
              <a:rPr lang="en-US" altLang="zh-CN" sz="4400" dirty="0" smtClean="0">
                <a:latin typeface="迷你简魏碑" pitchFamily="65" charset="-122"/>
                <a:ea typeface="迷你简魏碑" pitchFamily="65" charset="-122"/>
              </a:rPr>
              <a:t>-2|x|+2</a:t>
            </a:r>
            <a:r>
              <a:rPr lang="zh-CN" altLang="en-US" sz="4400" dirty="0" smtClean="0">
                <a:latin typeface="迷你简魏碑" pitchFamily="65" charset="-122"/>
                <a:ea typeface="迷你简魏碑" pitchFamily="65" charset="-122"/>
              </a:rPr>
              <a:t>的单调递增区间是</a:t>
            </a:r>
            <a:r>
              <a:rPr lang="en-US" altLang="zh-CN" sz="4400" dirty="0" smtClean="0">
                <a:latin typeface="迷你简魏碑" pitchFamily="65" charset="-122"/>
                <a:ea typeface="迷你简魏碑" pitchFamily="65" charset="-122"/>
              </a:rPr>
              <a:t>___________;</a:t>
            </a:r>
            <a:r>
              <a:rPr lang="zh-CN" altLang="en-US" sz="4400" dirty="0" smtClean="0">
                <a:latin typeface="迷你简魏碑" pitchFamily="65" charset="-122"/>
                <a:ea typeface="迷你简魏碑" pitchFamily="65" charset="-122"/>
              </a:rPr>
              <a:t>递减区间为</a:t>
            </a:r>
            <a:r>
              <a:rPr lang="en-US" altLang="zh-CN" sz="4400" dirty="0" smtClean="0">
                <a:latin typeface="迷你简魏碑" pitchFamily="65" charset="-122"/>
                <a:ea typeface="迷你简魏碑" pitchFamily="65" charset="-122"/>
              </a:rPr>
              <a:t>_______________.</a:t>
            </a:r>
            <a:endParaRPr lang="zh-CN" altLang="en-US" sz="4400" baseline="30000" dirty="0">
              <a:latin typeface="迷你简魏碑" pitchFamily="65" charset="-122"/>
              <a:ea typeface="迷你简魏碑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utoUpdateAnimBg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1027"/>
          <p:cNvSpPr txBox="1">
            <a:spLocks noChangeArrowheads="1"/>
          </p:cNvSpPr>
          <p:nvPr/>
        </p:nvSpPr>
        <p:spPr bwMode="auto">
          <a:xfrm>
            <a:off x="685800" y="1000108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6</a:t>
            </a:r>
            <a:r>
              <a:rPr lang="en-US" altLang="zh-CN" sz="4400" b="1" smtClean="0"/>
              <a:t>.  </a:t>
            </a:r>
            <a:r>
              <a:rPr lang="zh-CN" altLang="en-US" sz="4400" b="1" dirty="0"/>
              <a:t>若函数</a:t>
            </a:r>
            <a:r>
              <a:rPr lang="en-US" altLang="zh-CN" sz="4400" b="1" dirty="0"/>
              <a:t>f (x) </a:t>
            </a:r>
            <a:r>
              <a:rPr lang="zh-CN" altLang="en-US" sz="4400" b="1" dirty="0"/>
              <a:t>在区间</a:t>
            </a:r>
            <a:r>
              <a:rPr lang="en-US" altLang="zh-CN" sz="4400" b="1" dirty="0"/>
              <a:t>[a, b]</a:t>
            </a:r>
            <a:r>
              <a:rPr lang="zh-CN" altLang="en-US" sz="4400" b="1" dirty="0"/>
              <a:t>单调</a:t>
            </a:r>
          </a:p>
        </p:txBody>
      </p:sp>
      <p:sp>
        <p:nvSpPr>
          <p:cNvPr id="12292" name="Text Box 1028"/>
          <p:cNvSpPr txBox="1">
            <a:spLocks noChangeArrowheads="1"/>
          </p:cNvSpPr>
          <p:nvPr/>
        </p:nvSpPr>
        <p:spPr bwMode="auto">
          <a:xfrm>
            <a:off x="381000" y="1838308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/>
              <a:t>且 </a:t>
            </a:r>
            <a:r>
              <a:rPr lang="en-US" altLang="zh-CN" sz="4400" b="1" dirty="0"/>
              <a:t>f(a) f(b)</a:t>
            </a:r>
            <a:r>
              <a:rPr lang="zh-CN" altLang="en-US" sz="4400" b="1" dirty="0"/>
              <a:t>＜</a:t>
            </a:r>
            <a:r>
              <a:rPr lang="en-US" altLang="zh-CN" sz="4400" b="1" dirty="0"/>
              <a:t>0, </a:t>
            </a:r>
            <a:r>
              <a:rPr lang="zh-CN" altLang="en-US" sz="4400" b="1" dirty="0"/>
              <a:t>则方程</a:t>
            </a:r>
            <a:r>
              <a:rPr lang="en-US" altLang="zh-CN" sz="4400" b="1" dirty="0"/>
              <a:t>f(x)=0</a:t>
            </a:r>
            <a:r>
              <a:rPr lang="zh-CN" altLang="en-US" sz="4400" b="1" dirty="0"/>
              <a:t>在区</a:t>
            </a:r>
          </a:p>
        </p:txBody>
      </p:sp>
      <p:sp>
        <p:nvSpPr>
          <p:cNvPr id="12293" name="Text Box 1029"/>
          <p:cNvSpPr txBox="1">
            <a:spLocks noChangeArrowheads="1"/>
          </p:cNvSpPr>
          <p:nvPr/>
        </p:nvSpPr>
        <p:spPr bwMode="auto">
          <a:xfrm>
            <a:off x="1905000" y="2101850"/>
            <a:ext cx="7620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2294" name="Rectangle 1030"/>
          <p:cNvSpPr>
            <a:spLocks noChangeArrowheads="1"/>
          </p:cNvSpPr>
          <p:nvPr/>
        </p:nvSpPr>
        <p:spPr bwMode="auto">
          <a:xfrm>
            <a:off x="457200" y="2676508"/>
            <a:ext cx="457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/>
              <a:t>间</a:t>
            </a:r>
            <a:r>
              <a:rPr lang="en-US" altLang="zh-CN" sz="4400" b="1"/>
              <a:t>[a, b]</a:t>
            </a:r>
            <a:r>
              <a:rPr lang="zh-CN" altLang="en-US" sz="4400" b="1"/>
              <a:t>上</a:t>
            </a:r>
            <a:r>
              <a:rPr lang="en-US" altLang="zh-CN" sz="4400" b="1"/>
              <a:t>(           ).</a:t>
            </a:r>
          </a:p>
        </p:txBody>
      </p:sp>
      <p:sp>
        <p:nvSpPr>
          <p:cNvPr id="12295" name="Rectangle 1031"/>
          <p:cNvSpPr>
            <a:spLocks noChangeArrowheads="1"/>
          </p:cNvSpPr>
          <p:nvPr/>
        </p:nvSpPr>
        <p:spPr bwMode="auto">
          <a:xfrm>
            <a:off x="609600" y="3819508"/>
            <a:ext cx="4191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A.</a:t>
            </a:r>
            <a:r>
              <a:rPr lang="zh-CN" altLang="en-US" sz="4000" b="1"/>
              <a:t>至少有一实根</a:t>
            </a:r>
            <a:r>
              <a:rPr lang="en-US" altLang="zh-CN" sz="4000" b="1"/>
              <a:t>;</a:t>
            </a:r>
          </a:p>
        </p:txBody>
      </p:sp>
      <p:sp>
        <p:nvSpPr>
          <p:cNvPr id="12296" name="Rectangle 1032"/>
          <p:cNvSpPr>
            <a:spLocks noChangeArrowheads="1"/>
          </p:cNvSpPr>
          <p:nvPr/>
        </p:nvSpPr>
        <p:spPr bwMode="auto">
          <a:xfrm>
            <a:off x="4800600" y="3819508"/>
            <a:ext cx="4191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B.</a:t>
            </a:r>
            <a:r>
              <a:rPr lang="zh-CN" altLang="en-US" sz="4000" b="1"/>
              <a:t>至多有一实根</a:t>
            </a:r>
            <a:r>
              <a:rPr lang="en-US" altLang="zh-CN" sz="4000" b="1"/>
              <a:t>;</a:t>
            </a:r>
          </a:p>
        </p:txBody>
      </p:sp>
      <p:sp>
        <p:nvSpPr>
          <p:cNvPr id="12297" name="Rectangle 1033"/>
          <p:cNvSpPr>
            <a:spLocks noChangeArrowheads="1"/>
          </p:cNvSpPr>
          <p:nvPr/>
        </p:nvSpPr>
        <p:spPr bwMode="auto">
          <a:xfrm>
            <a:off x="609600" y="4641833"/>
            <a:ext cx="4191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C.</a:t>
            </a:r>
            <a:r>
              <a:rPr lang="zh-CN" altLang="en-US" sz="4000" b="1"/>
              <a:t>没有一实根</a:t>
            </a:r>
            <a:r>
              <a:rPr lang="en-US" altLang="zh-CN" sz="4000" b="1"/>
              <a:t>;</a:t>
            </a:r>
          </a:p>
        </p:txBody>
      </p:sp>
      <p:sp>
        <p:nvSpPr>
          <p:cNvPr id="12298" name="Rectangle 1034"/>
          <p:cNvSpPr>
            <a:spLocks noChangeArrowheads="1"/>
          </p:cNvSpPr>
          <p:nvPr/>
        </p:nvSpPr>
        <p:spPr bwMode="auto">
          <a:xfrm>
            <a:off x="4800600" y="4641833"/>
            <a:ext cx="4191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/>
              <a:t>D.</a:t>
            </a:r>
            <a:r>
              <a:rPr lang="zh-CN" altLang="en-US" sz="4000" b="1"/>
              <a:t>必有唯一实根</a:t>
            </a:r>
            <a:r>
              <a:rPr lang="en-US" altLang="zh-CN" sz="4000" b="1"/>
              <a:t>.</a:t>
            </a:r>
          </a:p>
        </p:txBody>
      </p:sp>
      <p:sp>
        <p:nvSpPr>
          <p:cNvPr id="12299" name="Rectangle 1035"/>
          <p:cNvSpPr>
            <a:spLocks noChangeArrowheads="1"/>
          </p:cNvSpPr>
          <p:nvPr/>
        </p:nvSpPr>
        <p:spPr bwMode="auto">
          <a:xfrm>
            <a:off x="3581400" y="2690796"/>
            <a:ext cx="6238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219200" y="2133600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1.   </a:t>
            </a:r>
            <a:r>
              <a:rPr lang="zh-CN" altLang="en-US" sz="4400" b="1" dirty="0"/>
              <a:t>概念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219200" y="3352800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2.   </a:t>
            </a:r>
            <a:r>
              <a:rPr lang="zh-CN" altLang="en-US" sz="4400" b="1" dirty="0"/>
              <a:t>方法</a:t>
            </a:r>
          </a:p>
        </p:txBody>
      </p:sp>
      <p:pic>
        <p:nvPicPr>
          <p:cNvPr id="9221" name="Picture 5" descr="BL0039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3625850"/>
            <a:ext cx="2185988" cy="2774950"/>
          </a:xfrm>
          <a:prstGeom prst="rect">
            <a:avLst/>
          </a:prstGeom>
          <a:noFill/>
        </p:spPr>
      </p:pic>
      <p:sp>
        <p:nvSpPr>
          <p:cNvPr id="9222" name="AutoShape 6"/>
          <p:cNvSpPr>
            <a:spLocks/>
          </p:cNvSpPr>
          <p:nvPr/>
        </p:nvSpPr>
        <p:spPr bwMode="auto">
          <a:xfrm>
            <a:off x="3429000" y="3048000"/>
            <a:ext cx="381000" cy="1447800"/>
          </a:xfrm>
          <a:prstGeom prst="leftBrace">
            <a:avLst>
              <a:gd name="adj1" fmla="val 3166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733800" y="2743200"/>
            <a:ext cx="1981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</a:rPr>
              <a:t>定义法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733800" y="3886200"/>
            <a:ext cx="1981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</a:rPr>
              <a:t>图象法</a:t>
            </a: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2895600" y="381000"/>
            <a:ext cx="4343400" cy="1752600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zh-CN" altLang="en-US" sz="7200" b="1"/>
              <a:t>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  <p:bldP spid="9222" grpId="0" animBg="1"/>
      <p:bldP spid="9223" grpId="0" autoUpdateAnimBg="0"/>
      <p:bldP spid="922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692400" y="2133600"/>
            <a:ext cx="5994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kumimoji="0" lang="zh-CN" altLang="en-US" sz="4800" b="1" dirty="0"/>
              <a:t>教材</a:t>
            </a:r>
            <a:r>
              <a:rPr kumimoji="0" lang="en-US" altLang="zh-CN" sz="4800" b="1" dirty="0" smtClean="0"/>
              <a:t>P</a:t>
            </a:r>
            <a:r>
              <a:rPr kumimoji="0" lang="en-US" altLang="zh-CN" sz="4800" b="1" baseline="-25000" dirty="0" smtClean="0"/>
              <a:t>39</a:t>
            </a:r>
            <a:r>
              <a:rPr kumimoji="0" lang="en-US" altLang="zh-CN" sz="4800" b="1" dirty="0" smtClean="0"/>
              <a:t>   2  </a:t>
            </a:r>
            <a:endParaRPr kumimoji="0" lang="en-US" altLang="zh-CN" sz="4800" b="1" dirty="0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3657600" y="0"/>
            <a:ext cx="504825" cy="649288"/>
          </a:xfrm>
          <a:prstGeom prst="star4">
            <a:avLst>
              <a:gd name="adj" fmla="val 12500"/>
            </a:avLst>
          </a:prstGeom>
          <a:solidFill>
            <a:srgbClr val="00FF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2819400" y="1447800"/>
            <a:ext cx="504825" cy="649288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1600200" y="2438400"/>
            <a:ext cx="504825" cy="649288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3429000" y="762000"/>
            <a:ext cx="504825" cy="649288"/>
          </a:xfrm>
          <a:prstGeom prst="star4">
            <a:avLst>
              <a:gd name="adj" fmla="val 12500"/>
            </a:avLst>
          </a:prstGeom>
          <a:solidFill>
            <a:schemeClr val="tx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0" y="3429000"/>
            <a:ext cx="9144000" cy="2925763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  <a:scene3d>
              <a:camera prst="legacyPerspectiveBottomLeft"/>
              <a:lightRig rig="legacyFlat3" dir="t"/>
            </a:scene3d>
            <a:sp3d extrusionH="121893000" prstMaterial="legacyMatte">
              <a:extrusionClr>
                <a:srgbClr val="FF0000"/>
              </a:extrusionClr>
            </a:sp3d>
          </a:bodyPr>
          <a:lstStyle/>
          <a:p>
            <a:pPr algn="ctr"/>
            <a:r>
              <a:rPr lang="zh-CN" altLang="en-US" sz="3600" kern="10" spc="72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</a:rPr>
              <a:t>德毅博健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0" y="152400"/>
            <a:ext cx="2743200" cy="22860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7200" b="1" dirty="0"/>
              <a:t>作业</a:t>
            </a:r>
          </a:p>
        </p:txBody>
      </p:sp>
      <p:pic>
        <p:nvPicPr>
          <p:cNvPr id="19470" name="beck.asf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94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0"/>
                </p:tgtEl>
              </p:cMediaNode>
            </p:video>
          </p:childTnLst>
        </p:cTn>
      </p:par>
    </p:tnLst>
    <p:bldLst>
      <p:bldP spid="194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214282" y="71414"/>
            <a:ext cx="871543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400" dirty="0" smtClean="0">
                <a:solidFill>
                  <a:srgbClr val="FF0000"/>
                </a:solidFill>
                <a:latin typeface="迷你简琥珀" pitchFamily="65" charset="-122"/>
                <a:ea typeface="迷你简琥珀" pitchFamily="65" charset="-122"/>
              </a:rPr>
              <a:t>1</a:t>
            </a:r>
            <a:r>
              <a:rPr lang="en-US" altLang="zh-CN" sz="4400" dirty="0" smtClean="0">
                <a:solidFill>
                  <a:srgbClr val="002060"/>
                </a:solidFill>
              </a:rPr>
              <a:t>.</a:t>
            </a:r>
            <a:r>
              <a:rPr lang="zh-CN" altLang="en-US" sz="4000" dirty="0" smtClean="0">
                <a:solidFill>
                  <a:srgbClr val="002060"/>
                </a:solidFill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观察下列各个函数的图象，并说说它们分别反映了相应函数的哪些变化规律：</a:t>
            </a:r>
          </a:p>
          <a:p>
            <a:endParaRPr lang="zh-CN" altLang="en-US" dirty="0"/>
          </a:p>
        </p:txBody>
      </p:sp>
      <p:grpSp>
        <p:nvGrpSpPr>
          <p:cNvPr id="33966" name="Group 174"/>
          <p:cNvGrpSpPr>
            <a:grpSpLocks/>
          </p:cNvGrpSpPr>
          <p:nvPr/>
        </p:nvGrpSpPr>
        <p:grpSpPr bwMode="auto">
          <a:xfrm>
            <a:off x="188596" y="1928802"/>
            <a:ext cx="8786842" cy="2592725"/>
            <a:chOff x="1914" y="5537"/>
            <a:chExt cx="7242" cy="1737"/>
          </a:xfrm>
        </p:grpSpPr>
        <p:sp>
          <p:nvSpPr>
            <p:cNvPr id="33967" name="Freeform 175"/>
            <p:cNvSpPr>
              <a:spLocks/>
            </p:cNvSpPr>
            <p:nvPr/>
          </p:nvSpPr>
          <p:spPr bwMode="auto">
            <a:xfrm>
              <a:off x="2280" y="6176"/>
              <a:ext cx="852" cy="1098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765" y="450"/>
                </a:cxn>
                <a:cxn ang="0">
                  <a:pos x="570" y="750"/>
                </a:cxn>
                <a:cxn ang="0">
                  <a:pos x="270" y="945"/>
                </a:cxn>
                <a:cxn ang="0">
                  <a:pos x="0" y="1605"/>
                </a:cxn>
              </a:cxnLst>
              <a:rect l="0" t="0" r="r" b="b"/>
              <a:pathLst>
                <a:path w="809" h="1605">
                  <a:moveTo>
                    <a:pt x="809" y="0"/>
                  </a:moveTo>
                  <a:cubicBezTo>
                    <a:pt x="807" y="162"/>
                    <a:pt x="805" y="325"/>
                    <a:pt x="765" y="450"/>
                  </a:cubicBezTo>
                  <a:cubicBezTo>
                    <a:pt x="725" y="575"/>
                    <a:pt x="652" y="668"/>
                    <a:pt x="570" y="750"/>
                  </a:cubicBezTo>
                  <a:cubicBezTo>
                    <a:pt x="488" y="832"/>
                    <a:pt x="365" y="803"/>
                    <a:pt x="270" y="945"/>
                  </a:cubicBezTo>
                  <a:cubicBezTo>
                    <a:pt x="175" y="1087"/>
                    <a:pt x="45" y="1495"/>
                    <a:pt x="0" y="160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968" name="Group 176"/>
            <p:cNvGrpSpPr>
              <a:grpSpLocks/>
            </p:cNvGrpSpPr>
            <p:nvPr/>
          </p:nvGrpSpPr>
          <p:grpSpPr bwMode="auto">
            <a:xfrm>
              <a:off x="1914" y="5537"/>
              <a:ext cx="2056" cy="1737"/>
              <a:chOff x="7026" y="6086"/>
              <a:chExt cx="2056" cy="1737"/>
            </a:xfrm>
          </p:grpSpPr>
          <p:sp>
            <p:nvSpPr>
              <p:cNvPr id="33969" name="Line 177"/>
              <p:cNvSpPr>
                <a:spLocks noChangeShapeType="1"/>
              </p:cNvSpPr>
              <p:nvPr/>
            </p:nvSpPr>
            <p:spPr bwMode="auto">
              <a:xfrm>
                <a:off x="7026" y="7274"/>
                <a:ext cx="191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70" name="Line 178"/>
              <p:cNvSpPr>
                <a:spLocks noChangeShapeType="1"/>
              </p:cNvSpPr>
              <p:nvPr/>
            </p:nvSpPr>
            <p:spPr bwMode="auto">
              <a:xfrm rot="-5400000">
                <a:off x="7054" y="7000"/>
                <a:ext cx="164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71" name="Line 179"/>
              <p:cNvSpPr>
                <a:spLocks noChangeShapeType="1"/>
              </p:cNvSpPr>
              <p:nvPr/>
            </p:nvSpPr>
            <p:spPr bwMode="auto">
              <a:xfrm rot="-5400000">
                <a:off x="7903" y="6867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72" name="Line 180"/>
              <p:cNvSpPr>
                <a:spLocks noChangeShapeType="1"/>
              </p:cNvSpPr>
              <p:nvPr/>
            </p:nvSpPr>
            <p:spPr bwMode="auto">
              <a:xfrm>
                <a:off x="7497" y="7223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73" name="Line 181"/>
              <p:cNvSpPr>
                <a:spLocks noChangeShapeType="1"/>
              </p:cNvSpPr>
              <p:nvPr/>
            </p:nvSpPr>
            <p:spPr bwMode="auto">
              <a:xfrm>
                <a:off x="8228" y="7223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74" name="Line 182"/>
              <p:cNvSpPr>
                <a:spLocks noChangeShapeType="1"/>
              </p:cNvSpPr>
              <p:nvPr/>
            </p:nvSpPr>
            <p:spPr bwMode="auto">
              <a:xfrm rot="-5400000">
                <a:off x="7903" y="7584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75" name="Text Box 183"/>
              <p:cNvSpPr txBox="1">
                <a:spLocks noChangeArrowheads="1"/>
              </p:cNvSpPr>
              <p:nvPr/>
            </p:nvSpPr>
            <p:spPr bwMode="auto">
              <a:xfrm>
                <a:off x="7670" y="608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y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76" name="Text Box 184"/>
              <p:cNvSpPr txBox="1">
                <a:spLocks noChangeArrowheads="1"/>
              </p:cNvSpPr>
              <p:nvPr/>
            </p:nvSpPr>
            <p:spPr bwMode="auto">
              <a:xfrm>
                <a:off x="8655" y="713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x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77" name="Text Box 185"/>
              <p:cNvSpPr txBox="1">
                <a:spLocks noChangeArrowheads="1"/>
              </p:cNvSpPr>
              <p:nvPr/>
            </p:nvSpPr>
            <p:spPr bwMode="auto">
              <a:xfrm>
                <a:off x="8046" y="713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1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78" name="Text Box 186"/>
              <p:cNvSpPr txBox="1">
                <a:spLocks noChangeArrowheads="1"/>
              </p:cNvSpPr>
              <p:nvPr/>
            </p:nvSpPr>
            <p:spPr bwMode="auto">
              <a:xfrm>
                <a:off x="7254" y="7121"/>
                <a:ext cx="74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-1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79" name="Text Box 187"/>
              <p:cNvSpPr txBox="1">
                <a:spLocks noChangeArrowheads="1"/>
              </p:cNvSpPr>
              <p:nvPr/>
            </p:nvSpPr>
            <p:spPr bwMode="auto">
              <a:xfrm>
                <a:off x="7708" y="6795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1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80" name="Text Box 188"/>
              <p:cNvSpPr txBox="1">
                <a:spLocks noChangeArrowheads="1"/>
              </p:cNvSpPr>
              <p:nvPr/>
            </p:nvSpPr>
            <p:spPr bwMode="auto">
              <a:xfrm>
                <a:off x="7527" y="7365"/>
                <a:ext cx="74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-1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33981" name="Group 189"/>
            <p:cNvGrpSpPr>
              <a:grpSpLocks/>
            </p:cNvGrpSpPr>
            <p:nvPr/>
          </p:nvGrpSpPr>
          <p:grpSpPr bwMode="auto">
            <a:xfrm>
              <a:off x="4044" y="5537"/>
              <a:ext cx="2556" cy="1737"/>
              <a:chOff x="7026" y="6086"/>
              <a:chExt cx="2056" cy="1737"/>
            </a:xfrm>
          </p:grpSpPr>
          <p:sp>
            <p:nvSpPr>
              <p:cNvPr id="33982" name="Line 190"/>
              <p:cNvSpPr>
                <a:spLocks noChangeShapeType="1"/>
              </p:cNvSpPr>
              <p:nvPr/>
            </p:nvSpPr>
            <p:spPr bwMode="auto">
              <a:xfrm>
                <a:off x="7026" y="7274"/>
                <a:ext cx="191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83" name="Line 191"/>
              <p:cNvSpPr>
                <a:spLocks noChangeShapeType="1"/>
              </p:cNvSpPr>
              <p:nvPr/>
            </p:nvSpPr>
            <p:spPr bwMode="auto">
              <a:xfrm rot="-5400000">
                <a:off x="7054" y="7000"/>
                <a:ext cx="164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84" name="Line 192"/>
              <p:cNvSpPr>
                <a:spLocks noChangeShapeType="1"/>
              </p:cNvSpPr>
              <p:nvPr/>
            </p:nvSpPr>
            <p:spPr bwMode="auto">
              <a:xfrm rot="-5400000">
                <a:off x="7903" y="6867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85" name="Line 193"/>
              <p:cNvSpPr>
                <a:spLocks noChangeShapeType="1"/>
              </p:cNvSpPr>
              <p:nvPr/>
            </p:nvSpPr>
            <p:spPr bwMode="auto">
              <a:xfrm>
                <a:off x="7497" y="7223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86" name="Line 194"/>
              <p:cNvSpPr>
                <a:spLocks noChangeShapeType="1"/>
              </p:cNvSpPr>
              <p:nvPr/>
            </p:nvSpPr>
            <p:spPr bwMode="auto">
              <a:xfrm>
                <a:off x="8228" y="7223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87" name="Line 195"/>
              <p:cNvSpPr>
                <a:spLocks noChangeShapeType="1"/>
              </p:cNvSpPr>
              <p:nvPr/>
            </p:nvSpPr>
            <p:spPr bwMode="auto">
              <a:xfrm rot="-5400000">
                <a:off x="7903" y="7584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88" name="Text Box 196"/>
              <p:cNvSpPr txBox="1">
                <a:spLocks noChangeArrowheads="1"/>
              </p:cNvSpPr>
              <p:nvPr/>
            </p:nvSpPr>
            <p:spPr bwMode="auto">
              <a:xfrm>
                <a:off x="7679" y="608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y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89" name="Text Box 197"/>
              <p:cNvSpPr txBox="1">
                <a:spLocks noChangeArrowheads="1"/>
              </p:cNvSpPr>
              <p:nvPr/>
            </p:nvSpPr>
            <p:spPr bwMode="auto">
              <a:xfrm>
                <a:off x="8655" y="713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x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90" name="Text Box 198"/>
              <p:cNvSpPr txBox="1">
                <a:spLocks noChangeArrowheads="1"/>
              </p:cNvSpPr>
              <p:nvPr/>
            </p:nvSpPr>
            <p:spPr bwMode="auto">
              <a:xfrm>
                <a:off x="8046" y="713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1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91" name="Text Box 199"/>
              <p:cNvSpPr txBox="1">
                <a:spLocks noChangeArrowheads="1"/>
              </p:cNvSpPr>
              <p:nvPr/>
            </p:nvSpPr>
            <p:spPr bwMode="auto">
              <a:xfrm>
                <a:off x="7402" y="7060"/>
                <a:ext cx="74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-1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3992" name="Text Box 200"/>
              <p:cNvSpPr txBox="1">
                <a:spLocks noChangeArrowheads="1"/>
              </p:cNvSpPr>
              <p:nvPr/>
            </p:nvSpPr>
            <p:spPr bwMode="auto">
              <a:xfrm>
                <a:off x="7621" y="6578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1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33994" name="Group 202"/>
            <p:cNvGrpSpPr>
              <a:grpSpLocks/>
            </p:cNvGrpSpPr>
            <p:nvPr/>
          </p:nvGrpSpPr>
          <p:grpSpPr bwMode="auto">
            <a:xfrm>
              <a:off x="6600" y="5552"/>
              <a:ext cx="2556" cy="1722"/>
              <a:chOff x="7026" y="6101"/>
              <a:chExt cx="2056" cy="1722"/>
            </a:xfrm>
          </p:grpSpPr>
          <p:sp>
            <p:nvSpPr>
              <p:cNvPr id="33995" name="Line 203"/>
              <p:cNvSpPr>
                <a:spLocks noChangeShapeType="1"/>
              </p:cNvSpPr>
              <p:nvPr/>
            </p:nvSpPr>
            <p:spPr bwMode="auto">
              <a:xfrm>
                <a:off x="7026" y="7274"/>
                <a:ext cx="191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96" name="Line 204"/>
              <p:cNvSpPr>
                <a:spLocks noChangeShapeType="1"/>
              </p:cNvSpPr>
              <p:nvPr/>
            </p:nvSpPr>
            <p:spPr bwMode="auto">
              <a:xfrm rot="16200000">
                <a:off x="7044" y="7000"/>
                <a:ext cx="164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97" name="Line 205"/>
              <p:cNvSpPr>
                <a:spLocks noChangeShapeType="1"/>
              </p:cNvSpPr>
              <p:nvPr/>
            </p:nvSpPr>
            <p:spPr bwMode="auto">
              <a:xfrm rot="-5400000">
                <a:off x="7903" y="6867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98" name="Line 206"/>
              <p:cNvSpPr>
                <a:spLocks noChangeShapeType="1"/>
              </p:cNvSpPr>
              <p:nvPr/>
            </p:nvSpPr>
            <p:spPr bwMode="auto">
              <a:xfrm>
                <a:off x="7497" y="7223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99" name="Line 207"/>
              <p:cNvSpPr>
                <a:spLocks noChangeShapeType="1"/>
              </p:cNvSpPr>
              <p:nvPr/>
            </p:nvSpPr>
            <p:spPr bwMode="auto">
              <a:xfrm>
                <a:off x="8228" y="7223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00" name="Line 208"/>
              <p:cNvSpPr>
                <a:spLocks noChangeShapeType="1"/>
              </p:cNvSpPr>
              <p:nvPr/>
            </p:nvSpPr>
            <p:spPr bwMode="auto">
              <a:xfrm rot="-5400000">
                <a:off x="7903" y="7584"/>
                <a:ext cx="1" cy="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01" name="Text Box 209"/>
              <p:cNvSpPr txBox="1">
                <a:spLocks noChangeArrowheads="1"/>
              </p:cNvSpPr>
              <p:nvPr/>
            </p:nvSpPr>
            <p:spPr bwMode="auto">
              <a:xfrm>
                <a:off x="7700" y="6101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y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4002" name="Text Box 210"/>
              <p:cNvSpPr txBox="1">
                <a:spLocks noChangeArrowheads="1"/>
              </p:cNvSpPr>
              <p:nvPr/>
            </p:nvSpPr>
            <p:spPr bwMode="auto">
              <a:xfrm>
                <a:off x="8655" y="713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x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4003" name="Text Box 211"/>
              <p:cNvSpPr txBox="1">
                <a:spLocks noChangeArrowheads="1"/>
              </p:cNvSpPr>
              <p:nvPr/>
            </p:nvSpPr>
            <p:spPr bwMode="auto">
              <a:xfrm>
                <a:off x="8046" y="7136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1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4004" name="Text Box 212"/>
              <p:cNvSpPr txBox="1">
                <a:spLocks noChangeArrowheads="1"/>
              </p:cNvSpPr>
              <p:nvPr/>
            </p:nvSpPr>
            <p:spPr bwMode="auto">
              <a:xfrm>
                <a:off x="7423" y="7261"/>
                <a:ext cx="74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-1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4005" name="Text Box 213"/>
              <p:cNvSpPr txBox="1">
                <a:spLocks noChangeArrowheads="1"/>
              </p:cNvSpPr>
              <p:nvPr/>
            </p:nvSpPr>
            <p:spPr bwMode="auto">
              <a:xfrm>
                <a:off x="7765" y="6750"/>
                <a:ext cx="427" cy="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</a:rPr>
                  <a:t>1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34007" name="Freeform 215"/>
            <p:cNvSpPr>
              <a:spLocks/>
            </p:cNvSpPr>
            <p:nvPr/>
          </p:nvSpPr>
          <p:spPr bwMode="auto">
            <a:xfrm>
              <a:off x="4222" y="6161"/>
              <a:ext cx="1756" cy="937"/>
            </a:xfrm>
            <a:custGeom>
              <a:avLst/>
              <a:gdLst/>
              <a:ahLst/>
              <a:cxnLst>
                <a:cxn ang="0">
                  <a:pos x="0" y="864"/>
                </a:cxn>
                <a:cxn ang="0">
                  <a:pos x="211" y="585"/>
                </a:cxn>
                <a:cxn ang="0">
                  <a:pos x="406" y="210"/>
                </a:cxn>
                <a:cxn ang="0">
                  <a:pos x="571" y="45"/>
                </a:cxn>
                <a:cxn ang="0">
                  <a:pos x="706" y="30"/>
                </a:cxn>
                <a:cxn ang="0">
                  <a:pos x="841" y="225"/>
                </a:cxn>
                <a:cxn ang="0">
                  <a:pos x="976" y="630"/>
                </a:cxn>
                <a:cxn ang="0">
                  <a:pos x="1066" y="855"/>
                </a:cxn>
                <a:cxn ang="0">
                  <a:pos x="1186" y="900"/>
                </a:cxn>
                <a:cxn ang="0">
                  <a:pos x="1306" y="630"/>
                </a:cxn>
                <a:cxn ang="0">
                  <a:pos x="1396" y="480"/>
                </a:cxn>
                <a:cxn ang="0">
                  <a:pos x="1516" y="390"/>
                </a:cxn>
                <a:cxn ang="0">
                  <a:pos x="1606" y="465"/>
                </a:cxn>
                <a:cxn ang="0">
                  <a:pos x="1651" y="675"/>
                </a:cxn>
                <a:cxn ang="0">
                  <a:pos x="1756" y="855"/>
                </a:cxn>
              </a:cxnLst>
              <a:rect l="0" t="0" r="r" b="b"/>
              <a:pathLst>
                <a:path w="1756" h="937">
                  <a:moveTo>
                    <a:pt x="0" y="864"/>
                  </a:moveTo>
                  <a:cubicBezTo>
                    <a:pt x="71" y="779"/>
                    <a:pt x="143" y="694"/>
                    <a:pt x="211" y="585"/>
                  </a:cubicBezTo>
                  <a:cubicBezTo>
                    <a:pt x="279" y="476"/>
                    <a:pt x="346" y="300"/>
                    <a:pt x="406" y="210"/>
                  </a:cubicBezTo>
                  <a:cubicBezTo>
                    <a:pt x="466" y="120"/>
                    <a:pt x="521" y="75"/>
                    <a:pt x="571" y="45"/>
                  </a:cubicBezTo>
                  <a:cubicBezTo>
                    <a:pt x="621" y="15"/>
                    <a:pt x="661" y="0"/>
                    <a:pt x="706" y="30"/>
                  </a:cubicBezTo>
                  <a:cubicBezTo>
                    <a:pt x="751" y="60"/>
                    <a:pt x="796" y="125"/>
                    <a:pt x="841" y="225"/>
                  </a:cubicBezTo>
                  <a:cubicBezTo>
                    <a:pt x="886" y="325"/>
                    <a:pt x="938" y="525"/>
                    <a:pt x="976" y="630"/>
                  </a:cubicBezTo>
                  <a:cubicBezTo>
                    <a:pt x="1014" y="735"/>
                    <a:pt x="1031" y="810"/>
                    <a:pt x="1066" y="855"/>
                  </a:cubicBezTo>
                  <a:cubicBezTo>
                    <a:pt x="1101" y="900"/>
                    <a:pt x="1146" y="937"/>
                    <a:pt x="1186" y="900"/>
                  </a:cubicBezTo>
                  <a:cubicBezTo>
                    <a:pt x="1226" y="863"/>
                    <a:pt x="1271" y="700"/>
                    <a:pt x="1306" y="630"/>
                  </a:cubicBezTo>
                  <a:cubicBezTo>
                    <a:pt x="1341" y="560"/>
                    <a:pt x="1361" y="520"/>
                    <a:pt x="1396" y="480"/>
                  </a:cubicBezTo>
                  <a:cubicBezTo>
                    <a:pt x="1431" y="440"/>
                    <a:pt x="1481" y="392"/>
                    <a:pt x="1516" y="390"/>
                  </a:cubicBezTo>
                  <a:cubicBezTo>
                    <a:pt x="1551" y="388"/>
                    <a:pt x="1583" y="418"/>
                    <a:pt x="1606" y="465"/>
                  </a:cubicBezTo>
                  <a:cubicBezTo>
                    <a:pt x="1629" y="512"/>
                    <a:pt x="1626" y="610"/>
                    <a:pt x="1651" y="675"/>
                  </a:cubicBezTo>
                  <a:cubicBezTo>
                    <a:pt x="1676" y="740"/>
                    <a:pt x="1716" y="797"/>
                    <a:pt x="1756" y="85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08" name="Freeform 216"/>
            <p:cNvSpPr>
              <a:spLocks/>
            </p:cNvSpPr>
            <p:nvPr/>
          </p:nvSpPr>
          <p:spPr bwMode="auto">
            <a:xfrm>
              <a:off x="6599" y="5851"/>
              <a:ext cx="1065" cy="1240"/>
            </a:xfrm>
            <a:custGeom>
              <a:avLst/>
              <a:gdLst/>
              <a:ahLst/>
              <a:cxnLst>
                <a:cxn ang="0">
                  <a:pos x="1065" y="549"/>
                </a:cxn>
                <a:cxn ang="0">
                  <a:pos x="916" y="915"/>
                </a:cxn>
                <a:cxn ang="0">
                  <a:pos x="781" y="1155"/>
                </a:cxn>
                <a:cxn ang="0">
                  <a:pos x="646" y="1230"/>
                </a:cxn>
                <a:cxn ang="0">
                  <a:pos x="511" y="1215"/>
                </a:cxn>
                <a:cxn ang="0">
                  <a:pos x="376" y="1095"/>
                </a:cxn>
                <a:cxn ang="0">
                  <a:pos x="286" y="885"/>
                </a:cxn>
                <a:cxn ang="0">
                  <a:pos x="136" y="435"/>
                </a:cxn>
                <a:cxn ang="0">
                  <a:pos x="0" y="0"/>
                </a:cxn>
              </a:cxnLst>
              <a:rect l="0" t="0" r="r" b="b"/>
              <a:pathLst>
                <a:path w="1065" h="1240">
                  <a:moveTo>
                    <a:pt x="1065" y="549"/>
                  </a:moveTo>
                  <a:cubicBezTo>
                    <a:pt x="1014" y="681"/>
                    <a:pt x="963" y="814"/>
                    <a:pt x="916" y="915"/>
                  </a:cubicBezTo>
                  <a:cubicBezTo>
                    <a:pt x="869" y="1016"/>
                    <a:pt x="826" y="1103"/>
                    <a:pt x="781" y="1155"/>
                  </a:cubicBezTo>
                  <a:cubicBezTo>
                    <a:pt x="736" y="1207"/>
                    <a:pt x="691" y="1220"/>
                    <a:pt x="646" y="1230"/>
                  </a:cubicBezTo>
                  <a:cubicBezTo>
                    <a:pt x="601" y="1240"/>
                    <a:pt x="556" y="1238"/>
                    <a:pt x="511" y="1215"/>
                  </a:cubicBezTo>
                  <a:cubicBezTo>
                    <a:pt x="466" y="1192"/>
                    <a:pt x="413" y="1150"/>
                    <a:pt x="376" y="1095"/>
                  </a:cubicBezTo>
                  <a:cubicBezTo>
                    <a:pt x="339" y="1040"/>
                    <a:pt x="326" y="995"/>
                    <a:pt x="286" y="885"/>
                  </a:cubicBezTo>
                  <a:cubicBezTo>
                    <a:pt x="246" y="775"/>
                    <a:pt x="184" y="583"/>
                    <a:pt x="136" y="435"/>
                  </a:cubicBezTo>
                  <a:cubicBezTo>
                    <a:pt x="88" y="287"/>
                    <a:pt x="23" y="72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09" name="Freeform 217"/>
            <p:cNvSpPr>
              <a:spLocks/>
            </p:cNvSpPr>
            <p:nvPr/>
          </p:nvSpPr>
          <p:spPr bwMode="auto">
            <a:xfrm flipH="1">
              <a:off x="7635" y="5851"/>
              <a:ext cx="1065" cy="1240"/>
            </a:xfrm>
            <a:custGeom>
              <a:avLst/>
              <a:gdLst/>
              <a:ahLst/>
              <a:cxnLst>
                <a:cxn ang="0">
                  <a:pos x="1065" y="549"/>
                </a:cxn>
                <a:cxn ang="0">
                  <a:pos x="916" y="915"/>
                </a:cxn>
                <a:cxn ang="0">
                  <a:pos x="781" y="1155"/>
                </a:cxn>
                <a:cxn ang="0">
                  <a:pos x="646" y="1230"/>
                </a:cxn>
                <a:cxn ang="0">
                  <a:pos x="511" y="1215"/>
                </a:cxn>
                <a:cxn ang="0">
                  <a:pos x="376" y="1095"/>
                </a:cxn>
                <a:cxn ang="0">
                  <a:pos x="286" y="885"/>
                </a:cxn>
                <a:cxn ang="0">
                  <a:pos x="136" y="435"/>
                </a:cxn>
                <a:cxn ang="0">
                  <a:pos x="0" y="0"/>
                </a:cxn>
              </a:cxnLst>
              <a:rect l="0" t="0" r="r" b="b"/>
              <a:pathLst>
                <a:path w="1065" h="1240">
                  <a:moveTo>
                    <a:pt x="1065" y="549"/>
                  </a:moveTo>
                  <a:cubicBezTo>
                    <a:pt x="1014" y="681"/>
                    <a:pt x="963" y="814"/>
                    <a:pt x="916" y="915"/>
                  </a:cubicBezTo>
                  <a:cubicBezTo>
                    <a:pt x="869" y="1016"/>
                    <a:pt x="826" y="1103"/>
                    <a:pt x="781" y="1155"/>
                  </a:cubicBezTo>
                  <a:cubicBezTo>
                    <a:pt x="736" y="1207"/>
                    <a:pt x="691" y="1220"/>
                    <a:pt x="646" y="1230"/>
                  </a:cubicBezTo>
                  <a:cubicBezTo>
                    <a:pt x="601" y="1240"/>
                    <a:pt x="556" y="1238"/>
                    <a:pt x="511" y="1215"/>
                  </a:cubicBezTo>
                  <a:cubicBezTo>
                    <a:pt x="466" y="1192"/>
                    <a:pt x="413" y="1150"/>
                    <a:pt x="376" y="1095"/>
                  </a:cubicBezTo>
                  <a:cubicBezTo>
                    <a:pt x="339" y="1040"/>
                    <a:pt x="326" y="995"/>
                    <a:pt x="286" y="885"/>
                  </a:cubicBezTo>
                  <a:cubicBezTo>
                    <a:pt x="246" y="775"/>
                    <a:pt x="184" y="583"/>
                    <a:pt x="136" y="435"/>
                  </a:cubicBezTo>
                  <a:cubicBezTo>
                    <a:pt x="88" y="287"/>
                    <a:pt x="23" y="72"/>
                    <a:pt x="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4" name="TextBox 203"/>
          <p:cNvSpPr txBox="1"/>
          <p:nvPr/>
        </p:nvSpPr>
        <p:spPr>
          <a:xfrm>
            <a:off x="1428728" y="4714884"/>
            <a:ext cx="58579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9875"/>
            <a:r>
              <a:rPr kumimoji="0" lang="en-US" altLang="zh-CN" sz="2800" dirty="0" smtClean="0">
                <a:cs typeface="Times New Roman" pitchFamily="18" charset="0"/>
              </a:rPr>
              <a:t> </a:t>
            </a:r>
            <a:r>
              <a:rPr kumimoji="0" lang="en-US" altLang="zh-CN" sz="2800" b="1" dirty="0" smtClean="0">
                <a:solidFill>
                  <a:srgbClr val="0000FF"/>
                </a:solidFill>
                <a:cs typeface="Times New Roman" pitchFamily="18" charset="0"/>
              </a:rPr>
              <a:t>1.</a:t>
            </a:r>
            <a:r>
              <a:rPr kumimoji="0" lang="zh-CN" altLang="en-US" sz="2800" b="1" dirty="0" smtClean="0">
                <a:solidFill>
                  <a:srgbClr val="0000FF"/>
                </a:solidFill>
                <a:cs typeface="Times New Roman" pitchFamily="18" charset="0"/>
              </a:rPr>
              <a:t>随</a:t>
            </a:r>
            <a:r>
              <a:rPr kumimoji="0" lang="en-US" altLang="zh-CN" sz="2800" b="1" dirty="0" smtClean="0">
                <a:solidFill>
                  <a:srgbClr val="0000FF"/>
                </a:solidFill>
                <a:cs typeface="Times New Roman" pitchFamily="18" charset="0"/>
              </a:rPr>
              <a:t>x</a:t>
            </a:r>
            <a:r>
              <a:rPr kumimoji="0" lang="zh-CN" altLang="en-US" sz="2800" b="1" dirty="0" smtClean="0">
                <a:solidFill>
                  <a:srgbClr val="0000FF"/>
                </a:solidFill>
                <a:cs typeface="Times New Roman" pitchFamily="18" charset="0"/>
              </a:rPr>
              <a:t>的增大，</a:t>
            </a:r>
            <a:r>
              <a:rPr kumimoji="0" lang="en-US" altLang="zh-CN" sz="2800" b="1" dirty="0" smtClean="0">
                <a:solidFill>
                  <a:srgbClr val="0000FF"/>
                </a:solidFill>
                <a:cs typeface="Times New Roman" pitchFamily="18" charset="0"/>
              </a:rPr>
              <a:t>y</a:t>
            </a:r>
            <a:r>
              <a:rPr kumimoji="0" lang="zh-CN" altLang="en-US" sz="2800" b="1" dirty="0" smtClean="0">
                <a:solidFill>
                  <a:srgbClr val="0000FF"/>
                </a:solidFill>
                <a:cs typeface="Times New Roman" pitchFamily="18" charset="0"/>
              </a:rPr>
              <a:t>的值有什么变化？</a:t>
            </a:r>
            <a:endParaRPr kumimoji="0" lang="zh-CN" altLang="en-US" sz="2800" b="1" dirty="0" smtClean="0">
              <a:solidFill>
                <a:srgbClr val="0000FF"/>
              </a:solidFill>
              <a:latin typeface="Arial" pitchFamily="34" charset="0"/>
            </a:endParaRPr>
          </a:p>
          <a:p>
            <a:r>
              <a:rPr kumimoji="0" lang="en-US" altLang="zh-CN" sz="2800" b="1" dirty="0" smtClean="0">
                <a:solidFill>
                  <a:srgbClr val="0000FF"/>
                </a:solidFill>
                <a:cs typeface="Times New Roman" pitchFamily="18" charset="0"/>
              </a:rPr>
              <a:t>    2.</a:t>
            </a:r>
            <a:r>
              <a:rPr kumimoji="0" lang="zh-CN" altLang="en-US" sz="2800" b="1" dirty="0" smtClean="0">
                <a:solidFill>
                  <a:srgbClr val="0000FF"/>
                </a:solidFill>
                <a:cs typeface="Times New Roman" pitchFamily="18" charset="0"/>
              </a:rPr>
              <a:t>能否看出函数的最大、最小值？</a:t>
            </a:r>
            <a:endParaRPr lang="zh-CN" altLang="en-US" sz="2800" b="1" dirty="0" smtClean="0">
              <a:solidFill>
                <a:srgbClr val="0000FF"/>
              </a:solidFill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    3.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函数图象是否具有某种对称性？</a:t>
            </a:r>
            <a:endParaRPr kumimoji="0" lang="zh-CN" altLang="en-US" sz="2800" b="1" dirty="0" smtClean="0">
              <a:solidFill>
                <a:srgbClr val="0000FF"/>
              </a:solidFill>
              <a:latin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571472" y="471488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提示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42852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迷你简琥珀" pitchFamily="65" charset="-122"/>
                <a:ea typeface="迷你简琥珀" pitchFamily="65" charset="-122"/>
              </a:rPr>
              <a:t>2</a:t>
            </a:r>
            <a:r>
              <a:rPr lang="en-US" altLang="zh-CN" sz="4000" dirty="0" smtClean="0"/>
              <a:t>. </a:t>
            </a:r>
            <a:r>
              <a:rPr lang="zh-CN" altLang="en-US" sz="3200" dirty="0" smtClean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画出下列函数的图象，观察其变化规律</a:t>
            </a:r>
            <a:endParaRPr lang="zh-CN" altLang="en-US" sz="3200" dirty="0">
              <a:solidFill>
                <a:srgbClr val="FF0000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073522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1. f(x) = x</a:t>
            </a:r>
            <a:endParaRPr lang="zh-CN" altLang="en-US" dirty="0" smtClean="0">
              <a:latin typeface="迷你简魏碑" pitchFamily="65" charset="-122"/>
              <a:ea typeface="迷你简魏碑" pitchFamily="65" charset="-122"/>
            </a:endParaRP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 1)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从左至右图象上升还是下降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______?</a:t>
            </a:r>
            <a:endParaRPr lang="zh-CN" altLang="en-US" dirty="0" smtClean="0">
              <a:latin typeface="迷你简魏碑" pitchFamily="65" charset="-122"/>
              <a:ea typeface="迷你简魏碑" pitchFamily="65" charset="-122"/>
            </a:endParaRP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 2)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在区间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上，随着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x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的增大，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的值随着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．</a:t>
            </a:r>
            <a:endParaRPr lang="zh-CN" altLang="en-US" dirty="0">
              <a:latin typeface="迷你简魏碑" pitchFamily="65" charset="-122"/>
              <a:ea typeface="迷你简魏碑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78605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2. f(x) = -2x+1</a:t>
            </a:r>
            <a:endParaRPr lang="zh-CN" altLang="en-US" dirty="0" smtClean="0">
              <a:latin typeface="迷你简魏碑" pitchFamily="65" charset="-122"/>
              <a:ea typeface="迷你简魏碑" pitchFamily="65" charset="-122"/>
            </a:endParaRP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 1)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从左至右图象上升还是下降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______?</a:t>
            </a:r>
            <a:endParaRPr lang="zh-CN" altLang="en-US" dirty="0" smtClean="0">
              <a:latin typeface="迷你简魏碑" pitchFamily="65" charset="-122"/>
              <a:ea typeface="迷你简魏碑" pitchFamily="65" charset="-122"/>
            </a:endParaRP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 2)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在区间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上，随着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x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的增大，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的值随着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．</a:t>
            </a:r>
            <a:endParaRPr lang="zh-CN" altLang="en-US" dirty="0">
              <a:latin typeface="迷你简魏碑" pitchFamily="65" charset="-122"/>
              <a:ea typeface="迷你简魏碑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4429132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3. f(x) = x</a:t>
            </a:r>
            <a:r>
              <a:rPr lang="en-US" baseline="30000" dirty="0" smtClean="0">
                <a:latin typeface="迷你简魏碑" pitchFamily="65" charset="-122"/>
                <a:ea typeface="迷你简魏碑" pitchFamily="65" charset="-122"/>
              </a:rPr>
              <a:t>2</a:t>
            </a:r>
            <a:endParaRPr lang="zh-CN" altLang="en-US" dirty="0" smtClean="0">
              <a:latin typeface="迷你简魏碑" pitchFamily="65" charset="-122"/>
              <a:ea typeface="迷你简魏碑" pitchFamily="65" charset="-122"/>
            </a:endParaRP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1)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在区间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上，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的值随着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x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的增大而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．</a:t>
            </a: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2)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在区间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上，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的值随着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x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的增大而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．</a:t>
            </a:r>
            <a:endParaRPr lang="zh-CN" altLang="en-US" dirty="0">
              <a:latin typeface="迷你简魏碑" pitchFamily="65" charset="-122"/>
              <a:ea typeface="迷你简魏碑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642918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4. f(x) = </a:t>
            </a:r>
            <a:endParaRPr lang="zh-CN" altLang="en-US" dirty="0" smtClean="0">
              <a:latin typeface="迷你简魏碑" pitchFamily="65" charset="-122"/>
              <a:ea typeface="迷你简魏碑" pitchFamily="65" charset="-122"/>
            </a:endParaRP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1)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在区间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上，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的值随着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x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的增大而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．</a:t>
            </a:r>
          </a:p>
          <a:p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 2)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在区间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上，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的值随着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x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的增大而</a:t>
            </a:r>
            <a:r>
              <a:rPr lang="en-US" dirty="0" smtClean="0">
                <a:latin typeface="迷你简魏碑" pitchFamily="65" charset="-122"/>
                <a:ea typeface="迷你简魏碑" pitchFamily="65" charset="-122"/>
              </a:rPr>
              <a:t> ________ </a:t>
            </a:r>
            <a:r>
              <a:rPr lang="zh-CN" altLang="en-US" dirty="0" smtClean="0">
                <a:latin typeface="迷你简魏碑" pitchFamily="65" charset="-122"/>
                <a:ea typeface="迷你简魏碑" pitchFamily="65" charset="-122"/>
              </a:rPr>
              <a:t>．</a:t>
            </a:r>
            <a:endParaRPr lang="zh-CN" altLang="en-US" dirty="0">
              <a:latin typeface="迷你简魏碑" pitchFamily="65" charset="-122"/>
              <a:ea typeface="迷你简魏碑" pitchFamily="65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658282" y="527984"/>
          <a:ext cx="428627" cy="625478"/>
        </p:xfrm>
        <a:graphic>
          <a:graphicData uri="http://schemas.openxmlformats.org/presentationml/2006/ole">
            <p:oleObj spid="_x0000_s32770" name="Equation" r:id="rId3" imgW="152280" imgH="393480" progId="Equation.DSMT4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714620"/>
            <a:ext cx="81439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迷你简琥珀" pitchFamily="65" charset="-122"/>
                <a:ea typeface="迷你简琥珀" pitchFamily="65" charset="-122"/>
              </a:rPr>
              <a:t>注意</a:t>
            </a:r>
            <a:r>
              <a:rPr lang="zh-CN" altLang="en-US" dirty="0" smtClean="0"/>
              <a:t>：</a:t>
            </a:r>
            <a:r>
              <a:rPr lang="zh-CN" altLang="en-US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如果知道函数的图象，那么在某个指定的区间上图象是上升还是下降</a:t>
            </a:r>
            <a:r>
              <a:rPr lang="en-US" altLang="zh-CN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(</a:t>
            </a:r>
            <a:r>
              <a:rPr lang="zh-CN" altLang="en-US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或说</a:t>
            </a:r>
            <a:r>
              <a:rPr lang="en-US" altLang="zh-CN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y</a:t>
            </a:r>
            <a:r>
              <a:rPr lang="zh-CN" altLang="en-US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随</a:t>
            </a:r>
            <a:r>
              <a:rPr lang="en-US" altLang="zh-CN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x</a:t>
            </a:r>
            <a:r>
              <a:rPr lang="zh-CN" altLang="en-US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的变化情况</a:t>
            </a:r>
            <a:r>
              <a:rPr lang="en-US" altLang="zh-CN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)</a:t>
            </a:r>
            <a:r>
              <a:rPr lang="zh-CN" altLang="en-US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一目了然，但是在不知道函数图象</a:t>
            </a:r>
            <a:r>
              <a:rPr lang="en-US" altLang="zh-CN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(</a:t>
            </a:r>
            <a:r>
              <a:rPr lang="zh-CN" altLang="en-US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只有解析式</a:t>
            </a:r>
            <a:r>
              <a:rPr lang="en-US" altLang="zh-CN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)</a:t>
            </a:r>
            <a:r>
              <a:rPr lang="zh-CN" altLang="en-US" sz="3600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的情况下，又怎么来确定它在某个指定的区间上的单调情况呢？</a:t>
            </a:r>
            <a:endParaRPr lang="zh-CN" altLang="en-US" sz="3600" dirty="0">
              <a:solidFill>
                <a:srgbClr val="0000FF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42852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迷你简琥珀" pitchFamily="65" charset="-122"/>
                <a:ea typeface="迷你简琥珀" pitchFamily="65" charset="-122"/>
              </a:rPr>
              <a:t>定义</a:t>
            </a:r>
            <a:endParaRPr lang="zh-CN" altLang="en-US" sz="4800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928670"/>
            <a:ext cx="85725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一般地，设函数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y=f(x)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的定义域为</a:t>
            </a:r>
            <a:r>
              <a:rPr kumimoji="0" lang="en-US" altLang="zh-CN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I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，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迷你简魏碑" pitchFamily="65" charset="-122"/>
              <a:ea typeface="迷你简魏碑" pitchFamily="65" charset="-122"/>
            </a:endParaRPr>
          </a:p>
          <a:p>
            <a:pPr lvl="0" indent="269875" eaLnBrk="0" hangingPunct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 如果对于定义域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I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内的某个区间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D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内的任意两个自变量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x</a:t>
            </a:r>
            <a:r>
              <a:rPr kumimoji="0" lang="en-US" altLang="zh-CN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，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x</a:t>
            </a:r>
            <a:r>
              <a:rPr kumimoji="0" lang="en-US" altLang="zh-CN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，当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x</a:t>
            </a:r>
            <a:r>
              <a:rPr kumimoji="0" lang="en-US" altLang="zh-CN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&lt;x</a:t>
            </a:r>
            <a:r>
              <a:rPr kumimoji="0" lang="en-US" altLang="zh-CN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时，都有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f(x</a:t>
            </a:r>
            <a:r>
              <a:rPr kumimoji="0" lang="en-US" altLang="zh-CN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)&lt;f(x</a:t>
            </a:r>
            <a:r>
              <a:rPr kumimoji="0" lang="en-US" altLang="zh-CN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2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那么就说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f(x)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在区间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D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上是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增函数</a:t>
            </a: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思考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：仿照增函数的定义说出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减函数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的定义．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4429132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如果函数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y=f(x)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在区间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D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上是增函数或减函数，那么就说函数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y=f(x)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在这一区间具有（严格的）单调性，函数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y=f(x)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叫做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D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上的单调函数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，区间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D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叫做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y=f(x)</a:t>
            </a:r>
            <a:r>
              <a:rPr lang="zh-CN" altLang="en-US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的单调区间</a:t>
            </a:r>
            <a:r>
              <a:rPr lang="en-US" altLang="zh-CN" sz="3200" dirty="0" smtClean="0">
                <a:solidFill>
                  <a:srgbClr val="0070C0"/>
                </a:solidFill>
                <a:latin typeface="方正少儿简体" pitchFamily="65" charset="-122"/>
                <a:ea typeface="方正少儿简体" pitchFamily="65" charset="-122"/>
              </a:rPr>
              <a:t>.</a:t>
            </a:r>
            <a:endParaRPr lang="zh-CN" altLang="en-US" sz="3200" dirty="0">
              <a:solidFill>
                <a:srgbClr val="0070C0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46279"/>
            <a:ext cx="9144000" cy="729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注意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.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函数的单调性是在定义域内的某个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区间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上的性质，是函数的局部性质；</a:t>
            </a:r>
          </a:p>
          <a:p>
            <a:pPr lvl="0" indent="269875" eaLnBrk="0" hangingPunct="0"/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必须是对于区间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D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内的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方正少儿简体" pitchFamily="65" charset="-122"/>
                <a:ea typeface="方正少儿简体" pitchFamily="65" charset="-122"/>
                <a:cs typeface="Times New Roman" pitchFamily="18" charset="0"/>
              </a:rPr>
              <a:t>任意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两个自变量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  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，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2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；当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&lt;x</a:t>
            </a:r>
            <a:r>
              <a:rPr kumimoji="0" lang="en-US" altLang="zh-CN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2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时，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方正少儿简体" pitchFamily="65" charset="-122"/>
                <a:ea typeface="方正少儿简体" pitchFamily="65" charset="-122"/>
                <a:cs typeface="Times New Roman" pitchFamily="18" charset="0"/>
              </a:rPr>
              <a:t>总有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f(x</a:t>
            </a:r>
            <a:r>
              <a:rPr kumimoji="0" lang="en-US" altLang="zh-CN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)&lt;f(x</a:t>
            </a:r>
            <a:r>
              <a:rPr kumimoji="0" lang="en-US" altLang="zh-CN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2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迷你简魏碑" pitchFamily="65" charset="-122"/>
                <a:ea typeface="迷你简魏碑" pitchFamily="65" charset="-122"/>
              </a:rPr>
              <a:t>，或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f(x</a:t>
            </a:r>
            <a:r>
              <a:rPr kumimoji="0" lang="en-US" altLang="zh-CN" sz="3600" baseline="-30000" dirty="0" smtClean="0"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1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)&gt;f(x</a:t>
            </a:r>
            <a:r>
              <a:rPr kumimoji="0" lang="en-US" altLang="zh-CN" sz="3600" baseline="-30000" dirty="0" smtClean="0"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2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  <a:cs typeface="Times New Roman" pitchFamily="18" charset="0"/>
              </a:rPr>
              <a:t>)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 .  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不能取两个特殊的值；</a:t>
            </a:r>
            <a:endParaRPr kumimoji="0" lang="en-US" altLang="zh-CN" sz="3600" dirty="0" smtClean="0">
              <a:latin typeface="迷你简魏碑" pitchFamily="65" charset="-122"/>
              <a:ea typeface="迷你简魏碑" pitchFamily="65" charset="-122"/>
            </a:endParaRPr>
          </a:p>
          <a:p>
            <a:pPr lvl="0" indent="269875" eaLnBrk="0" hangingPunct="0"/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3.f(x)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在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D</a:t>
            </a:r>
            <a:r>
              <a:rPr kumimoji="0" lang="en-US" altLang="zh-CN" sz="3600" baseline="-25000" dirty="0" smtClean="0">
                <a:latin typeface="迷你简魏碑" pitchFamily="65" charset="-122"/>
                <a:ea typeface="迷你简魏碑" pitchFamily="65" charset="-122"/>
              </a:rPr>
              <a:t>1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及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D</a:t>
            </a:r>
            <a:r>
              <a:rPr kumimoji="0" lang="en-US" altLang="zh-CN" sz="3600" baseline="-25000" dirty="0" smtClean="0">
                <a:latin typeface="迷你简魏碑" pitchFamily="65" charset="-122"/>
                <a:ea typeface="迷你简魏碑" pitchFamily="65" charset="-122"/>
              </a:rPr>
              <a:t>2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上都是增函数，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在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D</a:t>
            </a:r>
            <a:r>
              <a:rPr kumimoji="0" lang="en-US" altLang="zh-CN" sz="3600" baseline="-25000" dirty="0" smtClean="0">
                <a:latin typeface="迷你简魏碑" pitchFamily="65" charset="-122"/>
                <a:ea typeface="迷你简魏碑" pitchFamily="65" charset="-122"/>
              </a:rPr>
              <a:t>1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∪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D</a:t>
            </a:r>
            <a:r>
              <a:rPr kumimoji="0" lang="en-US" altLang="zh-CN" sz="3600" baseline="-25000" dirty="0" smtClean="0">
                <a:latin typeface="迷你简魏碑" pitchFamily="65" charset="-122"/>
                <a:ea typeface="迷你简魏碑" pitchFamily="65" charset="-122"/>
              </a:rPr>
              <a:t>2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不一定是增函数；</a:t>
            </a:r>
            <a:endParaRPr kumimoji="0" lang="en-US" altLang="zh-CN" sz="3600" dirty="0" smtClean="0">
              <a:latin typeface="迷你简魏碑" pitchFamily="65" charset="-122"/>
              <a:ea typeface="迷你简魏碑" pitchFamily="65" charset="-122"/>
            </a:endParaRPr>
          </a:p>
          <a:p>
            <a:pPr lvl="0" indent="269875" eaLnBrk="0" hangingPunct="0"/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4.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若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f(x)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在区间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D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上是单调的，则在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D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的任意</a:t>
            </a:r>
            <a:r>
              <a:rPr kumimoji="0" lang="zh-CN" altLang="en-US" sz="3600" b="1" dirty="0" smtClean="0">
                <a:solidFill>
                  <a:srgbClr val="0000FF"/>
                </a:solidFill>
                <a:latin typeface="方正少儿简体" pitchFamily="65" charset="-122"/>
                <a:ea typeface="方正少儿简体" pitchFamily="65" charset="-122"/>
              </a:rPr>
              <a:t>子区间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上也是单调的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,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且在</a:t>
            </a:r>
            <a:r>
              <a:rPr kumimoji="0" lang="en-US" altLang="zh-CN" sz="3600" dirty="0" smtClean="0">
                <a:latin typeface="迷你简魏碑" pitchFamily="65" charset="-122"/>
                <a:ea typeface="迷你简魏碑" pitchFamily="65" charset="-122"/>
              </a:rPr>
              <a:t>D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上的图象总是上升的或下降的</a:t>
            </a:r>
            <a:r>
              <a:rPr kumimoji="0" lang="zh-CN" altLang="en-US" sz="3600" dirty="0" smtClean="0">
                <a:latin typeface="迷你简魏碑" pitchFamily="65" charset="-122"/>
                <a:ea typeface="迷你简魏碑" pitchFamily="65" charset="-122"/>
              </a:rPr>
              <a:t>。</a:t>
            </a:r>
            <a:r>
              <a:rPr kumimoji="0" lang="zh-CN" altLang="en-US" sz="3600" dirty="0" smtClean="0">
                <a:solidFill>
                  <a:srgbClr val="FF0000"/>
                </a:solidFill>
                <a:latin typeface="迷你简琥珀" pitchFamily="65" charset="-122"/>
                <a:ea typeface="迷你简琥珀" pitchFamily="65" charset="-122"/>
              </a:rPr>
              <a:t>单调区间必是定义域区间的子区间。</a:t>
            </a:r>
            <a:endParaRPr kumimoji="0" lang="en-US" altLang="zh-CN" sz="3600" dirty="0" smtClean="0">
              <a:solidFill>
                <a:srgbClr val="FF0000"/>
              </a:solidFill>
              <a:latin typeface="迷你简琥珀" pitchFamily="65" charset="-122"/>
              <a:ea typeface="迷你简琥珀" pitchFamily="65" charset="-122"/>
            </a:endParaRPr>
          </a:p>
          <a:p>
            <a:pPr lvl="0" indent="269875" eaLnBrk="0" hangingPunct="0"/>
            <a:endParaRPr kumimoji="0" lang="en-US" altLang="zh-CN" sz="32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071538" y="1428736"/>
            <a:ext cx="7620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1.  </a:t>
            </a:r>
            <a:r>
              <a:rPr lang="zh-CN" altLang="en-US" sz="4000" b="1" dirty="0"/>
              <a:t>教材</a:t>
            </a:r>
            <a:r>
              <a:rPr lang="en-US" altLang="zh-CN" sz="4000" b="1" dirty="0" smtClean="0"/>
              <a:t>P</a:t>
            </a:r>
            <a:r>
              <a:rPr lang="en-US" altLang="zh-CN" sz="4000" b="1" baseline="-25000" dirty="0" smtClean="0"/>
              <a:t> 29</a:t>
            </a:r>
            <a:r>
              <a:rPr lang="zh-CN" altLang="en-US" sz="4000" b="1" baseline="-25000" dirty="0" smtClean="0"/>
              <a:t>：</a:t>
            </a:r>
            <a:r>
              <a:rPr lang="zh-CN" altLang="en-US" sz="4000" b="1" dirty="0"/>
              <a:t>例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2.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066800" y="2143116"/>
            <a:ext cx="7239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2.  </a:t>
            </a:r>
            <a:r>
              <a:rPr lang="zh-CN" altLang="en-US" sz="4000" b="1" dirty="0" smtClean="0"/>
              <a:t>讨论函数</a:t>
            </a:r>
            <a:r>
              <a:rPr lang="en-US" altLang="zh-CN" sz="4000" b="1" dirty="0"/>
              <a:t>f (x</a:t>
            </a:r>
            <a:r>
              <a:rPr lang="en-US" altLang="zh-CN" sz="4000" b="1" dirty="0" smtClean="0"/>
              <a:t>)=kx+3(</a:t>
            </a:r>
            <a:r>
              <a:rPr lang="en-US" altLang="zh-CN" sz="4000" b="1" dirty="0" err="1" smtClean="0"/>
              <a:t>k∈R</a:t>
            </a:r>
            <a:r>
              <a:rPr lang="en-US" altLang="zh-CN" sz="4000" b="1" dirty="0" smtClean="0"/>
              <a:t>)</a:t>
            </a:r>
            <a:r>
              <a:rPr lang="zh-CN" altLang="en-US" sz="4000" b="1" dirty="0" smtClean="0"/>
              <a:t>在</a:t>
            </a:r>
            <a:r>
              <a:rPr lang="en-US" altLang="zh-CN" sz="4000" b="1" dirty="0"/>
              <a:t>R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428728" y="2783020"/>
            <a:ext cx="28857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上的单调性</a:t>
            </a:r>
            <a:r>
              <a:rPr lang="en-US" altLang="zh-CN" sz="4000" b="1" dirty="0" smtClean="0"/>
              <a:t>.</a:t>
            </a:r>
            <a:endParaRPr lang="en-US" altLang="zh-CN" sz="4000" b="1" dirty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066800" y="3500438"/>
            <a:ext cx="7467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3.  </a:t>
            </a:r>
            <a:r>
              <a:rPr lang="zh-CN" altLang="en-US" sz="4000" b="1" dirty="0"/>
              <a:t>讨论函数</a:t>
            </a:r>
            <a:r>
              <a:rPr lang="en-US" altLang="zh-CN" sz="4000" b="1" dirty="0"/>
              <a:t>f (x) =      ( k≠0 )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071538" y="4286256"/>
            <a:ext cx="6781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/>
              <a:t>在</a:t>
            </a:r>
            <a:r>
              <a:rPr lang="en-US" altLang="zh-CN" sz="4000" b="1" dirty="0"/>
              <a:t>(0, </a:t>
            </a:r>
            <a:r>
              <a:rPr lang="zh-CN" altLang="en-US" sz="4000" b="1" dirty="0"/>
              <a:t>＋∞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上的单调性</a:t>
            </a:r>
            <a:r>
              <a:rPr lang="en-US" altLang="zh-CN" sz="4000" b="1" dirty="0"/>
              <a:t>.</a:t>
            </a:r>
          </a:p>
        </p:txBody>
      </p:sp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5143504" y="3286124"/>
          <a:ext cx="676275" cy="1219200"/>
        </p:xfrm>
        <a:graphic>
          <a:graphicData uri="http://schemas.openxmlformats.org/presentationml/2006/ole">
            <p:oleObj spid="_x0000_s5128" name="Equation" r:id="rId4" imgW="126720" imgH="228600" progId="Equation.DSMT4">
              <p:embed/>
            </p:oleObj>
          </a:graphicData>
        </a:graphic>
      </p:graphicFrame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714348" y="0"/>
            <a:ext cx="4267200" cy="144145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800" b="1" i="1" dirty="0">
                <a:solidFill>
                  <a:schemeClr val="bg2"/>
                </a:solidFill>
              </a:rPr>
              <a:t>问题探究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00" y="5072074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4.</a:t>
            </a:r>
            <a:r>
              <a:rPr lang="zh-CN" altLang="en-US" sz="4000" b="1" dirty="0" smtClean="0"/>
              <a:t>求函数</a:t>
            </a:r>
            <a:r>
              <a:rPr lang="en-US" altLang="zh-CN" sz="4000" b="1" dirty="0" smtClean="0"/>
              <a:t>y=x</a:t>
            </a:r>
            <a:r>
              <a:rPr lang="en-US" altLang="zh-CN" sz="4000" b="1" baseline="30000" dirty="0" smtClean="0"/>
              <a:t>2</a:t>
            </a:r>
            <a:r>
              <a:rPr lang="en-US" altLang="zh-CN" sz="4000" b="1" dirty="0" smtClean="0">
                <a:latin typeface="宋体" pitchFamily="2" charset="-122"/>
              </a:rPr>
              <a:t>-</a:t>
            </a:r>
            <a:r>
              <a:rPr lang="en-US" altLang="zh-CN" sz="4000" b="1" dirty="0" smtClean="0"/>
              <a:t>2x</a:t>
            </a:r>
            <a:r>
              <a:rPr lang="zh-CN" altLang="en-US" sz="4000" b="1" dirty="0" smtClean="0"/>
              <a:t>的单调区间</a:t>
            </a:r>
            <a:r>
              <a:rPr lang="en-US" altLang="zh-CN" sz="4000" b="1" dirty="0" smtClean="0"/>
              <a:t>.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5125" grpId="0" autoUpdateAnimBg="0"/>
      <p:bldP spid="5126" grpId="0" autoUpdateAnimBg="0"/>
      <p:bldP spid="5127" grpId="0" autoUpdateAnimBg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33400" y="1214422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/>
              <a:t>用定义证明函数的单调性的步骤</a:t>
            </a:r>
            <a:r>
              <a:rPr lang="en-US" altLang="zh-CN" sz="4400" b="1" dirty="0"/>
              <a:t>: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62000" y="1981200"/>
            <a:ext cx="39528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(1). </a:t>
            </a:r>
            <a:r>
              <a:rPr kumimoji="0" lang="zh-CN" altLang="en-US" sz="3600" b="1" dirty="0" smtClean="0">
                <a:latin typeface="Arial" pitchFamily="34" charset="0"/>
                <a:sym typeface="Wingdings" pitchFamily="2" charset="2"/>
              </a:rPr>
              <a:t>任取假设；</a:t>
            </a:r>
            <a:endParaRPr lang="en-US" altLang="zh-CN" sz="3600" b="1" dirty="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62000" y="2667000"/>
            <a:ext cx="316705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(2</a:t>
            </a:r>
            <a:r>
              <a:rPr lang="en-US" altLang="zh-CN" sz="3600" b="1" dirty="0" smtClean="0"/>
              <a:t>).</a:t>
            </a:r>
            <a:r>
              <a:rPr lang="zh-CN" altLang="en-US" sz="3600" b="1" dirty="0" smtClean="0"/>
              <a:t> </a:t>
            </a:r>
            <a:r>
              <a:rPr kumimoji="0" lang="zh-CN" altLang="en-US" sz="3600" b="1" dirty="0" smtClean="0">
                <a:latin typeface="Arial" pitchFamily="34" charset="0"/>
                <a:sym typeface="Wingdings" pitchFamily="2" charset="2"/>
              </a:rPr>
              <a:t>作差变形</a:t>
            </a:r>
            <a:r>
              <a:rPr lang="en-US" altLang="zh-CN" sz="3600" b="1" dirty="0" smtClean="0"/>
              <a:t>;</a:t>
            </a:r>
            <a:endParaRPr lang="en-US" altLang="zh-CN" sz="3600" b="1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62000" y="4857760"/>
            <a:ext cx="330993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(3</a:t>
            </a:r>
            <a:r>
              <a:rPr lang="en-US" altLang="zh-CN" sz="3600" b="1" dirty="0" smtClean="0"/>
              <a:t>).</a:t>
            </a:r>
            <a:r>
              <a:rPr lang="zh-CN" altLang="en-US" sz="3600" b="1" dirty="0" smtClean="0"/>
              <a:t> </a:t>
            </a:r>
            <a:r>
              <a:rPr kumimoji="0" lang="zh-CN" altLang="en-US" sz="3600" b="1" dirty="0" smtClean="0">
                <a:latin typeface="Arial" pitchFamily="34" charset="0"/>
                <a:sym typeface="Wingdings" pitchFamily="2" charset="2"/>
              </a:rPr>
              <a:t>判断</a:t>
            </a:r>
            <a:r>
              <a:rPr kumimoji="0" lang="zh-CN" altLang="en-US" sz="3600" b="1" dirty="0" smtClean="0">
                <a:latin typeface="Arial" pitchFamily="34" charset="0"/>
                <a:sym typeface="Wingdings" pitchFamily="2" charset="2"/>
              </a:rPr>
              <a:t>正负；</a:t>
            </a:r>
            <a:endParaRPr lang="en-US" altLang="zh-CN" sz="3600" b="1" dirty="0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762000" y="5638800"/>
            <a:ext cx="29527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(4</a:t>
            </a:r>
            <a:r>
              <a:rPr lang="en-US" altLang="zh-CN" sz="3600" b="1" dirty="0" smtClean="0"/>
              <a:t>).</a:t>
            </a:r>
            <a:r>
              <a:rPr kumimoji="0" lang="zh-CN" altLang="en-US" sz="3600" b="1" dirty="0" smtClean="0">
                <a:latin typeface="Arial" pitchFamily="34" charset="0"/>
                <a:sym typeface="Wingdings" pitchFamily="2" charset="2"/>
              </a:rPr>
              <a:t>得出结论</a:t>
            </a:r>
            <a:r>
              <a:rPr kumimoji="0" lang="en-US" altLang="zh-CN" sz="3600" b="1" dirty="0" smtClean="0">
                <a:latin typeface="Arial" pitchFamily="34" charset="0"/>
                <a:sym typeface="Wingdings" pitchFamily="2" charset="2"/>
              </a:rPr>
              <a:t>.</a:t>
            </a:r>
            <a:endParaRPr lang="en-US" altLang="zh-CN" sz="3600" b="1" dirty="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285852" y="3302501"/>
            <a:ext cx="32861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① </a:t>
            </a:r>
            <a:r>
              <a:rPr lang="zh-CN" altLang="en-US" sz="4000" b="1" dirty="0"/>
              <a:t>分解</a:t>
            </a:r>
            <a:r>
              <a:rPr lang="zh-CN" altLang="en-US" sz="4000" b="1" dirty="0" smtClean="0"/>
              <a:t>因式；</a:t>
            </a:r>
            <a:endParaRPr lang="en-US" altLang="zh-CN" sz="4400" b="1" baseline="-25000" dirty="0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285852" y="4016881"/>
            <a:ext cx="507209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② </a:t>
            </a:r>
            <a:r>
              <a:rPr lang="zh-CN" altLang="en-US" sz="4000" b="1" dirty="0"/>
              <a:t>配成非负</a:t>
            </a:r>
            <a:r>
              <a:rPr lang="zh-CN" altLang="en-US" sz="4000" b="1" dirty="0" smtClean="0"/>
              <a:t>实数的和</a:t>
            </a:r>
            <a:r>
              <a:rPr lang="en-US" altLang="zh-CN" sz="4000" b="1" dirty="0"/>
              <a:t>.</a:t>
            </a:r>
            <a:r>
              <a:rPr lang="en-US" altLang="zh-CN" sz="4400" b="1" baseline="-25000" dirty="0">
                <a:solidFill>
                  <a:srgbClr val="0000FF"/>
                </a:solidFill>
              </a:rPr>
              <a:t> </a:t>
            </a:r>
            <a:endParaRPr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2514600" y="0"/>
            <a:ext cx="3810000" cy="12192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993366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FF00"/>
                </a:solidFill>
              </a:rPr>
              <a:t>方法小结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3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3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3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357166"/>
            <a:ext cx="518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1.  </a:t>
            </a:r>
            <a:r>
              <a:rPr lang="zh-CN" altLang="en-US" sz="4400" b="1" dirty="0"/>
              <a:t>教材</a:t>
            </a:r>
            <a:r>
              <a:rPr lang="en-US" altLang="zh-CN" sz="4400" b="1" dirty="0" smtClean="0"/>
              <a:t>P</a:t>
            </a:r>
            <a:r>
              <a:rPr lang="en-US" altLang="zh-CN" sz="4400" b="1" baseline="-25000" dirty="0" smtClean="0"/>
              <a:t>30</a:t>
            </a:r>
            <a:r>
              <a:rPr lang="zh-CN" altLang="en-US" sz="4400" b="1" dirty="0" smtClean="0"/>
              <a:t>练习</a:t>
            </a:r>
            <a:endParaRPr lang="en-US" altLang="zh-CN" sz="4400" b="1" dirty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1214422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2.  </a:t>
            </a:r>
            <a:r>
              <a:rPr lang="zh-CN" altLang="en-US" sz="4400" b="1" dirty="0"/>
              <a:t>判断函数 </a:t>
            </a:r>
            <a:r>
              <a:rPr lang="en-US" altLang="zh-CN" sz="4400" b="1" dirty="0"/>
              <a:t>f (x) = x</a:t>
            </a:r>
            <a:r>
              <a:rPr lang="en-US" altLang="zh-CN" sz="4400" b="1" baseline="30000" dirty="0"/>
              <a:t>2</a:t>
            </a:r>
            <a:r>
              <a:rPr lang="en-US" altLang="zh-CN" sz="4400" b="1" dirty="0"/>
              <a:t>+1</a:t>
            </a:r>
            <a:r>
              <a:rPr lang="zh-CN" altLang="en-US" sz="4400" b="1" dirty="0"/>
              <a:t>在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28600" y="1928802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/>
              <a:t>(0, </a:t>
            </a:r>
            <a:r>
              <a:rPr lang="zh-CN" altLang="en-US" sz="4400" b="1" dirty="0"/>
              <a:t>＋∞</a:t>
            </a:r>
            <a:r>
              <a:rPr lang="en-US" altLang="zh-CN" sz="4400" b="1" dirty="0"/>
              <a:t>)</a:t>
            </a:r>
            <a:r>
              <a:rPr lang="zh-CN" altLang="en-US" sz="4400" b="1" dirty="0"/>
              <a:t>上是增函数还是减函数</a:t>
            </a:r>
            <a:r>
              <a:rPr lang="en-US" altLang="zh-CN" sz="4400" b="1" dirty="0"/>
              <a:t>?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0" y="2714620"/>
            <a:ext cx="845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3.  </a:t>
            </a:r>
            <a:r>
              <a:rPr lang="zh-CN" altLang="en-US" sz="4400" b="1" dirty="0"/>
              <a:t>若函数</a:t>
            </a:r>
            <a:r>
              <a:rPr lang="en-US" altLang="zh-CN" sz="4400" b="1" dirty="0"/>
              <a:t>f (x) </a:t>
            </a:r>
            <a:r>
              <a:rPr lang="zh-CN" altLang="en-US" sz="4400" b="1" dirty="0"/>
              <a:t>在区间</a:t>
            </a:r>
            <a:r>
              <a:rPr lang="en-US" altLang="zh-CN" sz="4400" b="1" dirty="0"/>
              <a:t>[a, b]</a:t>
            </a:r>
            <a:r>
              <a:rPr lang="zh-CN" altLang="en-US" sz="4400" b="1" dirty="0"/>
              <a:t>及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228600" y="3452818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/>
              <a:t>(b, c]</a:t>
            </a:r>
            <a:r>
              <a:rPr lang="zh-CN" altLang="en-US" sz="4400" b="1" dirty="0"/>
              <a:t>上都单调递减</a:t>
            </a:r>
            <a:r>
              <a:rPr lang="en-US" altLang="zh-CN" sz="4400" b="1" dirty="0"/>
              <a:t>, </a:t>
            </a:r>
            <a:r>
              <a:rPr lang="zh-CN" altLang="en-US" sz="4400" b="1" dirty="0"/>
              <a:t>则</a:t>
            </a:r>
            <a:r>
              <a:rPr lang="en-US" altLang="zh-CN" sz="4400" b="1" dirty="0"/>
              <a:t>f (x)</a:t>
            </a:r>
            <a:r>
              <a:rPr lang="zh-CN" altLang="en-US" sz="4400" b="1" dirty="0"/>
              <a:t>在区间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228600" y="4286256"/>
            <a:ext cx="7543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/>
              <a:t>[a, c]</a:t>
            </a:r>
            <a:r>
              <a:rPr lang="zh-CN" altLang="en-US" sz="4400" b="1" dirty="0"/>
              <a:t>上的单调性为 </a:t>
            </a:r>
            <a:r>
              <a:rPr lang="en-US" altLang="zh-CN" sz="4400" b="1" dirty="0"/>
              <a:t>(            )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928662" y="5000636"/>
            <a:ext cx="3400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/>
              <a:t>A.  </a:t>
            </a:r>
            <a:r>
              <a:rPr lang="zh-CN" altLang="en-US" sz="4400" b="1" dirty="0"/>
              <a:t>单调递减</a:t>
            </a:r>
            <a:r>
              <a:rPr lang="en-US" altLang="zh-CN" sz="4400" b="1" dirty="0"/>
              <a:t>;</a:t>
            </a: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4967262" y="5000636"/>
            <a:ext cx="3370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/>
              <a:t>B.  </a:t>
            </a:r>
            <a:r>
              <a:rPr lang="zh-CN" altLang="en-US" sz="4400" b="1" dirty="0"/>
              <a:t>单调递增</a:t>
            </a:r>
            <a:r>
              <a:rPr lang="en-US" altLang="zh-CN" sz="4400" b="1" dirty="0"/>
              <a:t>;</a:t>
            </a: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933480" y="5791200"/>
            <a:ext cx="4114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/>
              <a:t>C.  </a:t>
            </a:r>
            <a:r>
              <a:rPr lang="zh-CN" altLang="en-US" sz="4400" b="1" dirty="0"/>
              <a:t>一定不单调</a:t>
            </a:r>
            <a:r>
              <a:rPr lang="en-US" altLang="zh-CN" sz="4400" b="1" dirty="0"/>
              <a:t>;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972080" y="57912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/>
              <a:t>D.  </a:t>
            </a:r>
            <a:r>
              <a:rPr lang="zh-CN" altLang="en-US" sz="4400" b="1"/>
              <a:t>不确定</a:t>
            </a:r>
            <a:r>
              <a:rPr lang="en-US" altLang="zh-CN" sz="4400" b="1"/>
              <a:t>.</a:t>
            </a: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5737225" y="4286256"/>
            <a:ext cx="587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>
            <a:off x="5276880" y="-71462"/>
            <a:ext cx="3581400" cy="13716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 dirty="0">
                <a:ea typeface="华文彩云" pitchFamily="2" charset="-122"/>
              </a:rPr>
              <a:t>练习实践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1" grpId="0"/>
      <p:bldP spid="6151" grpId="1"/>
      <p:bldP spid="6152" grpId="0"/>
      <p:bldP spid="6152" grpId="1"/>
      <p:bldP spid="6153" grpId="0"/>
      <p:bldP spid="6153" grpId="1"/>
      <p:bldP spid="6154" grpId="0"/>
      <p:bldP spid="6155" grpId="0"/>
      <p:bldP spid="6157" grpId="0"/>
      <p:bldP spid="6158" grpId="0"/>
      <p:bldP spid="615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1352</TotalTime>
  <Words>984</Words>
  <Application>Microsoft PowerPoint</Application>
  <PresentationFormat>全屏显示(4:3)</PresentationFormat>
  <Paragraphs>104</Paragraphs>
  <Slides>13</Slides>
  <Notes>2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tch</dc:creator>
  <cp:lastModifiedBy>Administrator</cp:lastModifiedBy>
  <cp:revision>102</cp:revision>
  <dcterms:created xsi:type="dcterms:W3CDTF">2003-10-09T11:50:32Z</dcterms:created>
  <dcterms:modified xsi:type="dcterms:W3CDTF">2007-09-07T00:18:19Z</dcterms:modified>
</cp:coreProperties>
</file>