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3" Type="http://schemas.openxmlformats.org/officeDocument/2006/relationships/image" Target="../media/image33.wmf"/><Relationship Id="rId7" Type="http://schemas.openxmlformats.org/officeDocument/2006/relationships/image" Target="../media/image37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6" Type="http://schemas.openxmlformats.org/officeDocument/2006/relationships/image" Target="../media/image36.wmf"/><Relationship Id="rId11" Type="http://schemas.openxmlformats.org/officeDocument/2006/relationships/image" Target="../media/image41.wmf"/><Relationship Id="rId5" Type="http://schemas.openxmlformats.org/officeDocument/2006/relationships/image" Target="../media/image35.wmf"/><Relationship Id="rId10" Type="http://schemas.openxmlformats.org/officeDocument/2006/relationships/image" Target="../media/image40.wmf"/><Relationship Id="rId4" Type="http://schemas.openxmlformats.org/officeDocument/2006/relationships/image" Target="../media/image34.wmf"/><Relationship Id="rId9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7" Type="http://schemas.openxmlformats.org/officeDocument/2006/relationships/image" Target="../media/image48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25534-2DD1-4057-9D01-16D316674158}" type="datetimeFigureOut">
              <a:rPr lang="zh-CN" altLang="en-US" smtClean="0"/>
              <a:pPr/>
              <a:t>2007-11-2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046E6-8267-460A-AB3F-DF401513FAD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himes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oleObject" Target="../embeddings/oleObject46.bin"/><Relationship Id="rId9" Type="http://schemas.openxmlformats.org/officeDocument/2006/relationships/oleObject" Target="../embeddings/oleObject5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oleObject" Target="../embeddings/oleObject10.bin"/><Relationship Id="rId3" Type="http://schemas.openxmlformats.org/officeDocument/2006/relationships/audio" Target="../media/audio1.wav"/><Relationship Id="rId7" Type="http://schemas.openxmlformats.org/officeDocument/2006/relationships/image" Target="../media/image14.png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6.png"/><Relationship Id="rId14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oleObject" Target="../embeddings/oleObject36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30.bin"/><Relationship Id="rId12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9.bin"/><Relationship Id="rId11" Type="http://schemas.openxmlformats.org/officeDocument/2006/relationships/oleObject" Target="../embeddings/oleObject34.bin"/><Relationship Id="rId5" Type="http://schemas.openxmlformats.org/officeDocument/2006/relationships/image" Target="../media/image42.png"/><Relationship Id="rId15" Type="http://schemas.openxmlformats.org/officeDocument/2006/relationships/oleObject" Target="../embeddings/oleObject38.bin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28.bin"/><Relationship Id="rId9" Type="http://schemas.openxmlformats.org/officeDocument/2006/relationships/oleObject" Target="../embeddings/oleObject32.bin"/><Relationship Id="rId14" Type="http://schemas.openxmlformats.org/officeDocument/2006/relationships/oleObject" Target="../embeddings/oleObject37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3" Type="http://schemas.openxmlformats.org/officeDocument/2006/relationships/audio" Target="../media/audio1.wav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0.bin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39.bin"/><Relationship Id="rId10" Type="http://schemas.openxmlformats.org/officeDocument/2006/relationships/oleObject" Target="../embeddings/oleObject44.bin"/><Relationship Id="rId4" Type="http://schemas.openxmlformats.org/officeDocument/2006/relationships/image" Target="../media/image49.png"/><Relationship Id="rId9" Type="http://schemas.openxmlformats.org/officeDocument/2006/relationships/oleObject" Target="../embeddings/oleObject4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00364" y="500042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总第一课时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1643050"/>
            <a:ext cx="52864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第三章</a:t>
            </a:r>
            <a:endParaRPr lang="en-US" altLang="zh-CN" sz="7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7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函数的应用</a:t>
            </a:r>
            <a:endParaRPr lang="zh-CN" altLang="en-US" sz="7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8926" y="4786322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3.1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函数与方程</a:t>
            </a:r>
            <a:endParaRPr lang="zh-CN" altLang="en-US" sz="3600" b="1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785818" cy="156966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探</a:t>
            </a:r>
            <a:endParaRPr lang="en-US" altLang="zh-CN" sz="3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究</a:t>
            </a:r>
            <a:endParaRPr lang="en-US" altLang="zh-CN" sz="3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3200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7290" y="0"/>
            <a:ext cx="71438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求函数的零点及确定零点个数问题举例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例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求下列函数的零点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例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确定下列函数零点的个数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例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证明方程 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在           内有解。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28728" y="1214422"/>
          <a:ext cx="7286675" cy="736027"/>
        </p:xfrm>
        <a:graphic>
          <a:graphicData uri="http://schemas.openxmlformats.org/presentationml/2006/ole">
            <p:oleObj spid="_x0000_s7170" name="Equation" r:id="rId4" imgW="2514600" imgH="253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43042" y="3571876"/>
          <a:ext cx="4833938" cy="985837"/>
        </p:xfrm>
        <a:graphic>
          <a:graphicData uri="http://schemas.openxmlformats.org/presentationml/2006/ole">
            <p:oleObj spid="_x0000_s7171" name="Equation" r:id="rId5" imgW="1244520" imgH="253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428728" y="2071678"/>
          <a:ext cx="3179762" cy="766763"/>
        </p:xfrm>
        <a:graphic>
          <a:graphicData uri="http://schemas.openxmlformats.org/presentationml/2006/ole">
            <p:oleObj spid="_x0000_s7172" name="Equation" r:id="rId6" imgW="1054080" imgH="253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276600" y="1854200"/>
          <a:ext cx="914400" cy="198438"/>
        </p:xfrm>
        <a:graphic>
          <a:graphicData uri="http://schemas.openxmlformats.org/presentationml/2006/ole">
            <p:oleObj spid="_x0000_s7173" name="Equation" r:id="rId7" imgW="914400" imgH="19872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214810" y="4714884"/>
          <a:ext cx="3286148" cy="768190"/>
        </p:xfrm>
        <a:graphic>
          <a:graphicData uri="http://schemas.openxmlformats.org/presentationml/2006/ole">
            <p:oleObj spid="_x0000_s7174" name="Equation" r:id="rId8" imgW="977760" imgH="228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71669" y="5786454"/>
          <a:ext cx="1033819" cy="785818"/>
        </p:xfrm>
        <a:graphic>
          <a:graphicData uri="http://schemas.openxmlformats.org/presentationml/2006/ole">
            <p:oleObj spid="_x0000_s7175" name="Equation" r:id="rId9" imgW="342720" imgH="253800" progId="Equation.DSMT4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357166"/>
            <a:ext cx="807249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反馈训练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P88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练习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课堂知识小结</a:t>
            </a:r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）零点的概念</a:t>
            </a:r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）零点的存在性定理</a:t>
            </a:r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）求零点及其个数的判断方法</a:t>
            </a:r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解方程法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---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求零点</a:t>
            </a:r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图象法（注意转化为函数的单调性）</a:t>
            </a:r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-----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确定零点的个数。</a:t>
            </a:r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作业：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P92 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习题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3.1A   2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500042"/>
            <a:ext cx="835824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问题情景</a:t>
            </a:r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：如图，在一次计划飞机演习中，按照平面直角坐标系上的抛物线 与直线飞行的两架飞机是否会相撞？</a:t>
            </a:r>
            <a:endParaRPr lang="zh-CN" altLang="en-US" sz="40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194" name="Picture 2" descr="C:\Documents and Settings\mxn\桌面\未命名5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2643182"/>
            <a:ext cx="2886075" cy="3876675"/>
          </a:xfrm>
          <a:prstGeom prst="rect">
            <a:avLst/>
          </a:prstGeom>
          <a:noFill/>
        </p:spPr>
      </p:pic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214942" y="4071942"/>
          <a:ext cx="2831578" cy="719131"/>
        </p:xfrm>
        <a:graphic>
          <a:graphicData uri="http://schemas.openxmlformats.org/presentationml/2006/ole">
            <p:oleObj spid="_x0000_s18433" name="Equation" r:id="rId5" imgW="799920" imgH="203040" progId="Equation.DSMT4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57818" y="3643314"/>
            <a:ext cx="30718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这是一个方程</a:t>
            </a:r>
            <a:endParaRPr lang="en-US" altLang="zh-CN" sz="3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是否有解的问题</a:t>
            </a:r>
            <a:endParaRPr lang="zh-CN" altLang="en-US" sz="3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0"/>
            <a:ext cx="8143932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新课引入</a:t>
            </a:r>
            <a:r>
              <a:rPr lang="en-US" altLang="zh-CN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---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问题提出：</a:t>
            </a:r>
            <a:endParaRPr lang="en-US" altLang="zh-CN" sz="4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）解方程有很多方法，有的还可以用公式，如一元二次方程，但有的方程不能用公式，如何求解呢？</a:t>
            </a:r>
            <a:endParaRPr lang="en-US" altLang="zh-CN" sz="4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altLang="zh-CN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）前面我们学习了函数，那么，求方程的解与函数有</a:t>
            </a:r>
            <a:r>
              <a:rPr lang="zh-CN" altLang="en-US" sz="4800" b="1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何</a:t>
            </a:r>
            <a:r>
              <a:rPr lang="zh-CN" altLang="en-US" sz="4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联系？能否运用函数来解决这个问题？</a:t>
            </a:r>
            <a:endParaRPr lang="en-US" altLang="zh-CN" sz="4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zh-CN" altLang="en-US" sz="48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1000108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40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一元二次方程的根与二次函数的关系</a:t>
            </a:r>
            <a:endParaRPr lang="zh-CN" altLang="en-US" sz="4000" b="1" dirty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14678" y="285728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新知探究</a:t>
            </a:r>
            <a:endParaRPr lang="zh-CN" altLang="en-US" sz="3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500306"/>
            <a:ext cx="75009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例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1)</a:t>
            </a:r>
            <a:r>
              <a:rPr lang="zh-CN" altLang="en-US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解下列方程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32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2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2)</a:t>
            </a:r>
            <a:r>
              <a:rPr lang="zh-CN" altLang="en-US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画出下列函数的图象</a:t>
            </a:r>
            <a:endParaRPr lang="zh-CN" altLang="en-US" sz="3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428728" y="2928934"/>
          <a:ext cx="6410621" cy="1571636"/>
        </p:xfrm>
        <a:graphic>
          <a:graphicData uri="http://schemas.openxmlformats.org/presentationml/2006/ole">
            <p:oleObj spid="_x0000_s1026" name="Equation" r:id="rId4" imgW="1968480" imgH="482400" progId="Equation.DSMT4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387475" y="5072063"/>
          <a:ext cx="6492875" cy="1571625"/>
        </p:xfrm>
        <a:graphic>
          <a:graphicData uri="http://schemas.openxmlformats.org/presentationml/2006/ole">
            <p:oleObj spid="_x0000_s1027" name="Equation" r:id="rId5" imgW="1993680" imgH="482400" progId="Equation.DSMT4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28596" y="5000636"/>
            <a:ext cx="8175682" cy="714380"/>
            <a:chOff x="428596" y="5143512"/>
            <a:chExt cx="8175682" cy="714380"/>
          </a:xfrm>
        </p:grpSpPr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28596" y="5286388"/>
            <a:ext cx="2317766" cy="571504"/>
          </p:xfrm>
          <a:graphic>
            <a:graphicData uri="http://schemas.openxmlformats.org/presentationml/2006/ole">
              <p:oleObj spid="_x0000_s2053" name="Equation" r:id="rId4" imgW="927000" imgH="2286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357554" y="5214950"/>
            <a:ext cx="2536049" cy="642942"/>
          </p:xfrm>
          <a:graphic>
            <a:graphicData uri="http://schemas.openxmlformats.org/presentationml/2006/ole">
              <p:oleObj spid="_x0000_s2054" name="Equation" r:id="rId5" imgW="901440" imgH="2286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6286512" y="5143512"/>
            <a:ext cx="2317766" cy="571504"/>
          </p:xfrm>
          <a:graphic>
            <a:graphicData uri="http://schemas.openxmlformats.org/presentationml/2006/ole">
              <p:oleObj spid="_x0000_s2055" name="Equation" r:id="rId6" imgW="927000" imgH="228600" progId="Equation.DSMT4">
                <p:embed/>
              </p:oleObj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357158" y="2000240"/>
            <a:ext cx="8210593" cy="2867025"/>
            <a:chOff x="357158" y="1142984"/>
            <a:chExt cx="8210593" cy="2867025"/>
          </a:xfrm>
        </p:grpSpPr>
        <p:pic>
          <p:nvPicPr>
            <p:cNvPr id="2050" name="Picture 2" descr="C:\Documents and Settings\mxn\桌面\未命名1.bmp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28596" y="1142984"/>
              <a:ext cx="2266950" cy="2867025"/>
            </a:xfrm>
            <a:prstGeom prst="rect">
              <a:avLst/>
            </a:prstGeom>
            <a:noFill/>
          </p:spPr>
        </p:pic>
        <p:pic>
          <p:nvPicPr>
            <p:cNvPr id="2051" name="Picture 3" descr="C:\Documents and Settings\mxn\桌面\未命名2.bmp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428992" y="1142984"/>
              <a:ext cx="2200275" cy="2428875"/>
            </a:xfrm>
            <a:prstGeom prst="rect">
              <a:avLst/>
            </a:prstGeom>
            <a:noFill/>
          </p:spPr>
        </p:pic>
        <p:pic>
          <p:nvPicPr>
            <p:cNvPr id="2052" name="Picture 4" descr="C:\Documents and Settings\mxn\桌面\未命名3.bmp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500826" y="1142984"/>
              <a:ext cx="2066925" cy="2609850"/>
            </a:xfrm>
            <a:prstGeom prst="rect">
              <a:avLst/>
            </a:prstGeom>
            <a:noFill/>
          </p:spPr>
        </p:pic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57158" y="2000240"/>
            <a:ext cx="290508" cy="344479"/>
          </p:xfrm>
          <a:graphic>
            <a:graphicData uri="http://schemas.openxmlformats.org/presentationml/2006/ole">
              <p:oleObj spid="_x0000_s2056" name="Equation" r:id="rId10" imgW="190440" imgH="16488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428860" y="1928802"/>
            <a:ext cx="323846" cy="493705"/>
          </p:xfrm>
          <a:graphic>
            <a:graphicData uri="http://schemas.openxmlformats.org/presentationml/2006/ole">
              <p:oleObj spid="_x0000_s2057" name="Equation" r:id="rId11" imgW="114120" imgH="17748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500562" y="3429000"/>
            <a:ext cx="525460" cy="415917"/>
          </p:xfrm>
          <a:graphic>
            <a:graphicData uri="http://schemas.openxmlformats.org/presentationml/2006/ole">
              <p:oleObj spid="_x0000_s2058" name="Equation" r:id="rId12" imgW="88560" imgH="164880" progId="Equation.DSMT4">
                <p:embed/>
              </p:oleObj>
            </a:graphicData>
          </a:graphic>
        </p:graphicFrame>
      </p:grpSp>
      <p:grpSp>
        <p:nvGrpSpPr>
          <p:cNvPr id="18" name="组合 17"/>
          <p:cNvGrpSpPr/>
          <p:nvPr/>
        </p:nvGrpSpPr>
        <p:grpSpPr>
          <a:xfrm>
            <a:off x="642910" y="214290"/>
            <a:ext cx="8143932" cy="1357314"/>
            <a:chOff x="642910" y="214290"/>
            <a:chExt cx="8143932" cy="1357314"/>
          </a:xfrm>
        </p:grpSpPr>
        <p:graphicFrame>
          <p:nvGraphicFramePr>
            <p:cNvPr id="2059" name="Object 11"/>
            <p:cNvGraphicFramePr>
              <a:graphicFrameLocks noChangeAspect="1"/>
            </p:cNvGraphicFramePr>
            <p:nvPr/>
          </p:nvGraphicFramePr>
          <p:xfrm>
            <a:off x="642910" y="214290"/>
            <a:ext cx="2254250" cy="1143000"/>
          </p:xfrm>
          <a:graphic>
            <a:graphicData uri="http://schemas.openxmlformats.org/presentationml/2006/ole">
              <p:oleObj spid="_x0000_s2059" name="Equation" r:id="rId13" imgW="901440" imgH="457200" progId="Equation.DSMT4">
                <p:embed/>
              </p:oleObj>
            </a:graphicData>
          </a:graphic>
        </p:graphicFrame>
        <p:graphicFrame>
          <p:nvGraphicFramePr>
            <p:cNvPr id="2060" name="Object 12"/>
            <p:cNvGraphicFramePr>
              <a:graphicFrameLocks noChangeAspect="1"/>
            </p:cNvGraphicFramePr>
            <p:nvPr/>
          </p:nvGraphicFramePr>
          <p:xfrm>
            <a:off x="3571868" y="285728"/>
            <a:ext cx="2501900" cy="1285876"/>
          </p:xfrm>
          <a:graphic>
            <a:graphicData uri="http://schemas.openxmlformats.org/presentationml/2006/ole">
              <p:oleObj spid="_x0000_s2060" name="Equation" r:id="rId14" imgW="888840" imgH="457200" progId="Equation.DSMT4">
                <p:embed/>
              </p:oleObj>
            </a:graphicData>
          </a:graphic>
        </p:graphicFrame>
        <p:graphicFrame>
          <p:nvGraphicFramePr>
            <p:cNvPr id="2061" name="Object 13"/>
            <p:cNvGraphicFramePr>
              <a:graphicFrameLocks noChangeAspect="1"/>
            </p:cNvGraphicFramePr>
            <p:nvPr/>
          </p:nvGraphicFramePr>
          <p:xfrm>
            <a:off x="6429388" y="214290"/>
            <a:ext cx="2286000" cy="508000"/>
          </p:xfrm>
          <a:graphic>
            <a:graphicData uri="http://schemas.openxmlformats.org/presentationml/2006/ole">
              <p:oleObj spid="_x0000_s2061" name="Equation" r:id="rId15" imgW="914400" imgH="203040" progId="Equation.DSMT4">
                <p:embed/>
              </p:oleObj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6929454" y="857232"/>
              <a:ext cx="18573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无实根</a:t>
              </a:r>
            </a:p>
          </p:txBody>
        </p:sp>
      </p:grpSp>
    </p:spTree>
  </p:cSld>
  <p:clrMapOvr>
    <a:masterClrMapping/>
  </p:clrMapOvr>
  <p:transition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42852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归纳结论及推广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785794"/>
            <a:ext cx="800105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1.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当             时，一元二次方程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有两个不相等的实根              ，相应的二次函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3200" b="1" dirty="0">
              <a:solidFill>
                <a:srgbClr val="FF0000"/>
              </a:solidFill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</a:rPr>
              <a:t>数                                   与轴有两个交点              ，</a:t>
            </a:r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en-US" altLang="zh-CN" sz="3200" b="1" dirty="0">
                <a:solidFill>
                  <a:srgbClr val="FF0000"/>
                </a:solidFill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；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428728" y="785794"/>
          <a:ext cx="1170653" cy="565143"/>
        </p:xfrm>
        <a:graphic>
          <a:graphicData uri="http://schemas.openxmlformats.org/presentationml/2006/ole">
            <p:oleObj spid="_x0000_s3074" name="Equation" r:id="rId4" imgW="368280" imgH="17748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28662" y="1357298"/>
          <a:ext cx="4537441" cy="817557"/>
        </p:xfrm>
        <a:graphic>
          <a:graphicData uri="http://schemas.openxmlformats.org/presentationml/2006/ole">
            <p:oleObj spid="_x0000_s3075" name="Equation" r:id="rId5" imgW="1409400" imgH="253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72000" y="2143116"/>
          <a:ext cx="1009650" cy="673100"/>
        </p:xfrm>
        <a:graphic>
          <a:graphicData uri="http://schemas.openxmlformats.org/presentationml/2006/ole">
            <p:oleObj spid="_x0000_s3076" name="Equation" r:id="rId6" imgW="342720" imgH="228600" progId="Equation.DSMT4">
              <p:embed/>
            </p:oleObj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1214414" y="3071810"/>
          <a:ext cx="3148013" cy="735012"/>
        </p:xfrm>
        <a:graphic>
          <a:graphicData uri="http://schemas.openxmlformats.org/presentationml/2006/ole">
            <p:oleObj spid="_x0000_s3077" name="Equation" r:id="rId7" imgW="977760" imgH="228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358082" y="3143248"/>
          <a:ext cx="1257309" cy="785818"/>
        </p:xfrm>
        <a:graphic>
          <a:graphicData uri="http://schemas.openxmlformats.org/presentationml/2006/ole">
            <p:oleObj spid="_x0000_s3078" name="Equation" r:id="rId8" imgW="406080" imgH="253800" progId="Equation.DSMT4">
              <p:embed/>
            </p:oleObj>
          </a:graphicData>
        </a:graphic>
      </p:graphicFrame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785786" y="3714752"/>
          <a:ext cx="1336675" cy="785812"/>
        </p:xfrm>
        <a:graphic>
          <a:graphicData uri="http://schemas.openxmlformats.org/presentationml/2006/ole">
            <p:oleObj spid="_x0000_s3079" name="Equation" r:id="rId9" imgW="431640" imgH="253800" progId="Equation.DSMT4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14348" y="4643446"/>
            <a:ext cx="7643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当           与            时，类似得到结论。</a:t>
            </a:r>
            <a:endParaRPr lang="zh-CN" altLang="en-US" sz="32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3071802" y="4643446"/>
          <a:ext cx="1169988" cy="565150"/>
        </p:xfrm>
        <a:graphic>
          <a:graphicData uri="http://schemas.openxmlformats.org/presentationml/2006/ole">
            <p:oleObj spid="_x0000_s3080" name="Equation" r:id="rId10" imgW="368280" imgH="177480" progId="Equation.DSMT4">
              <p:embed/>
            </p:oleObj>
          </a:graphicData>
        </a:graphic>
      </p:graphicFrame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1571604" y="4643446"/>
          <a:ext cx="1169988" cy="565150"/>
        </p:xfrm>
        <a:graphic>
          <a:graphicData uri="http://schemas.openxmlformats.org/presentationml/2006/ole">
            <p:oleObj spid="_x0000_s3081" name="Equation" r:id="rId11" imgW="368280" imgH="177480" progId="Equation.DSMT4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79296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函数的</a:t>
            </a:r>
            <a:r>
              <a:rPr lang="zh-CN" altLang="en-US" sz="36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零点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的概念</a:t>
            </a:r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）函数             的零点即方程</a:t>
            </a:r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 的实数解。</a:t>
            </a:r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）判断方法：</a:t>
            </a:r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6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857488" y="1000108"/>
          <a:ext cx="1885963" cy="785818"/>
        </p:xfrm>
        <a:graphic>
          <a:graphicData uri="http://schemas.openxmlformats.org/presentationml/2006/ole">
            <p:oleObj spid="_x0000_s4098" name="Equation" r:id="rId4" imgW="609480" imgH="253800" progId="Equation.DSMT4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1857356" y="1571612"/>
          <a:ext cx="1714512" cy="728559"/>
        </p:xfrm>
        <a:graphic>
          <a:graphicData uri="http://schemas.openxmlformats.org/presentationml/2006/ole">
            <p:oleObj spid="_x0000_s4099" name="Equation" r:id="rId5" imgW="596880" imgH="253800" progId="Equation.DSMT4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2910" y="3286124"/>
            <a:ext cx="807249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方程              有实根         </a:t>
            </a:r>
            <a:endParaRPr lang="en-US" altLang="zh-CN" sz="36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         函数的图象与   轴有交点</a:t>
            </a:r>
            <a:endParaRPr lang="en-US" altLang="zh-CN" sz="36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6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          函数              有零点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1643042" y="3214686"/>
          <a:ext cx="2017072" cy="857256"/>
        </p:xfrm>
        <a:graphic>
          <a:graphicData uri="http://schemas.openxmlformats.org/presentationml/2006/ole">
            <p:oleObj spid="_x0000_s4100" name="Equation" r:id="rId6" imgW="596880" imgH="253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142976" y="4357694"/>
          <a:ext cx="1162829" cy="766758"/>
        </p:xfrm>
        <a:graphic>
          <a:graphicData uri="http://schemas.openxmlformats.org/presentationml/2006/ole">
            <p:oleObj spid="_x0000_s4101" name="Equation" r:id="rId7" imgW="215640" imgH="15228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00628" y="4500570"/>
          <a:ext cx="401634" cy="474655"/>
        </p:xfrm>
        <a:graphic>
          <a:graphicData uri="http://schemas.openxmlformats.org/presentationml/2006/ole">
            <p:oleObj spid="_x0000_s4102" name="Equation" r:id="rId8" imgW="126720" imgH="139680" progId="Equation.DSMT4">
              <p:embed/>
            </p:oleObj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1142976" y="5357826"/>
          <a:ext cx="1162050" cy="766763"/>
        </p:xfrm>
        <a:graphic>
          <a:graphicData uri="http://schemas.openxmlformats.org/presentationml/2006/ole">
            <p:oleObj spid="_x0000_s4103" name="Equation" r:id="rId9" imgW="215640" imgH="152280" progId="Equation.DSMT4">
              <p:embed/>
            </p:oleObj>
          </a:graphicData>
        </a:graphic>
      </p:graphicFrame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3051175" y="5429250"/>
          <a:ext cx="2060575" cy="857250"/>
        </p:xfrm>
        <a:graphic>
          <a:graphicData uri="http://schemas.openxmlformats.org/presentationml/2006/ole">
            <p:oleObj spid="_x0000_s4104" name="Equation" r:id="rId10" imgW="609480" imgH="253800" progId="Equation.DSMT4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85728"/>
            <a:ext cx="19288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探究（一）</a:t>
            </a:r>
            <a:endParaRPr lang="zh-CN" altLang="en-US" sz="3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928670"/>
            <a:ext cx="81439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试确定二次函数                          在某区间</a:t>
            </a:r>
            <a:endParaRPr lang="en-US" altLang="zh-CN" sz="32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内的零点的方法</a:t>
            </a:r>
            <a:endParaRPr lang="zh-CN" altLang="en-US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3286116" y="928670"/>
          <a:ext cx="3019425" cy="742950"/>
        </p:xfrm>
        <a:graphic>
          <a:graphicData uri="http://schemas.openxmlformats.org/presentationml/2006/ole">
            <p:oleObj spid="_x0000_s5122" name="Equation" r:id="rId4" imgW="927000" imgH="228600" progId="Equation.DSMT4">
              <p:embed/>
            </p:oleObj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357158" y="2071678"/>
            <a:ext cx="4143404" cy="4301364"/>
            <a:chOff x="2857488" y="2000240"/>
            <a:chExt cx="4143404" cy="4301364"/>
          </a:xfrm>
        </p:grpSpPr>
        <p:pic>
          <p:nvPicPr>
            <p:cNvPr id="5126" name="Picture 6" descr="C:\Documents and Settings\mxn\桌面\未命名4.bmp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57488" y="2000240"/>
              <a:ext cx="4143404" cy="4301364"/>
            </a:xfrm>
            <a:prstGeom prst="rect">
              <a:avLst/>
            </a:prstGeom>
            <a:noFill/>
          </p:spPr>
        </p:pic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357554" y="4357694"/>
            <a:ext cx="511172" cy="344479"/>
          </p:xfrm>
          <a:graphic>
            <a:graphicData uri="http://schemas.openxmlformats.org/presentationml/2006/ole">
              <p:oleObj spid="_x0000_s5127" name="Equation" r:id="rId6" imgW="203040" imgH="16488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786182" y="4357694"/>
            <a:ext cx="473495" cy="357190"/>
          </p:xfrm>
          <a:graphic>
            <a:graphicData uri="http://schemas.openxmlformats.org/presentationml/2006/ole">
              <p:oleObj spid="_x0000_s5128" name="Equation" r:id="rId7" imgW="190440" imgH="16488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643438" y="4357694"/>
            <a:ext cx="330196" cy="331779"/>
          </p:xfrm>
          <a:graphic>
            <a:graphicData uri="http://schemas.openxmlformats.org/presentationml/2006/ole">
              <p:oleObj spid="_x0000_s5129" name="Equation" r:id="rId8" imgW="126720" imgH="13968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429256" y="4357694"/>
            <a:ext cx="401634" cy="428628"/>
          </p:xfrm>
          <a:graphic>
            <a:graphicData uri="http://schemas.openxmlformats.org/presentationml/2006/ole">
              <p:oleObj spid="_x0000_s5130" name="Equation" r:id="rId9" imgW="126720" imgH="16488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857884" y="4357694"/>
            <a:ext cx="395284" cy="422268"/>
          </p:xfrm>
          <a:graphic>
            <a:graphicData uri="http://schemas.openxmlformats.org/presentationml/2006/ole">
              <p:oleObj spid="_x0000_s5131" name="Equation" r:id="rId10" imgW="114120" imgH="17748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6286512" y="4357694"/>
            <a:ext cx="444444" cy="428628"/>
          </p:xfrm>
          <a:graphic>
            <a:graphicData uri="http://schemas.openxmlformats.org/presentationml/2006/ole">
              <p:oleObj spid="_x0000_s5132" name="Equation" r:id="rId11" imgW="126720" imgH="164880" progId="Equation.DSMT4">
                <p:embed/>
              </p:oleObj>
            </a:graphicData>
          </a:graphic>
        </p:graphicFrame>
      </p:grpSp>
      <p:sp>
        <p:nvSpPr>
          <p:cNvPr id="16" name="TextBox 15"/>
          <p:cNvSpPr txBox="1"/>
          <p:nvPr/>
        </p:nvSpPr>
        <p:spPr>
          <a:xfrm>
            <a:off x="4500562" y="1857364"/>
            <a:ext cx="44291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观察函数的图象，分析函数在区间</a:t>
            </a:r>
            <a:endParaRPr lang="en-US" altLang="zh-CN" sz="36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与        内有零点应具备什么条件？</a:t>
            </a:r>
            <a:endParaRPr lang="en-US" altLang="zh-CN" sz="36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一般地，函数           在       内有零点，又必须具备什么条件？</a:t>
            </a:r>
            <a:endParaRPr lang="zh-CN" altLang="en-US" sz="36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7715272" y="2428868"/>
          <a:ext cx="1252534" cy="736785"/>
        </p:xfrm>
        <a:graphic>
          <a:graphicData uri="http://schemas.openxmlformats.org/presentationml/2006/ole">
            <p:oleObj spid="_x0000_s5133" name="Equation" r:id="rId12" imgW="431640" imgH="2538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143504" y="2928934"/>
          <a:ext cx="1000132" cy="714380"/>
        </p:xfrm>
        <a:graphic>
          <a:graphicData uri="http://schemas.openxmlformats.org/presentationml/2006/ole">
            <p:oleObj spid="_x0000_s5134" name="Equation" r:id="rId13" imgW="355320" imgH="2538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7628622" y="4071942"/>
          <a:ext cx="1443972" cy="601655"/>
        </p:xfrm>
        <a:graphic>
          <a:graphicData uri="http://schemas.openxmlformats.org/presentationml/2006/ole">
            <p:oleObj spid="_x0000_s5135" name="Equation" r:id="rId14" imgW="609480" imgH="253800" progId="Equation.DSMT4">
              <p:embed/>
            </p:oleObj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5072066" y="4643445"/>
          <a:ext cx="928694" cy="663353"/>
        </p:xfrm>
        <a:graphic>
          <a:graphicData uri="http://schemas.openxmlformats.org/presentationml/2006/ole">
            <p:oleObj spid="_x0000_s5136" name="Equation" r:id="rId15" imgW="355320" imgH="253800" progId="Equation.DSMT4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4214818"/>
            <a:ext cx="84296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一般结论</a:t>
            </a:r>
            <a:r>
              <a:rPr lang="en-US" altLang="zh-CN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---</a:t>
            </a:r>
            <a:r>
              <a:rPr lang="zh-CN" altLang="en-US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零点存在性定理观察上图，归结一般结论：如果函数           在区间</a:t>
            </a:r>
            <a:endParaRPr lang="en-US" altLang="zh-CN" sz="36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上是一条连续不断的曲线，并且有</a:t>
            </a:r>
            <a:endParaRPr lang="en-US" altLang="zh-CN" sz="36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                      </a:t>
            </a:r>
            <a:r>
              <a:rPr lang="zh-CN" altLang="en-US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，则函数</a:t>
            </a:r>
            <a:r>
              <a:rPr lang="zh-CN" altLang="en-US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在       有零</a:t>
            </a:r>
            <a:r>
              <a:rPr lang="zh-CN" altLang="en-US" sz="36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点。</a:t>
            </a:r>
            <a:endParaRPr lang="en-US" altLang="zh-CN" sz="3600" b="1" dirty="0" smtClean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36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14348" y="0"/>
            <a:ext cx="7786742" cy="3924300"/>
            <a:chOff x="642910" y="1857364"/>
            <a:chExt cx="7786742" cy="3924300"/>
          </a:xfrm>
        </p:grpSpPr>
        <p:pic>
          <p:nvPicPr>
            <p:cNvPr id="6146" name="Picture 2" descr="C:\Documents and Settings\mxn\桌面\未命名.bmp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42910" y="1857364"/>
              <a:ext cx="7786742" cy="3924300"/>
            </a:xfrm>
            <a:prstGeom prst="rect">
              <a:avLst/>
            </a:prstGeom>
            <a:noFill/>
          </p:spPr>
        </p:pic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5857884" y="3786190"/>
            <a:ext cx="401634" cy="474655"/>
          </p:xfrm>
          <a:graphic>
            <a:graphicData uri="http://schemas.openxmlformats.org/presentationml/2006/ole">
              <p:oleObj spid="_x0000_s6147" name="Equation" r:id="rId5" imgW="126720" imgH="13968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6858016" y="3714752"/>
            <a:ext cx="523040" cy="642942"/>
          </p:xfrm>
          <a:graphic>
            <a:graphicData uri="http://schemas.openxmlformats.org/presentationml/2006/ole">
              <p:oleObj spid="_x0000_s6148" name="Equation" r:id="rId6" imgW="126720" imgH="177480" progId="Equation.DSMT4">
                <p:embed/>
              </p:oleObj>
            </a:graphicData>
          </a:graphic>
        </p:graphicFrame>
        <p:cxnSp>
          <p:nvCxnSpPr>
            <p:cNvPr id="7" name="直接连接符 6"/>
            <p:cNvCxnSpPr/>
            <p:nvPr/>
          </p:nvCxnSpPr>
          <p:spPr>
            <a:xfrm rot="5400000">
              <a:off x="6251587" y="3035297"/>
              <a:ext cx="1357322" cy="1588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5400000">
              <a:off x="4965703" y="4606933"/>
              <a:ext cx="1785950" cy="1588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143636" y="3214686"/>
            <a:ext cx="609598" cy="617532"/>
          </p:xfrm>
          <a:graphic>
            <a:graphicData uri="http://schemas.openxmlformats.org/presentationml/2006/ole">
              <p:oleObj spid="_x0000_s6149" name="Equation" r:id="rId7" imgW="114120" imgH="139680" progId="Equation.DSMT4">
                <p:embed/>
              </p:oleObj>
            </a:graphicData>
          </a:graphic>
        </p:graphicFrame>
      </p:grpSp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5572132" y="4786322"/>
          <a:ext cx="1444625" cy="601662"/>
        </p:xfrm>
        <a:graphic>
          <a:graphicData uri="http://schemas.openxmlformats.org/presentationml/2006/ole">
            <p:oleObj spid="_x0000_s6150" name="Equation" r:id="rId8" imgW="609480" imgH="2538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71472" y="5286388"/>
          <a:ext cx="842317" cy="601655"/>
        </p:xfrm>
        <a:graphic>
          <a:graphicData uri="http://schemas.openxmlformats.org/presentationml/2006/ole">
            <p:oleObj spid="_x0000_s6151" name="Equation" r:id="rId9" imgW="355320" imgH="2538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00034" y="5786454"/>
          <a:ext cx="3304674" cy="815969"/>
        </p:xfrm>
        <a:graphic>
          <a:graphicData uri="http://schemas.openxmlformats.org/presentationml/2006/ole">
            <p:oleObj spid="_x0000_s6152" name="Equation" r:id="rId10" imgW="1028520" imgH="253800" progId="Equation.DSMT4">
              <p:embed/>
            </p:oleObj>
          </a:graphicData>
        </a:graphic>
      </p:graphicFrame>
      <p:graphicFrame>
        <p:nvGraphicFramePr>
          <p:cNvPr id="6153" name="Object 9"/>
          <p:cNvGraphicFramePr>
            <a:graphicFrameLocks noChangeAspect="1"/>
          </p:cNvGraphicFramePr>
          <p:nvPr/>
        </p:nvGraphicFramePr>
        <p:xfrm>
          <a:off x="6143636" y="5929330"/>
          <a:ext cx="873125" cy="601663"/>
        </p:xfrm>
        <a:graphic>
          <a:graphicData uri="http://schemas.openxmlformats.org/presentationml/2006/ole">
            <p:oleObj spid="_x0000_s6153" name="Equation" r:id="rId11" imgW="368280" imgH="253800" progId="Equation.DSMT4">
              <p:embed/>
            </p:oleObj>
          </a:graphicData>
        </a:graphic>
      </p:graphicFrame>
    </p:spTree>
  </p:cSld>
  <p:clrMapOvr>
    <a:masterClrMapping/>
  </p:clrMapOvr>
  <p:transition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451</Words>
  <Application>Microsoft Office PowerPoint</Application>
  <PresentationFormat>全屏显示(4:3)</PresentationFormat>
  <Paragraphs>72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FiSh'S WebSite 徐晓维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mxn</dc:creator>
  <cp:lastModifiedBy>mxn</cp:lastModifiedBy>
  <cp:revision>39</cp:revision>
  <dcterms:created xsi:type="dcterms:W3CDTF">2007-11-01T00:16:28Z</dcterms:created>
  <dcterms:modified xsi:type="dcterms:W3CDTF">2007-11-02T03:01:16Z</dcterms:modified>
</cp:coreProperties>
</file>