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Relationship Id="rId4" Type="http://schemas.openxmlformats.org/officeDocument/2006/relationships/image" Target="../media/image29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12078-B764-4341-8D8B-E9A893FAB540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57FE-9D87-4E8A-A747-1DE1DD8020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40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57FE-9D87-4E8A-A747-1DE1DD80201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097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61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54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127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248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55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25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12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8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80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281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17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455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4.png"/><Relationship Id="rId7" Type="http://schemas.openxmlformats.org/officeDocument/2006/relationships/package" Target="../embeddings/Microsoft_Word___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emf"/><Relationship Id="rId5" Type="http://schemas.openxmlformats.org/officeDocument/2006/relationships/image" Target="file:///C:\Users\Administrator\Desktop\&#20061;&#19979;&#25968;&#23398;&#65288;&#20154;&#25945;&#65289;&#22235;&#28165;2014%20&#37049;&#26792;&#33457;\5&#20998;&#38047;&#39044;&#20064;&#23548;&#33322;.TIF" TargetMode="External"/><Relationship Id="rId10" Type="http://schemas.openxmlformats.org/officeDocument/2006/relationships/package" Target="../embeddings/Microsoft_Word___2.docx"/><Relationship Id="rId4" Type="http://schemas.microsoft.com/office/2007/relationships/hdphoto" Target="../media/hdphoto1.wdp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tor\Desktop\&#20061;&#19979;&#25968;&#23398;&#65288;&#20154;&#25945;&#65289;&#22235;&#28165;2014%20&#37049;&#26792;&#33457;\38.TIF" TargetMode="External"/><Relationship Id="rId13" Type="http://schemas.openxmlformats.org/officeDocument/2006/relationships/image" Target="../media/image10.png"/><Relationship Id="rId3" Type="http://schemas.openxmlformats.org/officeDocument/2006/relationships/package" Target="../embeddings/Microsoft_Word___3.docx"/><Relationship Id="rId7" Type="http://schemas.openxmlformats.org/officeDocument/2006/relationships/image" Target="../media/image9.png"/><Relationship Id="rId12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file:///C:\Users\Administrator\Desktop\&#20061;&#19979;&#25968;&#23398;&#65288;&#20154;&#25945;&#65289;&#22235;&#28165;2014%20&#37049;&#26792;&#33457;\37.TIF" TargetMode="External"/><Relationship Id="rId11" Type="http://schemas.openxmlformats.org/officeDocument/2006/relationships/package" Target="../embeddings/Microsoft_Word___5.docx"/><Relationship Id="rId5" Type="http://schemas.openxmlformats.org/officeDocument/2006/relationships/image" Target="../media/image8.png"/><Relationship Id="rId10" Type="http://schemas.openxmlformats.org/officeDocument/2006/relationships/image" Target="../media/image6.emf"/><Relationship Id="rId4" Type="http://schemas.openxmlformats.org/officeDocument/2006/relationships/image" Target="../media/image5.emf"/><Relationship Id="rId9" Type="http://schemas.openxmlformats.org/officeDocument/2006/relationships/package" Target="../embeddings/Microsoft_Word___4.docx"/><Relationship Id="rId14" Type="http://schemas.openxmlformats.org/officeDocument/2006/relationships/image" Target="file:///C:\Users\Administrator\Desktop\&#20061;&#19979;&#25968;&#23398;&#65288;&#20154;&#25945;&#65289;&#22235;&#28165;2014%20&#37049;&#26792;&#33457;\39.TI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7.docx"/><Relationship Id="rId3" Type="http://schemas.openxmlformats.org/officeDocument/2006/relationships/package" Target="../embeddings/Microsoft_Word___6.docx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file:///C:\Users\Administrator\Desktop\&#20061;&#19979;&#25968;&#23398;&#65288;&#20154;&#25945;&#65289;&#22235;&#28165;2014%20&#37049;&#26792;&#33457;\40.TIF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1.emf"/><Relationship Id="rId9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image" Target="file:///C:\Users\Administrator\Desktop\&#20061;&#19979;&#25968;&#23398;&#65288;&#20154;&#25945;&#65289;&#22235;&#28165;2014%20&#37049;&#26792;&#33457;\41.TIF" TargetMode="External"/><Relationship Id="rId12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png"/><Relationship Id="rId11" Type="http://schemas.openxmlformats.org/officeDocument/2006/relationships/package" Target="../embeddings/Microsoft_Word___10.docx"/><Relationship Id="rId5" Type="http://schemas.openxmlformats.org/officeDocument/2006/relationships/image" Target="../media/image14.emf"/><Relationship Id="rId10" Type="http://schemas.openxmlformats.org/officeDocument/2006/relationships/image" Target="../media/image15.emf"/><Relationship Id="rId4" Type="http://schemas.openxmlformats.org/officeDocument/2006/relationships/package" Target="../embeddings/Microsoft_Word___8.docx"/><Relationship Id="rId9" Type="http://schemas.openxmlformats.org/officeDocument/2006/relationships/package" Target="../embeddings/Microsoft_Word___9.docx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tor\Desktop\&#20061;&#19979;&#25968;&#23398;&#65288;&#20154;&#25945;&#65289;&#22235;&#28165;2014%20&#37049;&#26792;&#33457;\43.TIF" TargetMode="External"/><Relationship Id="rId3" Type="http://schemas.openxmlformats.org/officeDocument/2006/relationships/package" Target="../embeddings/Microsoft_Word___11.docx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file:///C:\Users\Administrator\Desktop\&#20061;&#19979;&#25968;&#23398;&#65288;&#20154;&#25945;&#65289;&#22235;&#28165;2014%20&#37049;&#26792;&#33457;\42.TIF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18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13" Type="http://schemas.openxmlformats.org/officeDocument/2006/relationships/image" Target="file:///C:\Users\Administrator\Desktop\&#20061;&#19979;&#25968;&#23398;&#65288;&#20154;&#25945;&#65289;&#22235;&#28165;2014%20&#37049;&#26792;&#33457;\45.TIF" TargetMode="External"/><Relationship Id="rId3" Type="http://schemas.openxmlformats.org/officeDocument/2006/relationships/package" Target="../embeddings/Microsoft_Word___12.docx"/><Relationship Id="rId7" Type="http://schemas.openxmlformats.org/officeDocument/2006/relationships/package" Target="../embeddings/Microsoft_Word___13.docx"/><Relationship Id="rId12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file:///C:\Users\Administrator\Desktop\&#20061;&#19979;&#25968;&#23398;&#65288;&#20154;&#25945;&#65289;&#22235;&#28165;2014%20&#37049;&#26792;&#33457;\44.TIF" TargetMode="External"/><Relationship Id="rId11" Type="http://schemas.openxmlformats.org/officeDocument/2006/relationships/image" Target="../media/image23.emf"/><Relationship Id="rId5" Type="http://schemas.openxmlformats.org/officeDocument/2006/relationships/image" Target="../media/image24.png"/><Relationship Id="rId10" Type="http://schemas.openxmlformats.org/officeDocument/2006/relationships/package" Target="../embeddings/Microsoft_Word___14.docx"/><Relationship Id="rId4" Type="http://schemas.openxmlformats.org/officeDocument/2006/relationships/image" Target="../media/image21.emf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Administrator\Desktop\&#20061;&#19979;&#25968;&#23398;&#65288;&#20154;&#25945;&#65289;&#22235;&#28165;2014%20&#37049;&#26792;&#33457;\46.TIF" TargetMode="External"/><Relationship Id="rId13" Type="http://schemas.openxmlformats.org/officeDocument/2006/relationships/oleObject" Target="../embeddings/oleObject6.bin"/><Relationship Id="rId3" Type="http://schemas.openxmlformats.org/officeDocument/2006/relationships/package" Target="../embeddings/Microsoft_Word___15.docx"/><Relationship Id="rId7" Type="http://schemas.openxmlformats.org/officeDocument/2006/relationships/image" Target="../media/image30.png"/><Relationship Id="rId12" Type="http://schemas.openxmlformats.org/officeDocument/2006/relationships/image" Target="file:///C:\Users\Administrator\Desktop\&#20061;&#19979;&#25968;&#23398;&#65288;&#20154;&#25945;&#65289;&#22235;&#28165;2014%20&#37049;&#26792;&#33457;\48.TIF" TargetMode="External"/><Relationship Id="rId17" Type="http://schemas.openxmlformats.org/officeDocument/2006/relationships/image" Target="../media/image29.emf"/><Relationship Id="rId2" Type="http://schemas.openxmlformats.org/officeDocument/2006/relationships/slideLayout" Target="../slideLayouts/slideLayout2.xml"/><Relationship Id="rId16" Type="http://schemas.openxmlformats.org/officeDocument/2006/relationships/package" Target="../embeddings/Microsoft_Word___18.docx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emf"/><Relationship Id="rId11" Type="http://schemas.openxmlformats.org/officeDocument/2006/relationships/image" Target="../media/image32.png"/><Relationship Id="rId5" Type="http://schemas.openxmlformats.org/officeDocument/2006/relationships/package" Target="../embeddings/Microsoft_Word___16.docx"/><Relationship Id="rId15" Type="http://schemas.openxmlformats.org/officeDocument/2006/relationships/image" Target="../media/image28.emf"/><Relationship Id="rId10" Type="http://schemas.openxmlformats.org/officeDocument/2006/relationships/image" Target="file:///C:\Users\Administrator\Desktop\&#20061;&#19979;&#25968;&#23398;&#65288;&#20154;&#25945;&#65289;&#22235;&#28165;2014%20&#37049;&#26792;&#33457;\47.TIF" TargetMode="External"/><Relationship Id="rId4" Type="http://schemas.openxmlformats.org/officeDocument/2006/relationships/image" Target="../media/image26.emf"/><Relationship Id="rId9" Type="http://schemas.openxmlformats.org/officeDocument/2006/relationships/image" Target="../media/image31.png"/><Relationship Id="rId14" Type="http://schemas.openxmlformats.org/officeDocument/2006/relationships/package" Target="../embeddings/Microsoft_Word___17.docx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7.bin"/><Relationship Id="rId7" Type="http://schemas.openxmlformats.org/officeDocument/2006/relationships/image" Target="file:///C:\Users\Administrator\Desktop\&#20061;&#19979;&#25968;&#23398;&#65288;&#20154;&#25945;&#65289;&#22235;&#28165;2014%20&#37049;&#26792;&#33457;\49.TIF" TargetMode="External"/><Relationship Id="rId12" Type="http://schemas.openxmlformats.org/officeDocument/2006/relationships/image" Target="../media/image3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png"/><Relationship Id="rId11" Type="http://schemas.openxmlformats.org/officeDocument/2006/relationships/package" Target="../embeddings/Microsoft_Word___20.docx"/><Relationship Id="rId5" Type="http://schemas.openxmlformats.org/officeDocument/2006/relationships/image" Target="../media/image33.emf"/><Relationship Id="rId15" Type="http://schemas.openxmlformats.org/officeDocument/2006/relationships/image" Target="../media/image35.emf"/><Relationship Id="rId10" Type="http://schemas.openxmlformats.org/officeDocument/2006/relationships/oleObject" Target="../embeddings/oleObject8.bin"/><Relationship Id="rId4" Type="http://schemas.openxmlformats.org/officeDocument/2006/relationships/package" Target="../embeddings/Microsoft_Word___19.docx"/><Relationship Id="rId9" Type="http://schemas.openxmlformats.org/officeDocument/2006/relationships/image" Target="file:///C:\Users\Administrator\Desktop\&#20061;&#19979;&#25968;&#23398;&#65288;&#20154;&#25945;&#65289;&#22235;&#28165;2014%20&#37049;&#26792;&#33457;\50.TIF" TargetMode="External"/><Relationship Id="rId14" Type="http://schemas.openxmlformats.org/officeDocument/2006/relationships/package" Target="../embeddings/Microsoft_Word___2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32000">
              <a:schemeClr val="bg1">
                <a:lumMod val="95000"/>
              </a:schemeClr>
            </a:gs>
            <a:gs pos="100000">
              <a:schemeClr val="bg1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9144000" cy="6858000"/>
            <a:chOff x="0" y="188640"/>
            <a:chExt cx="9144000" cy="6669360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4" name="流程图: 文档 3"/>
            <p:cNvSpPr/>
            <p:nvPr/>
          </p:nvSpPr>
          <p:spPr>
            <a:xfrm flipH="1" flipV="1">
              <a:off x="0" y="188640"/>
              <a:ext cx="9143996" cy="5040560"/>
            </a:xfrm>
            <a:prstGeom prst="flowChartDocumen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0" y="5229200"/>
              <a:ext cx="9144000" cy="16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对角圆角矩形 10"/>
          <p:cNvSpPr/>
          <p:nvPr/>
        </p:nvSpPr>
        <p:spPr>
          <a:xfrm>
            <a:off x="0" y="6525344"/>
            <a:ext cx="9143996" cy="72008"/>
          </a:xfrm>
          <a:prstGeom prst="round2Diag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对角圆角矩形 11"/>
          <p:cNvSpPr/>
          <p:nvPr/>
        </p:nvSpPr>
        <p:spPr>
          <a:xfrm>
            <a:off x="4" y="6677744"/>
            <a:ext cx="9143996" cy="180256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49000">
                <a:schemeClr val="accent1">
                  <a:shade val="93000"/>
                  <a:satMod val="130000"/>
                  <a:alpha val="77000"/>
                  <a:lumMod val="95000"/>
                  <a:lumOff val="5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755576" y="1822123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4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第二十六章　反比例函数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7704" y="3203781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tx2">
                    <a:lumMod val="50000"/>
                  </a:schemeClr>
                </a:solidFill>
                <a:latin typeface="幼圆" pitchFamily="49" charset="-122"/>
                <a:ea typeface="幼圆" pitchFamily="49" charset="-122"/>
              </a:rPr>
              <a:t>专题一　反比例函数与图形的面积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60" y="4773125"/>
            <a:ext cx="199072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45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九下数学（人教）四清2014 邹梨花\5分钟预习导航.TIF"/>
          <p:cNvPicPr>
            <a:picLocks noChangeAspect="1" noChangeArrowheads="1"/>
          </p:cNvPicPr>
          <p:nvPr/>
        </p:nvPicPr>
        <p:blipFill>
          <a:blip r:embed="rId3" r:link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64288" cy="620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323528" y="980728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/>
              <a:t>教材母题　</a:t>
            </a:r>
            <a:r>
              <a:rPr lang="en-US" altLang="zh-CN" sz="2000" dirty="0"/>
              <a:t>(</a:t>
            </a:r>
            <a:r>
              <a:rPr lang="zh-CN" altLang="zh-CN" sz="2000" dirty="0"/>
              <a:t>教材</a:t>
            </a:r>
            <a:r>
              <a:rPr lang="en-US" altLang="zh-CN" sz="2000" dirty="0"/>
              <a:t>P</a:t>
            </a:r>
            <a:r>
              <a:rPr lang="en-US" altLang="zh-CN" sz="2000" baseline="-25000" dirty="0"/>
              <a:t>8</a:t>
            </a:r>
            <a:r>
              <a:rPr lang="zh-CN" altLang="zh-CN" sz="2000" dirty="0"/>
              <a:t>练习第</a:t>
            </a:r>
            <a:r>
              <a:rPr lang="en-US" altLang="zh-CN" sz="2000" dirty="0"/>
              <a:t>1</a:t>
            </a:r>
            <a:r>
              <a:rPr lang="zh-CN" altLang="zh-CN" sz="2000" dirty="0"/>
              <a:t>题</a:t>
            </a:r>
            <a:r>
              <a:rPr lang="en-US" altLang="zh-CN" sz="2000" dirty="0"/>
              <a:t>)</a:t>
            </a:r>
            <a:endParaRPr lang="zh-CN" altLang="zh-CN" sz="2000" dirty="0"/>
          </a:p>
          <a:p>
            <a:r>
              <a:rPr lang="zh-CN" altLang="zh-CN" sz="2000" dirty="0"/>
              <a:t>已知一个反比例函数的图象经过点</a:t>
            </a:r>
            <a:r>
              <a:rPr lang="en-US" altLang="zh-CN" sz="2000" dirty="0"/>
              <a:t>A(3</a:t>
            </a:r>
            <a:r>
              <a:rPr lang="zh-CN" altLang="zh-CN" sz="2000" dirty="0"/>
              <a:t>，－</a:t>
            </a:r>
            <a:r>
              <a:rPr lang="en-US" altLang="zh-CN" sz="2000" dirty="0"/>
              <a:t>4)</a:t>
            </a:r>
            <a:r>
              <a:rPr lang="zh-CN" altLang="zh-CN" sz="2000" dirty="0"/>
              <a:t>．</a:t>
            </a:r>
          </a:p>
          <a:p>
            <a:r>
              <a:rPr lang="en-US" altLang="zh-CN" sz="2000" dirty="0"/>
              <a:t>(1)</a:t>
            </a:r>
            <a:r>
              <a:rPr lang="zh-CN" altLang="zh-CN" sz="2000" dirty="0"/>
              <a:t>这个函数的图象位于哪些象限？在图象的每一支上，</a:t>
            </a:r>
            <a:r>
              <a:rPr lang="en-US" altLang="zh-CN" sz="2000" dirty="0"/>
              <a:t>y</a:t>
            </a:r>
            <a:r>
              <a:rPr lang="zh-CN" altLang="zh-CN" sz="2000" dirty="0"/>
              <a:t>随</a:t>
            </a:r>
            <a:r>
              <a:rPr lang="en-US" altLang="zh-CN" sz="2000" dirty="0"/>
              <a:t>x</a:t>
            </a:r>
            <a:r>
              <a:rPr lang="zh-CN" altLang="zh-CN" sz="2000" dirty="0"/>
              <a:t>的增大如何变化？</a:t>
            </a:r>
          </a:p>
          <a:p>
            <a:r>
              <a:rPr lang="en-US" altLang="zh-CN" sz="2000" dirty="0"/>
              <a:t>(2)</a:t>
            </a:r>
            <a:r>
              <a:rPr lang="zh-CN" altLang="zh-CN" sz="2000" dirty="0"/>
              <a:t>点</a:t>
            </a:r>
            <a:r>
              <a:rPr lang="en-US" altLang="zh-CN" sz="2000" dirty="0"/>
              <a:t>B(</a:t>
            </a:r>
            <a:r>
              <a:rPr lang="zh-CN" altLang="zh-CN" sz="2000" dirty="0"/>
              <a:t>－</a:t>
            </a:r>
            <a:r>
              <a:rPr lang="en-US" altLang="zh-CN" sz="2000" dirty="0"/>
              <a:t>3</a:t>
            </a:r>
            <a:r>
              <a:rPr lang="zh-CN" altLang="zh-CN" sz="2000" dirty="0"/>
              <a:t>，</a:t>
            </a:r>
            <a:r>
              <a:rPr lang="en-US" altLang="zh-CN" sz="2000" dirty="0"/>
              <a:t>4)</a:t>
            </a:r>
            <a:r>
              <a:rPr lang="zh-CN" altLang="zh-CN" sz="2000" dirty="0"/>
              <a:t>，</a:t>
            </a:r>
            <a:r>
              <a:rPr lang="en-US" altLang="zh-CN" sz="2000" dirty="0"/>
              <a:t>C(</a:t>
            </a:r>
            <a:r>
              <a:rPr lang="zh-CN" altLang="zh-CN" sz="2000" dirty="0"/>
              <a:t>－</a:t>
            </a:r>
            <a:r>
              <a:rPr lang="en-US" altLang="zh-CN" sz="2000" dirty="0"/>
              <a:t>2</a:t>
            </a:r>
            <a:r>
              <a:rPr lang="zh-CN" altLang="zh-CN" sz="2000" dirty="0"/>
              <a:t>，</a:t>
            </a:r>
            <a:r>
              <a:rPr lang="en-US" altLang="zh-CN" sz="2000" dirty="0"/>
              <a:t>6)</a:t>
            </a:r>
            <a:r>
              <a:rPr lang="zh-CN" altLang="zh-CN" sz="2000" dirty="0"/>
              <a:t>，</a:t>
            </a:r>
            <a:r>
              <a:rPr lang="en-US" altLang="zh-CN" sz="2000" dirty="0"/>
              <a:t>D(3</a:t>
            </a:r>
            <a:r>
              <a:rPr lang="zh-CN" altLang="zh-CN" sz="2000" dirty="0"/>
              <a:t>，</a:t>
            </a:r>
            <a:r>
              <a:rPr lang="en-US" altLang="zh-CN" sz="2000" dirty="0"/>
              <a:t>4)</a:t>
            </a:r>
            <a:r>
              <a:rPr lang="zh-CN" altLang="zh-CN" sz="2000" dirty="0"/>
              <a:t>是否在这个函数的图象上？为什么？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670465"/>
              </p:ext>
            </p:extLst>
          </p:nvPr>
        </p:nvGraphicFramePr>
        <p:xfrm>
          <a:off x="254256" y="2492896"/>
          <a:ext cx="870749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文档" r:id="rId7" imgW="5332272" imgH="396315" progId="Word.Document.12">
                  <p:embed/>
                </p:oleObj>
              </mc:Choice>
              <mc:Fallback>
                <p:oleObj name="文档" r:id="rId7" imgW="5332272" imgH="3963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4256" y="2492896"/>
                        <a:ext cx="8707496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907857"/>
              </p:ext>
            </p:extLst>
          </p:nvPr>
        </p:nvGraphicFramePr>
        <p:xfrm>
          <a:off x="179512" y="3212976"/>
          <a:ext cx="8719125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文档" r:id="rId10" imgW="5332272" imgH="1188586" progId="Word.Document.12">
                  <p:embed/>
                </p:oleObj>
              </mc:Choice>
              <mc:Fallback>
                <p:oleObj name="文档" r:id="rId10" imgW="5332272" imgH="11885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9512" y="3212976"/>
                        <a:ext cx="8719125" cy="1944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179512" y="5229200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zh-CN" altLang="zh-CN" sz="2000" kern="100" dirty="0">
                <a:solidFill>
                  <a:srgbClr val="FF0000"/>
                </a:solidFill>
                <a:latin typeface="Times New Roman"/>
                <a:cs typeface="Times New Roman"/>
              </a:rPr>
              <a:t>【规律与方法】反比例函数的几何意义：反比例函数图象上的点</a:t>
            </a:r>
            <a:r>
              <a:rPr lang="en-US" altLang="zh-CN" sz="2000" kern="100" dirty="0">
                <a:solidFill>
                  <a:srgbClr val="FF0000"/>
                </a:solidFill>
                <a:latin typeface="Times New Roman"/>
                <a:cs typeface="Courier New"/>
              </a:rPr>
              <a:t>(x</a:t>
            </a:r>
            <a:r>
              <a:rPr lang="zh-CN" altLang="zh-CN" sz="2000" kern="100" dirty="0">
                <a:solidFill>
                  <a:srgbClr val="FF0000"/>
                </a:solidFill>
                <a:latin typeface="Times New Roman"/>
                <a:cs typeface="Times New Roman"/>
              </a:rPr>
              <a:t>，</a:t>
            </a:r>
            <a:r>
              <a:rPr lang="en-US" altLang="zh-CN" sz="2000" kern="100" dirty="0">
                <a:solidFill>
                  <a:srgbClr val="FF0000"/>
                </a:solidFill>
                <a:latin typeface="Times New Roman"/>
                <a:cs typeface="Courier New"/>
              </a:rPr>
              <a:t>y)</a:t>
            </a:r>
            <a:r>
              <a:rPr lang="zh-CN" altLang="zh-CN" sz="2000" kern="100" dirty="0">
                <a:solidFill>
                  <a:srgbClr val="FF0000"/>
                </a:solidFill>
                <a:latin typeface="Times New Roman"/>
                <a:cs typeface="Times New Roman"/>
              </a:rPr>
              <a:t>的横、纵坐标之积为常数</a:t>
            </a:r>
            <a:r>
              <a:rPr lang="en-US" altLang="zh-CN" sz="2000" kern="100" dirty="0">
                <a:solidFill>
                  <a:srgbClr val="FF0000"/>
                </a:solidFill>
                <a:latin typeface="Times New Roman"/>
                <a:cs typeface="Courier New"/>
              </a:rPr>
              <a:t>(</a:t>
            </a:r>
            <a:r>
              <a:rPr lang="en-US" altLang="zh-CN" sz="2000" kern="100" dirty="0" err="1">
                <a:solidFill>
                  <a:srgbClr val="FF0000"/>
                </a:solidFill>
                <a:latin typeface="Times New Roman"/>
                <a:cs typeface="Courier New"/>
              </a:rPr>
              <a:t>xy</a:t>
            </a:r>
            <a:r>
              <a:rPr lang="zh-CN" altLang="zh-CN" sz="2000" kern="100" dirty="0">
                <a:solidFill>
                  <a:srgbClr val="FF0000"/>
                </a:solidFill>
                <a:latin typeface="Times New Roman"/>
                <a:cs typeface="Times New Roman"/>
              </a:rPr>
              <a:t>＝</a:t>
            </a:r>
            <a:r>
              <a:rPr lang="en-US" altLang="zh-CN" sz="2000" kern="100" dirty="0">
                <a:solidFill>
                  <a:srgbClr val="FF0000"/>
                </a:solidFill>
                <a:latin typeface="Times New Roman"/>
                <a:cs typeface="Courier New"/>
              </a:rPr>
              <a:t>k)</a:t>
            </a:r>
            <a:r>
              <a:rPr lang="zh-CN" altLang="zh-CN" sz="2000" kern="100" dirty="0">
                <a:solidFill>
                  <a:srgbClr val="FF0000"/>
                </a:solidFill>
                <a:latin typeface="Times New Roman"/>
                <a:cs typeface="Times New Roman"/>
              </a:rPr>
              <a:t>，即过双曲线上任意一点，向两坐标轴分别作垂线，两条垂线与两坐标围成的矩形的面积为常数，即</a:t>
            </a:r>
            <a:r>
              <a:rPr lang="en-US" altLang="zh-CN" sz="2000" kern="100" dirty="0">
                <a:solidFill>
                  <a:srgbClr val="FF0000"/>
                </a:solidFill>
                <a:latin typeface="Times New Roman"/>
                <a:cs typeface="Courier New"/>
              </a:rPr>
              <a:t>s</a:t>
            </a:r>
            <a:r>
              <a:rPr lang="zh-CN" altLang="zh-CN" sz="2000" kern="100" dirty="0">
                <a:solidFill>
                  <a:srgbClr val="FF0000"/>
                </a:solidFill>
                <a:latin typeface="Times New Roman"/>
                <a:cs typeface="Times New Roman"/>
              </a:rPr>
              <a:t>＝</a:t>
            </a:r>
            <a:r>
              <a:rPr lang="en-US" altLang="zh-CN" sz="2000" kern="100" dirty="0">
                <a:solidFill>
                  <a:srgbClr val="FF0000"/>
                </a:solidFill>
                <a:latin typeface="Times New Roman"/>
                <a:cs typeface="Courier New"/>
              </a:rPr>
              <a:t>|k|.</a:t>
            </a:r>
            <a:endParaRPr lang="zh-CN" altLang="zh-CN" sz="200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839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3528" y="260648"/>
            <a:ext cx="3185487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CN" altLang="en-US" kern="100" dirty="0">
                <a:latin typeface="Times New Roman"/>
                <a:ea typeface="黑体"/>
                <a:cs typeface="Times New Roman"/>
              </a:rPr>
              <a:t>一、反比例函数与矩形的面积</a:t>
            </a:r>
            <a:endParaRPr lang="zh-CN" altLang="en-US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536359"/>
              </p:ext>
            </p:extLst>
          </p:nvPr>
        </p:nvGraphicFramePr>
        <p:xfrm>
          <a:off x="179512" y="620688"/>
          <a:ext cx="872494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文档" r:id="rId3" imgW="5332272" imgH="792270" progId="Word.Document.12">
                  <p:embed/>
                </p:oleObj>
              </mc:Choice>
              <mc:Fallback>
                <p:oleObj name="文档" r:id="rId3" imgW="5332272" imgH="792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620688"/>
                        <a:ext cx="8724941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 descr="C:\Users\Administrator\Desktop\九下数学（人教）四清2014 邹梨花\37.T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96" y="1988839"/>
            <a:ext cx="1989004" cy="170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九下数学（人教）四清2014 邹梨花\38.TIF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015" y="1964288"/>
            <a:ext cx="1872208" cy="172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829353"/>
              </p:ext>
            </p:extLst>
          </p:nvPr>
        </p:nvGraphicFramePr>
        <p:xfrm>
          <a:off x="105593" y="3693700"/>
          <a:ext cx="8881999" cy="1319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文档" r:id="rId9" imgW="5332272" imgH="792270" progId="Word.Document.12">
                  <p:embed/>
                </p:oleObj>
              </mc:Choice>
              <mc:Fallback>
                <p:oleObj name="文档" r:id="rId9" imgW="5332272" imgH="792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5593" y="3693700"/>
                        <a:ext cx="8881999" cy="13194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350581"/>
              </p:ext>
            </p:extLst>
          </p:nvPr>
        </p:nvGraphicFramePr>
        <p:xfrm>
          <a:off x="179512" y="5157192"/>
          <a:ext cx="8725445" cy="1296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文档" r:id="rId11" imgW="5332272" imgH="792270" progId="Word.Document.12">
                  <p:embed/>
                </p:oleObj>
              </mc:Choice>
              <mc:Fallback>
                <p:oleObj name="文档" r:id="rId11" imgW="5332272" imgH="792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9512" y="5157192"/>
                        <a:ext cx="8725445" cy="1296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4" descr="C:\Users\Administrator\Desktop\九下数学（人教）四清2014 邹梨花\39.TIF"/>
          <p:cNvPicPr>
            <a:picLocks noChangeAspect="1" noChangeArrowheads="1"/>
          </p:cNvPicPr>
          <p:nvPr/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57610"/>
            <a:ext cx="2070408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8091230" y="119675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A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5724128" y="4293096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C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5673606" y="5795972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149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87145"/>
              </p:ext>
            </p:extLst>
          </p:nvPr>
        </p:nvGraphicFramePr>
        <p:xfrm>
          <a:off x="256729" y="330612"/>
          <a:ext cx="8707759" cy="230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文档" r:id="rId3" imgW="4482966" imgH="1188946" progId="Word.Document.12">
                  <p:embed/>
                </p:oleObj>
              </mc:Choice>
              <mc:Fallback>
                <p:oleObj name="文档" r:id="rId3" imgW="4482966" imgH="11889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6729" y="330612"/>
                        <a:ext cx="8707759" cy="230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 descr="C:\Users\Administrator\Desktop\九下数学（人教）四清2014 邹梨花\40.T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75030"/>
            <a:ext cx="2448272" cy="2225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570876"/>
              </p:ext>
            </p:extLst>
          </p:nvPr>
        </p:nvGraphicFramePr>
        <p:xfrm>
          <a:off x="467544" y="5157192"/>
          <a:ext cx="8088311" cy="1529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文档" r:id="rId8" imgW="4021966" imgH="792270" progId="Word.Document.12">
                  <p:embed/>
                </p:oleObj>
              </mc:Choice>
              <mc:Fallback>
                <p:oleObj name="文档" r:id="rId8" imgW="4021966" imgH="792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67544" y="5157192"/>
                        <a:ext cx="8088311" cy="15290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4932040" y="1700808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553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544934"/>
              </p:ext>
            </p:extLst>
          </p:nvPr>
        </p:nvGraphicFramePr>
        <p:xfrm>
          <a:off x="252413" y="261938"/>
          <a:ext cx="8593137" cy="31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文档" r:id="rId4" imgW="5362141" imgH="1972937" progId="Word.Document.12">
                  <p:embed/>
                </p:oleObj>
              </mc:Choice>
              <mc:Fallback>
                <p:oleObj name="文档" r:id="rId4" imgW="5362141" imgH="19729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2413" y="261938"/>
                        <a:ext cx="8593137" cy="317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4" name="Picture 2" descr="C:\Users\Administrator\Desktop\九下数学（人教）四清2014 邹梨花\41.TIF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2" y="3356992"/>
            <a:ext cx="2880320" cy="247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270185"/>
              </p:ext>
            </p:extLst>
          </p:nvPr>
        </p:nvGraphicFramePr>
        <p:xfrm>
          <a:off x="3059832" y="3501008"/>
          <a:ext cx="5876560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文档" r:id="rId9" imgW="3186695" imgH="1782878" progId="Word.Document.12">
                  <p:embed/>
                </p:oleObj>
              </mc:Choice>
              <mc:Fallback>
                <p:oleObj name="文档" r:id="rId9" imgW="3186695" imgH="1782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59832" y="3501008"/>
                        <a:ext cx="5876560" cy="3024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858075"/>
              </p:ext>
            </p:extLst>
          </p:nvPr>
        </p:nvGraphicFramePr>
        <p:xfrm>
          <a:off x="2483768" y="2420888"/>
          <a:ext cx="171419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文档" r:id="rId11" imgW="1173193" imgH="396315" progId="Word.Document.12">
                  <p:embed/>
                </p:oleObj>
              </mc:Choice>
              <mc:Fallback>
                <p:oleObj name="文档" r:id="rId11" imgW="1173193" imgH="3963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483768" y="2420888"/>
                        <a:ext cx="1714197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390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416482"/>
              </p:ext>
            </p:extLst>
          </p:nvPr>
        </p:nvGraphicFramePr>
        <p:xfrm>
          <a:off x="252413" y="261938"/>
          <a:ext cx="8667750" cy="5975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文档" r:id="rId3" imgW="5332272" imgH="3565757" progId="Word.Document.12">
                  <p:embed/>
                </p:oleObj>
              </mc:Choice>
              <mc:Fallback>
                <p:oleObj name="文档" r:id="rId3" imgW="5332272" imgH="356575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2413" y="261938"/>
                        <a:ext cx="8667750" cy="59753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8" name="Picture 2" descr="C:\Users\Administrator\Desktop\九下数学（人教）四清2014 邹梨花\42.T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60449"/>
            <a:ext cx="2664296" cy="2338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C:\Users\Administrator\Desktop\九下数学（人教）四清2014 邹梨花\43.TIF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74594"/>
            <a:ext cx="2520280" cy="232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4229257" y="119675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D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229257" y="5157192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975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751007"/>
              </p:ext>
            </p:extLst>
          </p:nvPr>
        </p:nvGraphicFramePr>
        <p:xfrm>
          <a:off x="251520" y="260648"/>
          <a:ext cx="8527641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文档" r:id="rId3" imgW="5332272" imgH="990608" progId="Word.Document.12">
                  <p:embed/>
                </p:oleObj>
              </mc:Choice>
              <mc:Fallback>
                <p:oleObj name="文档" r:id="rId3" imgW="5332272" imgH="9906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260648"/>
                        <a:ext cx="8527641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6" name="Picture 2" descr="C:\Users\Administrator\Desktop\九下数学（人教）四清2014 邹梨花\44.T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2034226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657385"/>
              </p:ext>
            </p:extLst>
          </p:nvPr>
        </p:nvGraphicFramePr>
        <p:xfrm>
          <a:off x="251520" y="3645024"/>
          <a:ext cx="8640960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文档" r:id="rId7" imgW="5332272" imgH="990608" progId="Word.Document.12">
                  <p:embed/>
                </p:oleObj>
              </mc:Choice>
              <mc:Fallback>
                <p:oleObj name="文档" r:id="rId7" imgW="5332272" imgH="9906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1520" y="3645024"/>
                        <a:ext cx="8640960" cy="1568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586120"/>
              </p:ext>
            </p:extLst>
          </p:nvPr>
        </p:nvGraphicFramePr>
        <p:xfrm>
          <a:off x="252413" y="5176974"/>
          <a:ext cx="8280027" cy="1634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文档" r:id="rId10" imgW="4175632" imgH="850584" progId="Word.Document.12">
                  <p:embed/>
                </p:oleObj>
              </mc:Choice>
              <mc:Fallback>
                <p:oleObj name="文档" r:id="rId10" imgW="4175632" imgH="85058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2413" y="5176974"/>
                        <a:ext cx="8280027" cy="16349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7" name="Picture 3" descr="C:\Users\Administrator\Desktop\九下数学（人教）四清2014 邹梨花\45.TIF"/>
          <p:cNvPicPr>
            <a:picLocks noChangeAspect="1" noChangeArrowheads="1"/>
          </p:cNvPicPr>
          <p:nvPr/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00808"/>
            <a:ext cx="2304256" cy="1899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4572000" y="83671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A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3032775" y="486916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790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881591"/>
              </p:ext>
            </p:extLst>
          </p:nvPr>
        </p:nvGraphicFramePr>
        <p:xfrm>
          <a:off x="251520" y="332656"/>
          <a:ext cx="872494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文档" r:id="rId3" imgW="5332272" imgH="792270" progId="Word.Document.12">
                  <p:embed/>
                </p:oleObj>
              </mc:Choice>
              <mc:Fallback>
                <p:oleObj name="文档" r:id="rId3" imgW="5332272" imgH="792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332656"/>
                        <a:ext cx="8724941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765851"/>
              </p:ext>
            </p:extLst>
          </p:nvPr>
        </p:nvGraphicFramePr>
        <p:xfrm>
          <a:off x="177800" y="3060700"/>
          <a:ext cx="8723313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文档" r:id="rId5" imgW="5375457" imgH="911777" progId="Word.Document.12">
                  <p:embed/>
                </p:oleObj>
              </mc:Choice>
              <mc:Fallback>
                <p:oleObj name="文档" r:id="rId5" imgW="5375457" imgH="9117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800" y="3060700"/>
                        <a:ext cx="8723313" cy="1482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0" name="Picture 2" descr="C:\Users\Administrator\Desktop\九下数学（人教）四清2014 邹梨花\46.TIF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51" y="1475211"/>
            <a:ext cx="2249066" cy="165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C:\Users\Administrator\Desktop\九下数学（人教）四清2014 邹梨花\47.TIF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75211"/>
            <a:ext cx="1872208" cy="1929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C:\Users\Administrator\Desktop\九下数学（人教）四清2014 邹梨花\48.TIF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02031"/>
            <a:ext cx="2160240" cy="212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791915"/>
              </p:ext>
            </p:extLst>
          </p:nvPr>
        </p:nvGraphicFramePr>
        <p:xfrm>
          <a:off x="2483768" y="4618038"/>
          <a:ext cx="6480720" cy="1619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文档" r:id="rId14" imgW="3423493" imgH="792270" progId="Word.Document.12">
                  <p:embed/>
                </p:oleObj>
              </mc:Choice>
              <mc:Fallback>
                <p:oleObj name="文档" r:id="rId14" imgW="3423493" imgH="792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483768" y="4618038"/>
                        <a:ext cx="6480720" cy="1619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7956376" y="1114644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kern="100" dirty="0">
                <a:solidFill>
                  <a:srgbClr val="FF0000"/>
                </a:solidFill>
                <a:latin typeface="Times New Roman"/>
                <a:cs typeface="Times New Roman"/>
              </a:rPr>
              <a:t>－</a:t>
            </a:r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6</a:t>
            </a:r>
            <a:endParaRPr lang="zh-CN" altLang="en-US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815081"/>
              </p:ext>
            </p:extLst>
          </p:nvPr>
        </p:nvGraphicFramePr>
        <p:xfrm>
          <a:off x="3419872" y="4005064"/>
          <a:ext cx="3626333" cy="321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文档" r:id="rId16" imgW="2226908" imgH="197978" progId="Word.Document.12">
                  <p:embed/>
                </p:oleObj>
              </mc:Choice>
              <mc:Fallback>
                <p:oleObj name="文档" r:id="rId16" imgW="2226908" imgH="1979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419872" y="4005064"/>
                        <a:ext cx="3626333" cy="3214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45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569866"/>
              </p:ext>
            </p:extLst>
          </p:nvPr>
        </p:nvGraphicFramePr>
        <p:xfrm>
          <a:off x="327025" y="261938"/>
          <a:ext cx="8462963" cy="156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文档" r:id="rId4" imgW="5332272" imgH="990608" progId="Word.Document.12">
                  <p:embed/>
                </p:oleObj>
              </mc:Choice>
              <mc:Fallback>
                <p:oleObj name="文档" r:id="rId4" imgW="5332272" imgH="9906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7025" y="261938"/>
                        <a:ext cx="8462963" cy="1566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4" name="Picture 2" descr="C:\Users\Administrator\Desktop\九下数学（人教）四清2014 邹梨花\49.TIF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39454"/>
            <a:ext cx="2520280" cy="199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C:\Users\Administrator\Desktop\九下数学（人教）四清2014 邹梨花\50.TIF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59681"/>
            <a:ext cx="2520280" cy="1733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568591"/>
              </p:ext>
            </p:extLst>
          </p:nvPr>
        </p:nvGraphicFramePr>
        <p:xfrm>
          <a:off x="212800" y="3957762"/>
          <a:ext cx="8679680" cy="1055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文档" r:id="rId11" imgW="4911937" imgH="598252" progId="Word.Document.12">
                  <p:embed/>
                </p:oleObj>
              </mc:Choice>
              <mc:Fallback>
                <p:oleObj name="文档" r:id="rId11" imgW="4911937" imgH="5982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2800" y="3957762"/>
                        <a:ext cx="8679680" cy="1055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932351"/>
              </p:ext>
            </p:extLst>
          </p:nvPr>
        </p:nvGraphicFramePr>
        <p:xfrm>
          <a:off x="177800" y="5081265"/>
          <a:ext cx="8819122" cy="1084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文档" r:id="rId14" imgW="4840322" imgH="594293" progId="Word.Document.12">
                  <p:embed/>
                </p:oleObj>
              </mc:Choice>
              <mc:Fallback>
                <p:oleObj name="文档" r:id="rId14" imgW="4840322" imgH="5942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77800" y="5081265"/>
                        <a:ext cx="8819122" cy="10840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918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92</Words>
  <Application>Microsoft Office PowerPoint</Application>
  <PresentationFormat>全屏显示(4:3)</PresentationFormat>
  <Paragraphs>18</Paragraphs>
  <Slides>9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Office 主题​​</vt:lpstr>
      <vt:lpstr>文档</vt:lpstr>
      <vt:lpstr>Microsoft Word 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TOP</dc:creator>
  <cp:lastModifiedBy>intel</cp:lastModifiedBy>
  <cp:revision>14</cp:revision>
  <dcterms:created xsi:type="dcterms:W3CDTF">2014-12-01T14:40:07Z</dcterms:created>
  <dcterms:modified xsi:type="dcterms:W3CDTF">2014-12-11T10:41:43Z</dcterms:modified>
</cp:coreProperties>
</file>