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5" r:id="rId3"/>
    <p:sldId id="279" r:id="rId4"/>
    <p:sldId id="262" r:id="rId5"/>
    <p:sldId id="278" r:id="rId6"/>
    <p:sldId id="277" r:id="rId7"/>
    <p:sldId id="264" r:id="rId8"/>
    <p:sldId id="265" r:id="rId9"/>
    <p:sldId id="267" r:id="rId10"/>
    <p:sldId id="268" r:id="rId11"/>
    <p:sldId id="271" r:id="rId12"/>
    <p:sldId id="281" r:id="rId13"/>
    <p:sldId id="269" r:id="rId14"/>
    <p:sldId id="282" r:id="rId15"/>
    <p:sldId id="272" r:id="rId16"/>
    <p:sldId id="283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EF6D7-7582-4B93-9C9E-48504E0D6F57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7DBF2-3DB6-459C-A837-E4D5613339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2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F86FC-E0B2-408E-821D-E33E4D9F202D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2F1A2-4918-4F51-9580-CD040D29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447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2010/10/14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www.czsx.com.cn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106FE9-F90C-4D47-938E-7A5EDA72CF23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  <a:effectLst/>
        </p:spPr>
        <p:txBody>
          <a:bodyPr>
            <a:norm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</a:rPr>
              <a:t>12.3.2   </a:t>
            </a:r>
            <a:r>
              <a:rPr lang="zh-CN" altLang="en-US" sz="6600" dirty="0" smtClean="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等边三角形</a:t>
            </a:r>
            <a:endParaRPr lang="zh-CN" altLang="en-US" sz="6600" dirty="0"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3284984"/>
            <a:ext cx="6670366" cy="17526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班级：初二（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执教：朱少珩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6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50825" y="0"/>
            <a:ext cx="17288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+mn-ea"/>
                <a:ea typeface="+mn-ea"/>
              </a:rPr>
              <a:t>例４：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94340" y="894183"/>
            <a:ext cx="7780646" cy="156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如图，△ＡＢＣ是等边三角形，ＤＥ∥ＢＣ，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　　　交ＡＢ，ＡＣ于Ｄ，Ｅ．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求证： △ＡＤＥ是等边三角形．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982303" y="1052736"/>
            <a:ext cx="3346271" cy="2998294"/>
            <a:chOff x="4938029" y="2564904"/>
            <a:chExt cx="3346271" cy="2998294"/>
          </a:xfrm>
        </p:grpSpPr>
        <p:grpSp>
          <p:nvGrpSpPr>
            <p:cNvPr id="5" name="组合 4"/>
            <p:cNvGrpSpPr/>
            <p:nvPr/>
          </p:nvGrpSpPr>
          <p:grpSpPr>
            <a:xfrm>
              <a:off x="4938029" y="2564904"/>
              <a:ext cx="3346271" cy="2998294"/>
              <a:chOff x="6170061" y="1336112"/>
              <a:chExt cx="1884927" cy="1731191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6372200" y="1591951"/>
                <a:ext cx="1296144" cy="1117366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815729" y="1336112"/>
                <a:ext cx="40908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/>
                  <a:t>A</a:t>
                </a:r>
                <a:endParaRPr lang="zh-CN" altLang="en-US" sz="2800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170061" y="2490897"/>
                <a:ext cx="40427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/>
                  <a:t>B</a:t>
                </a:r>
                <a:endParaRPr lang="zh-CN" altLang="en-US" sz="28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668344" y="2544083"/>
                <a:ext cx="3866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/>
                  <a:t>C</a:t>
                </a:r>
                <a:endParaRPr lang="zh-CN" altLang="en-US" sz="2800" dirty="0"/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5621105" y="4437112"/>
              <a:ext cx="165256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231542" y="4087852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293027" y="4101839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E</a:t>
              </a: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3528" y="2467744"/>
            <a:ext cx="55879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2800" dirty="0">
                <a:latin typeface="Arial" charset="0"/>
                <a:ea typeface="宋体" charset="-122"/>
              </a:rPr>
              <a:t>证明</a:t>
            </a:r>
            <a:r>
              <a:rPr lang="zh-CN" altLang="en-US" sz="2800" b="0" dirty="0">
                <a:latin typeface="Arial" charset="0"/>
                <a:ea typeface="宋体" charset="-122"/>
              </a:rPr>
              <a:t>：∵ </a:t>
            </a:r>
            <a:r>
              <a:rPr lang="zh-CN" altLang="en-US" sz="2800" dirty="0" smtClean="0">
                <a:latin typeface="Arial" charset="0"/>
                <a:ea typeface="宋体" charset="-122"/>
              </a:rPr>
              <a:t>△ＡＢＣ</a:t>
            </a:r>
            <a:r>
              <a:rPr lang="zh-CN" altLang="en-US" sz="2800" dirty="0">
                <a:latin typeface="Arial" charset="0"/>
                <a:ea typeface="宋体" charset="-122"/>
              </a:rPr>
              <a:t>是等边三角形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428024" y="3057476"/>
            <a:ext cx="49441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800" b="0" dirty="0">
                <a:latin typeface="Arial" charset="0"/>
                <a:ea typeface="宋体" charset="-122"/>
              </a:rPr>
              <a:t>∴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latin typeface="Arial" charset="0"/>
                <a:ea typeface="宋体" charset="-122"/>
              </a:rPr>
              <a:t>A</a:t>
            </a:r>
            <a:r>
              <a:rPr kumimoji="1" lang="en-US" altLang="en-US" sz="2800" dirty="0"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latin typeface="Arial" charset="0"/>
                <a:ea typeface="宋体" charset="-122"/>
              </a:rPr>
              <a:t>B</a:t>
            </a:r>
            <a:r>
              <a:rPr kumimoji="1" lang="en-US" altLang="en-US" sz="2800" dirty="0"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latin typeface="Arial" charset="0"/>
                <a:ea typeface="宋体" charset="-122"/>
              </a:rPr>
              <a:t>C </a:t>
            </a:r>
            <a:r>
              <a:rPr kumimoji="1" lang="en-US" altLang="en-US" sz="2800" dirty="0">
                <a:latin typeface="Arial" charset="0"/>
                <a:ea typeface="宋体" charset="-122"/>
              </a:rPr>
              <a:t>＝ 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60</a:t>
            </a:r>
            <a:r>
              <a:rPr kumimoji="1" lang="en-US" altLang="zh-CN" sz="2800" dirty="0" smtClean="0">
                <a:latin typeface="Arial" charset="0"/>
                <a:ea typeface="宋体" charset="-122"/>
              </a:rPr>
              <a:t>°</a:t>
            </a:r>
            <a:endParaRPr lang="en-US" altLang="zh-CN" sz="2800" b="0" dirty="0">
              <a:latin typeface="Arial" charset="0"/>
              <a:ea typeface="宋体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1475680" y="3632200"/>
            <a:ext cx="2808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800" b="0" dirty="0">
                <a:latin typeface="Arial" charset="0"/>
                <a:ea typeface="宋体" charset="-122"/>
              </a:rPr>
              <a:t>∵</a:t>
            </a:r>
            <a:r>
              <a:rPr lang="zh-CN" altLang="en-US" sz="2800" dirty="0">
                <a:latin typeface="Arial" charset="0"/>
                <a:ea typeface="宋体" charset="-122"/>
              </a:rPr>
              <a:t>ＤＥ∥ＢＣ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460228" y="4112507"/>
            <a:ext cx="58480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800" b="0" dirty="0">
                <a:latin typeface="Arial" charset="0"/>
                <a:ea typeface="宋体" charset="-122"/>
              </a:rPr>
              <a:t>∴ 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∠A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ＤＥ</a:t>
            </a:r>
            <a:r>
              <a:rPr kumimoji="1" lang="en-US" altLang="en-US" sz="2800" dirty="0"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B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， ∠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ＥＤ</a:t>
            </a:r>
            <a:r>
              <a:rPr kumimoji="1" lang="en-US" altLang="en-US" sz="2800" dirty="0"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C</a:t>
            </a:r>
            <a:r>
              <a:rPr kumimoji="1" lang="en-US" altLang="zh-CN" sz="2800" b="0" dirty="0">
                <a:latin typeface="Arial" charset="0"/>
                <a:ea typeface="宋体" charset="-122"/>
              </a:rPr>
              <a:t> 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474886" y="4710643"/>
            <a:ext cx="51133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800" b="0" dirty="0">
                <a:latin typeface="Arial" charset="0"/>
                <a:ea typeface="宋体" charset="-122"/>
              </a:rPr>
              <a:t>∴ 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∠A</a:t>
            </a:r>
            <a:r>
              <a:rPr lang="en-US" altLang="zh-CN" sz="2800" b="0" dirty="0">
                <a:latin typeface="Arial" charset="0"/>
                <a:ea typeface="宋体" charset="-122"/>
              </a:rPr>
              <a:t> </a:t>
            </a:r>
            <a:r>
              <a:rPr lang="zh-CN" altLang="en-US" sz="2800" b="0" dirty="0"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ＤＥ</a:t>
            </a:r>
            <a:r>
              <a:rPr kumimoji="1" lang="en-US" altLang="en-US" sz="2800" dirty="0"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>
                <a:latin typeface="Arial" charset="0"/>
                <a:ea typeface="宋体" charset="-122"/>
              </a:rPr>
              <a:t>ＥＤ</a:t>
            </a:r>
            <a:endParaRPr kumimoji="1" lang="zh-CN" altLang="en-US" sz="2800" b="0" dirty="0">
              <a:latin typeface="Arial" charset="0"/>
              <a:ea typeface="宋体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475680" y="5301788"/>
            <a:ext cx="7856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800" b="0" dirty="0">
                <a:latin typeface="Arial" charset="0"/>
                <a:ea typeface="宋体" charset="-122"/>
              </a:rPr>
              <a:t>∴ </a:t>
            </a:r>
            <a:r>
              <a:rPr lang="zh-CN" altLang="en-US" sz="2800" dirty="0" smtClean="0">
                <a:latin typeface="Arial" charset="0"/>
                <a:ea typeface="宋体" charset="-122"/>
              </a:rPr>
              <a:t>△ＡＤＥ</a:t>
            </a:r>
            <a:r>
              <a:rPr lang="zh-CN" altLang="en-US" sz="2800" dirty="0">
                <a:latin typeface="Arial" charset="0"/>
                <a:ea typeface="宋体" charset="-122"/>
              </a:rPr>
              <a:t>是等边三角形（　　　　　　　　</a:t>
            </a:r>
            <a:r>
              <a:rPr lang="zh-CN" altLang="en-US" sz="2800" dirty="0" smtClean="0">
                <a:latin typeface="Arial" charset="0"/>
                <a:ea typeface="宋体" charset="-122"/>
              </a:rPr>
              <a:t>）</a:t>
            </a:r>
            <a:endParaRPr lang="zh-CN" altLang="en-US" sz="2800" dirty="0">
              <a:latin typeface="Arial" charset="0"/>
              <a:ea typeface="宋体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5911491" y="5233863"/>
            <a:ext cx="304384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rgbClr val="FF33CC"/>
                </a:solidFill>
                <a:latin typeface="Arial" charset="0"/>
                <a:ea typeface="宋体" charset="-122"/>
              </a:rPr>
              <a:t>三个角都相等的三角形是等边三角形</a:t>
            </a:r>
          </a:p>
        </p:txBody>
      </p:sp>
    </p:spTree>
    <p:extLst>
      <p:ext uri="{BB962C8B-B14F-4D97-AF65-F5344CB8AC3E}">
        <p14:creationId xmlns:p14="http://schemas.microsoft.com/office/powerpoint/2010/main" val="30016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50825" y="0"/>
            <a:ext cx="17288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b="1" kern="0" dirty="0" smtClean="0">
                <a:solidFill>
                  <a:srgbClr val="FF33CC"/>
                </a:solidFill>
                <a:latin typeface="华文楷体"/>
                <a:ea typeface="华文楷体"/>
              </a:rPr>
              <a:t>例４：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94340" y="894183"/>
            <a:ext cx="7780646" cy="156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Arial"/>
                <a:ea typeface="宋体"/>
              </a:rPr>
              <a:t>如图，△ＡＢＣ是等边三角形，ＤＥ∥ＢＣ，</a:t>
            </a:r>
          </a:p>
          <a:p>
            <a:pPr eaLnBrk="1" hangingPunct="1">
              <a:buFontTx/>
              <a:buNone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Arial"/>
                <a:ea typeface="宋体"/>
              </a:rPr>
              <a:t>　　　交ＡＢ，ＡＣ于Ｄ，Ｅ．</a:t>
            </a:r>
          </a:p>
          <a:p>
            <a:pPr eaLnBrk="1" hangingPunct="1">
              <a:buFontTx/>
              <a:buNone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Arial"/>
                <a:ea typeface="宋体"/>
              </a:rPr>
              <a:t>求证： △ＡＤＥ是等边三角形．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982303" y="1052736"/>
            <a:ext cx="3346271" cy="2998294"/>
            <a:chOff x="4938029" y="2564904"/>
            <a:chExt cx="3346271" cy="2998294"/>
          </a:xfrm>
        </p:grpSpPr>
        <p:grpSp>
          <p:nvGrpSpPr>
            <p:cNvPr id="5" name="组合 4"/>
            <p:cNvGrpSpPr/>
            <p:nvPr/>
          </p:nvGrpSpPr>
          <p:grpSpPr>
            <a:xfrm>
              <a:off x="4938029" y="2564904"/>
              <a:ext cx="3346271" cy="2998294"/>
              <a:chOff x="6170061" y="1336112"/>
              <a:chExt cx="1884927" cy="1731191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6372200" y="1591951"/>
                <a:ext cx="1296144" cy="1117366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815729" y="1336112"/>
                <a:ext cx="40908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prstClr val="black"/>
                    </a:solidFill>
                  </a:rPr>
                  <a:t>A</a:t>
                </a:r>
                <a:endParaRPr lang="zh-CN" altLang="en-US" sz="2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170061" y="2490897"/>
                <a:ext cx="40427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</a:rPr>
                  <a:t>B</a:t>
                </a:r>
                <a:endParaRPr lang="zh-CN" altLang="en-US" sz="2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668344" y="2544083"/>
                <a:ext cx="3866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</a:rPr>
                  <a:t>C</a:t>
                </a:r>
                <a:endParaRPr lang="zh-CN" altLang="en-US" sz="2800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5621105" y="4437112"/>
              <a:ext cx="165256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231542" y="4087852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</a:rPr>
                <a:t>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293027" y="4101839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</a:rPr>
                <a:t>E</a:t>
              </a: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3528" y="2467744"/>
            <a:ext cx="55879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证明</a:t>
            </a:r>
            <a:r>
              <a:rPr lang="zh-CN" altLang="en-US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：∵ </a:t>
            </a:r>
            <a:r>
              <a:rPr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△ＡＢＣ</a:t>
            </a:r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是等边三角形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428024" y="3057476"/>
            <a:ext cx="49441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solidFill>
                  <a:prstClr val="black"/>
                </a:solidFill>
                <a:latin typeface="Arial" charset="0"/>
                <a:ea typeface="宋体" charset="-122"/>
              </a:rPr>
              <a:t>A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solidFill>
                  <a:prstClr val="black"/>
                </a:solidFill>
                <a:latin typeface="Arial" charset="0"/>
                <a:ea typeface="宋体" charset="-122"/>
              </a:rPr>
              <a:t>B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solidFill>
                  <a:prstClr val="black"/>
                </a:solidFill>
                <a:latin typeface="Arial" charset="0"/>
                <a:ea typeface="宋体" charset="-122"/>
              </a:rPr>
              <a:t>C 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 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60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°</a:t>
            </a:r>
            <a:endParaRPr lang="en-US" altLang="zh-CN" sz="2800" b="0" dirty="0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1475680" y="3632200"/>
            <a:ext cx="2808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∵</a:t>
            </a:r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ＤＥ∥ＢＣ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460228" y="4112507"/>
            <a:ext cx="58480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 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∠A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ＤＥ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B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， ∠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ＥＤ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C</a:t>
            </a:r>
            <a:r>
              <a:rPr kumimoji="1"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 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474886" y="4710643"/>
            <a:ext cx="51133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 </a:t>
            </a:r>
            <a:r>
              <a:rPr kumimoji="1"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ＤＥ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ＥＤ</a:t>
            </a:r>
            <a:endParaRPr kumimoji="1" lang="zh-CN" altLang="en-US" sz="2800" b="0" dirty="0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403648" y="5757083"/>
            <a:ext cx="7856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 </a:t>
            </a:r>
            <a:r>
              <a:rPr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△ＡＤＥ</a:t>
            </a:r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是等边三角形（　　　　　　　　</a:t>
            </a:r>
            <a:r>
              <a:rPr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）</a:t>
            </a:r>
            <a:endParaRPr lang="zh-CN" altLang="en-US" sz="2800" dirty="0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1445004" y="5233863"/>
            <a:ext cx="43926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∴ </a:t>
            </a:r>
            <a:r>
              <a:rPr kumimoji="1" lang="en-US" altLang="zh-CN" sz="28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Ｄ</a:t>
            </a:r>
            <a:r>
              <a:rPr kumimoji="1" lang="en-US" altLang="en-US" sz="28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＝</a:t>
            </a:r>
            <a:r>
              <a:rPr kumimoji="1" lang="en-US" altLang="zh-CN" sz="28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Ｅ</a:t>
            </a:r>
            <a:endParaRPr kumimoji="1" lang="zh-CN" altLang="en-US" sz="2800" b="0" dirty="0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613236" y="5603194"/>
            <a:ext cx="339013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33CC"/>
                </a:solidFill>
                <a:latin typeface="Arial" charset="0"/>
                <a:ea typeface="宋体" charset="-122"/>
              </a:rPr>
              <a:t>有一个角是</a:t>
            </a:r>
            <a:r>
              <a:rPr lang="en-US" altLang="zh-CN" sz="2400" dirty="0" smtClean="0">
                <a:solidFill>
                  <a:srgbClr val="FF33CC"/>
                </a:solidFill>
                <a:latin typeface="Arial" charset="0"/>
                <a:ea typeface="宋体" charset="-122"/>
              </a:rPr>
              <a:t>60°</a:t>
            </a:r>
            <a:r>
              <a:rPr lang="zh-CN" altLang="en-US" sz="2400" dirty="0" smtClean="0">
                <a:solidFill>
                  <a:srgbClr val="FF33CC"/>
                </a:solidFill>
                <a:latin typeface="Arial" charset="0"/>
                <a:ea typeface="宋体" charset="-122"/>
              </a:rPr>
              <a:t>的等腰三角形是等边三角形</a:t>
            </a:r>
          </a:p>
        </p:txBody>
      </p:sp>
    </p:spTree>
    <p:extLst>
      <p:ext uri="{BB962C8B-B14F-4D97-AF65-F5344CB8AC3E}">
        <p14:creationId xmlns:p14="http://schemas.microsoft.com/office/powerpoint/2010/main" val="15187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50825" y="0"/>
            <a:ext cx="17288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b="1" kern="0" dirty="0" smtClean="0">
                <a:solidFill>
                  <a:srgbClr val="FF33CC"/>
                </a:solidFill>
                <a:latin typeface="华文楷体"/>
                <a:ea typeface="华文楷体"/>
              </a:rPr>
              <a:t>例４：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94340" y="894183"/>
            <a:ext cx="7780646" cy="156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Arial"/>
                <a:ea typeface="宋体"/>
              </a:rPr>
              <a:t>如图，△ＡＢＣ是等边三角形，ＤＥ∥ＢＣ，</a:t>
            </a:r>
          </a:p>
          <a:p>
            <a:pPr eaLnBrk="1" hangingPunct="1">
              <a:buFontTx/>
              <a:buNone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Arial"/>
                <a:ea typeface="宋体"/>
              </a:rPr>
              <a:t>　　　交ＡＢ，ＡＣ于Ｄ，Ｅ．</a:t>
            </a:r>
          </a:p>
          <a:p>
            <a:pPr eaLnBrk="1" hangingPunct="1">
              <a:buFontTx/>
              <a:buNone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Arial"/>
                <a:ea typeface="宋体"/>
              </a:rPr>
              <a:t>求证： △ＡＤＥ是等边三角形．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982303" y="1052736"/>
            <a:ext cx="3346271" cy="2998294"/>
            <a:chOff x="4938029" y="2564904"/>
            <a:chExt cx="3346271" cy="2998294"/>
          </a:xfrm>
        </p:grpSpPr>
        <p:grpSp>
          <p:nvGrpSpPr>
            <p:cNvPr id="5" name="组合 4"/>
            <p:cNvGrpSpPr/>
            <p:nvPr/>
          </p:nvGrpSpPr>
          <p:grpSpPr>
            <a:xfrm>
              <a:off x="4938029" y="2564904"/>
              <a:ext cx="3346271" cy="2998294"/>
              <a:chOff x="6170061" y="1336112"/>
              <a:chExt cx="1884927" cy="1731191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6372200" y="1591951"/>
                <a:ext cx="1296144" cy="1117366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815729" y="1336112"/>
                <a:ext cx="40908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prstClr val="black"/>
                    </a:solidFill>
                  </a:rPr>
                  <a:t>A</a:t>
                </a:r>
                <a:endParaRPr lang="zh-CN" altLang="en-US" sz="2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170061" y="2490897"/>
                <a:ext cx="40427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</a:rPr>
                  <a:t>B</a:t>
                </a:r>
                <a:endParaRPr lang="zh-CN" altLang="en-US" sz="2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668344" y="2544083"/>
                <a:ext cx="3866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</a:rPr>
                  <a:t>C</a:t>
                </a:r>
                <a:endParaRPr lang="zh-CN" altLang="en-US" sz="2800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5621105" y="4437112"/>
              <a:ext cx="165256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231542" y="4087852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</a:rPr>
                <a:t>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293027" y="4101839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</a:rPr>
                <a:t>E</a:t>
              </a: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3528" y="2467744"/>
            <a:ext cx="55879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证明</a:t>
            </a:r>
            <a:r>
              <a:rPr lang="zh-CN" altLang="en-US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：∵ </a:t>
            </a:r>
            <a:r>
              <a:rPr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△ＡＢＣ</a:t>
            </a:r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是等边三角形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428024" y="3057476"/>
            <a:ext cx="49441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solidFill>
                  <a:prstClr val="black"/>
                </a:solidFill>
                <a:latin typeface="Arial" charset="0"/>
                <a:ea typeface="宋体" charset="-122"/>
              </a:rPr>
              <a:t>A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solidFill>
                  <a:prstClr val="black"/>
                </a:solidFill>
                <a:latin typeface="Arial" charset="0"/>
                <a:ea typeface="宋体" charset="-122"/>
              </a:rPr>
              <a:t>B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i="1" dirty="0">
                <a:solidFill>
                  <a:prstClr val="black"/>
                </a:solidFill>
                <a:latin typeface="Arial" charset="0"/>
                <a:ea typeface="宋体" charset="-122"/>
              </a:rPr>
              <a:t>C 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 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60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°</a:t>
            </a:r>
            <a:endParaRPr lang="en-US" altLang="zh-CN" sz="2800" b="0" dirty="0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1475680" y="3632200"/>
            <a:ext cx="2808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∵</a:t>
            </a:r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ＤＥ∥ＢＣ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460227" y="4112507"/>
            <a:ext cx="720110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 </a:t>
            </a:r>
            <a:r>
              <a:rPr kumimoji="1" lang="en-US" altLang="zh-CN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∠A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ＤＥ</a:t>
            </a:r>
            <a:r>
              <a:rPr kumimoji="1" lang="en-US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B</a:t>
            </a:r>
            <a:r>
              <a:rPr kumimoji="1"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 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=60°</a:t>
            </a:r>
          </a:p>
          <a:p>
            <a:pPr eaLnBrk="1" hangingPunct="1"/>
            <a:r>
              <a:rPr kumimoji="1"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    ∠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A</a:t>
            </a:r>
            <a:r>
              <a:rPr kumimoji="1"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ＥＤ</a:t>
            </a:r>
            <a:r>
              <a:rPr kumimoji="1" lang="en-US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＝</a:t>
            </a:r>
            <a:r>
              <a:rPr kumimoji="1"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∠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C=</a:t>
            </a:r>
            <a:r>
              <a:rPr kumimoji="1" lang="en-US" altLang="zh-CN" sz="2800" b="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 </a:t>
            </a:r>
            <a:r>
              <a:rPr kumimoji="1" lang="en-US" altLang="zh-CN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60°</a:t>
            </a:r>
            <a:endParaRPr kumimoji="1" lang="en-US" altLang="zh-CN" sz="2800" dirty="0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460227" y="5057146"/>
            <a:ext cx="7856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prstClr val="black"/>
                </a:solidFill>
                <a:latin typeface="Arial" charset="0"/>
                <a:ea typeface="宋体" charset="-122"/>
              </a:rPr>
              <a:t>∴ </a:t>
            </a:r>
            <a:r>
              <a:rPr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△ＡＤＥ</a:t>
            </a:r>
            <a:r>
              <a:rPr lang="zh-CN" altLang="en-US" sz="2800" dirty="0">
                <a:solidFill>
                  <a:prstClr val="black"/>
                </a:solidFill>
                <a:latin typeface="Arial" charset="0"/>
                <a:ea typeface="宋体" charset="-122"/>
              </a:rPr>
              <a:t>是等边三角形（　　　　　　　　</a:t>
            </a:r>
            <a:r>
              <a:rPr lang="zh-CN" altLang="en-US" sz="2800" dirty="0" smtClean="0">
                <a:solidFill>
                  <a:prstClr val="black"/>
                </a:solidFill>
                <a:latin typeface="Arial" charset="0"/>
                <a:ea typeface="宋体" charset="-122"/>
              </a:rPr>
              <a:t>）</a:t>
            </a:r>
            <a:endParaRPr lang="zh-CN" altLang="en-US" sz="2800" dirty="0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911491" y="4903257"/>
            <a:ext cx="30480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33CC"/>
                </a:solidFill>
                <a:latin typeface="Arial" charset="0"/>
                <a:ea typeface="宋体" charset="-122"/>
              </a:rPr>
              <a:t>有两个角是</a:t>
            </a:r>
            <a:r>
              <a:rPr lang="en-US" altLang="zh-CN" sz="2400" dirty="0" smtClean="0">
                <a:solidFill>
                  <a:srgbClr val="FF33CC"/>
                </a:solidFill>
                <a:latin typeface="Arial" charset="0"/>
                <a:ea typeface="宋体" charset="-122"/>
              </a:rPr>
              <a:t>60°</a:t>
            </a:r>
            <a:r>
              <a:rPr lang="zh-CN" altLang="en-US" sz="2400" dirty="0" smtClean="0">
                <a:solidFill>
                  <a:srgbClr val="FF33CC"/>
                </a:solidFill>
                <a:latin typeface="Arial" charset="0"/>
                <a:ea typeface="宋体" charset="-122"/>
              </a:rPr>
              <a:t>的三角形是等边三角形</a:t>
            </a:r>
          </a:p>
        </p:txBody>
      </p:sp>
    </p:spTree>
    <p:extLst>
      <p:ext uri="{BB962C8B-B14F-4D97-AF65-F5344CB8AC3E}">
        <p14:creationId xmlns:p14="http://schemas.microsoft.com/office/powerpoint/2010/main" val="96626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4153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</a:rPr>
              <a:t>练习：</a:t>
            </a:r>
            <a:endParaRPr lang="zh-CN" altLang="en-US" sz="3600" dirty="0">
              <a:solidFill>
                <a:srgbClr val="FF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5989" y="980728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 </a:t>
            </a:r>
            <a:r>
              <a:rPr lang="zh-CN" altLang="en-US" sz="2800" dirty="0"/>
              <a:t>（课本</a:t>
            </a:r>
            <a:r>
              <a:rPr lang="en-US" altLang="zh-CN" sz="2800" dirty="0"/>
              <a:t>54</a:t>
            </a:r>
            <a:r>
              <a:rPr lang="zh-CN" altLang="en-US" sz="2800" dirty="0"/>
              <a:t>页练习</a:t>
            </a:r>
            <a:r>
              <a:rPr lang="en-US" altLang="zh-CN" sz="2800" dirty="0"/>
              <a:t>2</a:t>
            </a:r>
            <a:r>
              <a:rPr lang="zh-CN" altLang="en-US" sz="2800" dirty="0"/>
              <a:t>）</a:t>
            </a:r>
          </a:p>
          <a:p>
            <a:r>
              <a:rPr lang="en-US" altLang="zh-CN" sz="2800" dirty="0" smtClean="0"/>
              <a:t>       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、如图，等边三角形</a:t>
            </a:r>
            <a:r>
              <a:rPr lang="en-US" altLang="zh-CN" sz="2800" dirty="0" smtClean="0"/>
              <a:t>ABC</a:t>
            </a:r>
            <a:r>
              <a:rPr lang="zh-CN" altLang="en-US" sz="2800" dirty="0" smtClean="0"/>
              <a:t>中，</a:t>
            </a:r>
            <a:r>
              <a:rPr lang="en-US" altLang="zh-CN" sz="2800" dirty="0" smtClean="0"/>
              <a:t>AD</a:t>
            </a:r>
            <a:r>
              <a:rPr lang="zh-CN" altLang="en-US" sz="2800" dirty="0" smtClean="0"/>
              <a:t>是</a:t>
            </a:r>
            <a:r>
              <a:rPr lang="en-US" altLang="zh-CN" sz="2800" dirty="0" smtClean="0"/>
              <a:t>BC</a:t>
            </a:r>
            <a:r>
              <a:rPr lang="zh-CN" altLang="en-US" sz="2800" dirty="0"/>
              <a:t>边上的高，</a:t>
            </a:r>
            <a:r>
              <a:rPr lang="zh-CN" altLang="en-US" sz="2800" dirty="0" smtClean="0"/>
              <a:t>∠</a:t>
            </a:r>
            <a:r>
              <a:rPr lang="en-US" altLang="zh-CN" sz="2800" dirty="0"/>
              <a:t>BDE=</a:t>
            </a:r>
            <a:r>
              <a:rPr lang="en-US" altLang="zh-CN" sz="2800" dirty="0" smtClean="0"/>
              <a:t>∠CDF=60°</a:t>
            </a:r>
            <a:r>
              <a:rPr lang="zh-CN" altLang="en-US" sz="2800" dirty="0" smtClean="0"/>
              <a:t>，图中有哪些于</a:t>
            </a:r>
            <a:r>
              <a:rPr lang="en-US" altLang="zh-CN" sz="2800" dirty="0" smtClean="0"/>
              <a:t>BD</a:t>
            </a:r>
            <a:r>
              <a:rPr lang="zh-CN" altLang="en-US" sz="2800" dirty="0" smtClean="0"/>
              <a:t>相等的线段？</a:t>
            </a:r>
            <a:endParaRPr lang="zh-CN" altLang="en-US" sz="28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555712" y="2448918"/>
            <a:ext cx="4374014" cy="3807028"/>
            <a:chOff x="4355976" y="2739104"/>
            <a:chExt cx="4374014" cy="3807028"/>
          </a:xfrm>
        </p:grpSpPr>
        <p:sp>
          <p:nvSpPr>
            <p:cNvPr id="4" name="等腰三角形 3"/>
            <p:cNvSpPr/>
            <p:nvPr/>
          </p:nvSpPr>
          <p:spPr>
            <a:xfrm>
              <a:off x="4680012" y="3068960"/>
              <a:ext cx="3508230" cy="3024336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4" idx="0"/>
              <a:endCxn id="4" idx="3"/>
            </p:cNvCxnSpPr>
            <p:nvPr/>
          </p:nvCxnSpPr>
          <p:spPr>
            <a:xfrm>
              <a:off x="6434127" y="3068960"/>
              <a:ext cx="0" cy="302433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4" idx="3"/>
              <a:endCxn id="4" idx="1"/>
            </p:cNvCxnSpPr>
            <p:nvPr/>
          </p:nvCxnSpPr>
          <p:spPr>
            <a:xfrm flipH="1" flipV="1">
              <a:off x="5557070" y="4581128"/>
              <a:ext cx="877057" cy="151216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endCxn id="4" idx="5"/>
            </p:cNvCxnSpPr>
            <p:nvPr/>
          </p:nvCxnSpPr>
          <p:spPr>
            <a:xfrm flipV="1">
              <a:off x="6434128" y="4581128"/>
              <a:ext cx="877057" cy="151216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11"/>
            <p:cNvCxnSpPr/>
            <p:nvPr/>
          </p:nvCxnSpPr>
          <p:spPr>
            <a:xfrm rot="16200000" flipH="1">
              <a:off x="6346638" y="5820746"/>
              <a:ext cx="360040" cy="185060"/>
            </a:xfrm>
            <a:prstGeom prst="bentConnector3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043124" y="2739104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A</a:t>
              </a:r>
              <a:endParaRPr lang="zh-CN" altLang="en-US" sz="28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55976" y="5733255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25934" y="5733255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/>
                <a:t>C</a:t>
              </a:r>
              <a:endParaRPr lang="zh-CN" altLang="en-US" sz="28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23144" y="6022912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D</a:t>
              </a:r>
              <a:endParaRPr lang="zh-CN" altLang="en-US" sz="28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48064" y="4201485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E</a:t>
              </a:r>
              <a:endParaRPr lang="zh-CN" altLang="en-US" sz="28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99447" y="4228585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F</a:t>
              </a:r>
              <a:endParaRPr lang="zh-CN" altLang="en-US" sz="2800" dirty="0"/>
            </a:p>
          </p:txBody>
        </p:sp>
      </p:grpSp>
      <p:sp>
        <p:nvSpPr>
          <p:cNvPr id="13" name="动作按钮: 第一张 12">
            <a:hlinkClick r:id="rId2" action="ppaction://hlinksldjump" highlightClick="1"/>
          </p:cNvPr>
          <p:cNvSpPr/>
          <p:nvPr/>
        </p:nvSpPr>
        <p:spPr>
          <a:xfrm>
            <a:off x="7452320" y="6309320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6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789653"/>
            <a:ext cx="83529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/>
              <a:t>2</a:t>
            </a:r>
            <a:r>
              <a:rPr lang="zh-CN" altLang="en-US" sz="3000" dirty="0" smtClean="0"/>
              <a:t>、有一个内角为</a:t>
            </a:r>
            <a:r>
              <a:rPr lang="en-US" altLang="zh-CN" sz="3000" dirty="0" smtClean="0"/>
              <a:t>60°</a:t>
            </a:r>
            <a:r>
              <a:rPr lang="zh-CN" altLang="en-US" sz="3000" dirty="0" smtClean="0"/>
              <a:t>的三角形是（     ）</a:t>
            </a:r>
            <a:endParaRPr lang="en-US" altLang="zh-CN" sz="3000" dirty="0" smtClean="0"/>
          </a:p>
          <a:p>
            <a:r>
              <a:rPr lang="en-US" altLang="zh-CN" sz="3000" dirty="0" smtClean="0"/>
              <a:t>A </a:t>
            </a:r>
            <a:r>
              <a:rPr lang="zh-CN" altLang="en-US" sz="3000" dirty="0" smtClean="0"/>
              <a:t>等腰三角形          </a:t>
            </a:r>
            <a:r>
              <a:rPr lang="en-US" altLang="zh-CN" sz="3000" dirty="0" smtClean="0"/>
              <a:t>B </a:t>
            </a:r>
            <a:r>
              <a:rPr lang="zh-CN" altLang="en-US" sz="3000" dirty="0" smtClean="0"/>
              <a:t>等边三角形  </a:t>
            </a:r>
            <a:endParaRPr lang="en-US" altLang="zh-CN" sz="3000" dirty="0" smtClean="0"/>
          </a:p>
          <a:p>
            <a:r>
              <a:rPr lang="en-US" altLang="zh-CN" sz="3000" dirty="0" smtClean="0"/>
              <a:t>C </a:t>
            </a:r>
            <a:r>
              <a:rPr lang="zh-CN" altLang="en-US" sz="3000" dirty="0" smtClean="0"/>
              <a:t>轴对称图形          </a:t>
            </a:r>
            <a:r>
              <a:rPr lang="en-US" altLang="zh-CN" sz="3000" dirty="0" smtClean="0"/>
              <a:t>D </a:t>
            </a:r>
            <a:r>
              <a:rPr lang="zh-CN" altLang="en-US" sz="3000" dirty="0" smtClean="0"/>
              <a:t>不能确定</a:t>
            </a:r>
            <a:endParaRPr lang="zh-CN" altLang="en-US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6588224" y="177291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动作按钮: 第一张 3">
            <a:hlinkClick r:id="rId2" action="ppaction://hlinksldjump" highlightClick="1"/>
          </p:cNvPr>
          <p:cNvSpPr/>
          <p:nvPr/>
        </p:nvSpPr>
        <p:spPr>
          <a:xfrm>
            <a:off x="8100392" y="6093296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9512" y="44153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</a:rPr>
              <a:t>练习：</a:t>
            </a:r>
            <a:endParaRPr lang="zh-CN" altLang="en-US" sz="36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5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4153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</a:rPr>
              <a:t>练习：</a:t>
            </a:r>
            <a:endParaRPr lang="zh-CN" altLang="en-US" sz="3600" dirty="0">
              <a:solidFill>
                <a:srgbClr val="FF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8595" y="1718860"/>
            <a:ext cx="83188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/>
              <a:t>3</a:t>
            </a:r>
            <a:r>
              <a:rPr lang="zh-CN" altLang="en-US" sz="3000" dirty="0" smtClean="0"/>
              <a:t>、已知△</a:t>
            </a:r>
            <a:r>
              <a:rPr lang="en-US" altLang="zh-CN" sz="3000" dirty="0" smtClean="0"/>
              <a:t>ABC</a:t>
            </a:r>
            <a:r>
              <a:rPr lang="zh-CN" altLang="en-US" sz="3000" dirty="0"/>
              <a:t>中，</a:t>
            </a:r>
            <a:r>
              <a:rPr lang="zh-CN" altLang="en-US" sz="3000" dirty="0" smtClean="0"/>
              <a:t>∠</a:t>
            </a:r>
            <a:r>
              <a:rPr lang="en-US" altLang="zh-CN" sz="3000" dirty="0" smtClean="0"/>
              <a:t>A=</a:t>
            </a:r>
            <a:r>
              <a:rPr lang="zh-CN" altLang="en-US" sz="3000" dirty="0" smtClean="0"/>
              <a:t>∠</a:t>
            </a:r>
            <a:r>
              <a:rPr lang="en-US" altLang="zh-CN" sz="3000" dirty="0" smtClean="0"/>
              <a:t>B=</a:t>
            </a:r>
            <a:r>
              <a:rPr lang="en-US" altLang="zh-CN" sz="3200" dirty="0"/>
              <a:t> 60</a:t>
            </a:r>
            <a:r>
              <a:rPr lang="en-US" altLang="zh-CN" sz="3200" dirty="0" smtClean="0"/>
              <a:t>°</a:t>
            </a:r>
            <a:r>
              <a:rPr lang="zh-CN" altLang="en-US" sz="3200" dirty="0" smtClean="0"/>
              <a:t>，</a:t>
            </a:r>
            <a:r>
              <a:rPr lang="en-US" altLang="zh-CN" sz="3200" dirty="0" smtClean="0"/>
              <a:t>AB=3cm</a:t>
            </a:r>
            <a:r>
              <a:rPr lang="zh-CN" altLang="en-US" sz="3200" dirty="0" smtClean="0"/>
              <a:t>，则△</a:t>
            </a:r>
            <a:r>
              <a:rPr lang="en-US" altLang="zh-CN" sz="3200" dirty="0" smtClean="0"/>
              <a:t>ABC</a:t>
            </a:r>
            <a:r>
              <a:rPr lang="zh-CN" altLang="en-US" sz="3200" dirty="0" smtClean="0"/>
              <a:t>的周长是（    ）</a:t>
            </a:r>
            <a:r>
              <a:rPr lang="en-US" altLang="zh-CN" sz="3200" dirty="0" smtClean="0"/>
              <a:t>cm.</a:t>
            </a:r>
            <a:r>
              <a:rPr lang="zh-CN" altLang="en-US" sz="3200" u="sng" dirty="0" smtClean="0"/>
              <a:t>  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</a:t>
            </a:r>
            <a:r>
              <a:rPr lang="zh-CN" altLang="en-US" sz="3200" u="sng" dirty="0" smtClean="0"/>
              <a:t> </a:t>
            </a:r>
            <a:endParaRPr lang="zh-CN" altLang="en-US" sz="3000" dirty="0"/>
          </a:p>
        </p:txBody>
      </p:sp>
      <p:sp>
        <p:nvSpPr>
          <p:cNvPr id="7" name="TextBox 6"/>
          <p:cNvSpPr txBox="1"/>
          <p:nvPr/>
        </p:nvSpPr>
        <p:spPr>
          <a:xfrm>
            <a:off x="4392037" y="225746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9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动作按钮: 第一张 8">
            <a:hlinkClick r:id="rId2" action="ppaction://hlinksldjump" highlightClick="1"/>
          </p:cNvPr>
          <p:cNvSpPr/>
          <p:nvPr/>
        </p:nvSpPr>
        <p:spPr>
          <a:xfrm>
            <a:off x="8100392" y="6093296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7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0541" y="1844824"/>
            <a:ext cx="77278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/>
              <a:t>4</a:t>
            </a:r>
            <a:r>
              <a:rPr lang="zh-CN" altLang="en-US" sz="3000" dirty="0" smtClean="0"/>
              <a:t>、△</a:t>
            </a:r>
            <a:r>
              <a:rPr lang="en-US" altLang="zh-CN" sz="3000" dirty="0" smtClean="0"/>
              <a:t>ABC</a:t>
            </a:r>
            <a:r>
              <a:rPr lang="zh-CN" altLang="en-US" sz="3000" dirty="0" smtClean="0"/>
              <a:t>是等腰三角形，周长为</a:t>
            </a:r>
            <a:r>
              <a:rPr lang="en-US" altLang="zh-CN" sz="3000" dirty="0" smtClean="0"/>
              <a:t>15cm</a:t>
            </a:r>
            <a:r>
              <a:rPr lang="zh-CN" altLang="en-US" sz="3000" dirty="0" smtClean="0"/>
              <a:t>，且∠</a:t>
            </a:r>
            <a:r>
              <a:rPr lang="en-US" altLang="zh-CN" sz="3000" dirty="0" smtClean="0"/>
              <a:t>A=</a:t>
            </a:r>
            <a:r>
              <a:rPr lang="en-US" altLang="zh-CN" sz="3200" dirty="0" smtClean="0"/>
              <a:t> </a:t>
            </a:r>
            <a:r>
              <a:rPr lang="en-US" altLang="zh-CN" sz="3200" dirty="0"/>
              <a:t>60</a:t>
            </a:r>
            <a:r>
              <a:rPr lang="en-US" altLang="zh-CN" sz="3200" dirty="0" smtClean="0"/>
              <a:t>°</a:t>
            </a:r>
            <a:r>
              <a:rPr lang="zh-CN" altLang="en-US" sz="3200" dirty="0" smtClean="0"/>
              <a:t>，则</a:t>
            </a:r>
            <a:r>
              <a:rPr lang="en-US" altLang="zh-CN" sz="3200" dirty="0" smtClean="0"/>
              <a:t>BC=</a:t>
            </a:r>
            <a:r>
              <a:rPr lang="zh-CN" altLang="en-US" sz="3200" dirty="0" smtClean="0"/>
              <a:t>（    ）</a:t>
            </a:r>
            <a:r>
              <a:rPr lang="en-US" altLang="zh-CN" sz="3200" dirty="0" smtClean="0"/>
              <a:t>cm.</a:t>
            </a:r>
            <a:r>
              <a:rPr lang="zh-CN" altLang="en-US" sz="3200" u="sng" dirty="0" smtClean="0"/>
              <a:t>  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</a:t>
            </a:r>
            <a:r>
              <a:rPr lang="zh-CN" altLang="en-US" sz="3200" u="sng" dirty="0" smtClean="0"/>
              <a:t> </a:t>
            </a:r>
            <a:endParaRPr lang="zh-CN" altLang="en-US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4283968" y="2268161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动作按钮: 第一张 3">
            <a:hlinkClick r:id="rId2" action="ppaction://hlinksldjump" highlightClick="1"/>
          </p:cNvPr>
          <p:cNvSpPr/>
          <p:nvPr/>
        </p:nvSpPr>
        <p:spPr>
          <a:xfrm>
            <a:off x="7738559" y="6165304"/>
            <a:ext cx="576064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9512" y="44153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</a:rPr>
              <a:t>练习：</a:t>
            </a:r>
            <a:endParaRPr lang="zh-CN" altLang="en-US" sz="36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88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4153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</a:rPr>
              <a:t>练习：</a:t>
            </a:r>
            <a:endParaRPr lang="zh-CN" altLang="en-US" sz="3600" dirty="0">
              <a:solidFill>
                <a:srgbClr val="FF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83188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/>
              <a:t>5</a:t>
            </a:r>
            <a:r>
              <a:rPr lang="zh-CN" altLang="en-US" sz="3000" dirty="0" smtClean="0"/>
              <a:t>、如图，△</a:t>
            </a:r>
            <a:r>
              <a:rPr lang="en-US" altLang="zh-CN" sz="3000" dirty="0" smtClean="0"/>
              <a:t>ABD</a:t>
            </a:r>
            <a:r>
              <a:rPr lang="zh-CN" altLang="en-US" sz="3000" dirty="0" smtClean="0"/>
              <a:t>，</a:t>
            </a:r>
            <a:r>
              <a:rPr lang="zh-CN" altLang="en-US" sz="3200" dirty="0" smtClean="0"/>
              <a:t>△</a:t>
            </a:r>
            <a:r>
              <a:rPr lang="en-US" altLang="zh-CN" sz="3200" dirty="0" smtClean="0"/>
              <a:t>AEC</a:t>
            </a:r>
            <a:r>
              <a:rPr lang="zh-CN" altLang="en-US" sz="3200" dirty="0" smtClean="0"/>
              <a:t>是等边三角形</a:t>
            </a:r>
            <a:r>
              <a:rPr lang="en-US" altLang="zh-CN" sz="3200" dirty="0" smtClean="0"/>
              <a:t>.</a:t>
            </a:r>
          </a:p>
          <a:p>
            <a:r>
              <a:rPr lang="zh-CN" altLang="en-US" sz="3200" dirty="0" smtClean="0"/>
              <a:t>求证：</a:t>
            </a:r>
            <a:r>
              <a:rPr lang="en-US" altLang="zh-CN" sz="3200" dirty="0" smtClean="0"/>
              <a:t>BE=DC</a:t>
            </a:r>
            <a:r>
              <a:rPr lang="zh-CN" altLang="en-US" sz="3200" dirty="0" smtClean="0"/>
              <a:t>  </a:t>
            </a:r>
            <a:r>
              <a:rPr lang="zh-CN" altLang="en-US" sz="3200" dirty="0" smtClean="0">
                <a:solidFill>
                  <a:srgbClr val="FF0000"/>
                </a:solidFill>
              </a:rPr>
              <a:t> </a:t>
            </a:r>
            <a:r>
              <a:rPr lang="zh-CN" altLang="en-US" sz="3200" dirty="0" smtClean="0"/>
              <a:t> </a:t>
            </a:r>
            <a:endParaRPr lang="zh-CN" altLang="en-US" sz="30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178081" y="2509495"/>
            <a:ext cx="4136542" cy="2642230"/>
            <a:chOff x="2987824" y="2935977"/>
            <a:chExt cx="4136542" cy="2642230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3275856" y="3356992"/>
              <a:ext cx="2088232" cy="1800200"/>
            </a:xfrm>
            <a:prstGeom prst="triangle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7112800">
              <a:off x="5070981" y="3806681"/>
              <a:ext cx="1419998" cy="1224136"/>
            </a:xfrm>
            <a:prstGeom prst="triangle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4" idx="2"/>
              <a:endCxn id="5" idx="2"/>
            </p:cNvCxnSpPr>
            <p:nvPr/>
          </p:nvCxnSpPr>
          <p:spPr>
            <a:xfrm>
              <a:off x="3419872" y="3212976"/>
              <a:ext cx="2765413" cy="205150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4"/>
              <a:endCxn id="5" idx="4"/>
            </p:cNvCxnSpPr>
            <p:nvPr/>
          </p:nvCxnSpPr>
          <p:spPr>
            <a:xfrm flipV="1">
              <a:off x="3419872" y="3894247"/>
              <a:ext cx="3138040" cy="140696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132908" y="3684730"/>
              <a:ext cx="64807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/>
                <a:t>A</a:t>
              </a:r>
              <a:endParaRPr lang="zh-CN" altLang="en-US" sz="3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87824" y="5024209"/>
              <a:ext cx="72008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/>
                <a:t>B</a:t>
              </a:r>
              <a:endParaRPr lang="zh-CN" altLang="en-US" sz="3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85285" y="4987483"/>
              <a:ext cx="79208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/>
                <a:t>C</a:t>
              </a:r>
              <a:endParaRPr lang="zh-CN" altLang="en-US" sz="3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87824" y="2935977"/>
              <a:ext cx="72008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/>
                <a:t>D</a:t>
              </a:r>
              <a:endParaRPr lang="zh-CN" altLang="en-US" sz="3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48302" y="3573016"/>
              <a:ext cx="57606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/>
                <a:t>E</a:t>
              </a:r>
              <a:endParaRPr lang="zh-CN" altLang="en-US" sz="3000" dirty="0"/>
            </a:p>
          </p:txBody>
        </p:sp>
        <p:cxnSp>
          <p:nvCxnSpPr>
            <p:cNvPr id="17" name="直接连接符 16"/>
            <p:cNvCxnSpPr>
              <a:endCxn id="12" idx="1"/>
            </p:cNvCxnSpPr>
            <p:nvPr/>
          </p:nvCxnSpPr>
          <p:spPr>
            <a:xfrm flipV="1">
              <a:off x="3419872" y="5264482"/>
              <a:ext cx="2765413" cy="3672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>
            <a:endCxn id="5" idx="0"/>
          </p:cNvCxnSpPr>
          <p:nvPr/>
        </p:nvCxnSpPr>
        <p:spPr>
          <a:xfrm>
            <a:off x="4610129" y="2786494"/>
            <a:ext cx="1770490" cy="104515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5" idx="0"/>
          </p:cNvCxnSpPr>
          <p:nvPr/>
        </p:nvCxnSpPr>
        <p:spPr>
          <a:xfrm flipV="1">
            <a:off x="4610129" y="3831652"/>
            <a:ext cx="1770490" cy="1043074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 rot="11901295">
            <a:off x="5574612" y="3223595"/>
            <a:ext cx="836446" cy="1106779"/>
          </a:xfrm>
          <a:prstGeom prst="arc">
            <a:avLst>
              <a:gd name="adj1" fmla="val 17041873"/>
              <a:gd name="adj2" fmla="val 2129011"/>
            </a:avLst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endCxn id="14" idx="1"/>
          </p:cNvCxnSpPr>
          <p:nvPr/>
        </p:nvCxnSpPr>
        <p:spPr>
          <a:xfrm flipV="1">
            <a:off x="6380619" y="3423533"/>
            <a:ext cx="1357940" cy="41358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5" idx="0"/>
            <a:endCxn id="12" idx="1"/>
          </p:cNvCxnSpPr>
          <p:nvPr/>
        </p:nvCxnSpPr>
        <p:spPr>
          <a:xfrm>
            <a:off x="6380619" y="3831652"/>
            <a:ext cx="994923" cy="100634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/>
          <p:cNvSpPr/>
          <p:nvPr/>
        </p:nvSpPr>
        <p:spPr>
          <a:xfrm>
            <a:off x="6564045" y="3725355"/>
            <a:ext cx="314035" cy="578966"/>
          </a:xfrm>
          <a:prstGeom prst="arc">
            <a:avLst>
              <a:gd name="adj1" fmla="val 16200000"/>
              <a:gd name="adj2" fmla="val 4117468"/>
            </a:avLst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611560" y="3419294"/>
            <a:ext cx="3400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</a:rPr>
              <a:t>△</a:t>
            </a:r>
            <a:r>
              <a:rPr lang="en-US" altLang="zh-CN" sz="3200" b="1" dirty="0" smtClean="0">
                <a:solidFill>
                  <a:srgbClr val="FF00FF"/>
                </a:solidFill>
              </a:rPr>
              <a:t>ABE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≌△</a:t>
            </a:r>
            <a:r>
              <a:rPr lang="en-US" altLang="zh-CN" sz="3200" b="1" dirty="0" smtClean="0">
                <a:solidFill>
                  <a:srgbClr val="FF00FF"/>
                </a:solidFill>
              </a:rPr>
              <a:t>ADC</a:t>
            </a:r>
            <a:endParaRPr lang="zh-CN" altLang="en-US" sz="3200" b="1" dirty="0">
              <a:solidFill>
                <a:srgbClr val="FF00FF"/>
              </a:solidFill>
            </a:endParaRPr>
          </a:p>
        </p:txBody>
      </p:sp>
      <p:sp>
        <p:nvSpPr>
          <p:cNvPr id="30" name="动作按钮: 第一张 29">
            <a:hlinkClick r:id="rId2" action="ppaction://hlinksldjump" highlightClick="1"/>
          </p:cNvPr>
          <p:cNvSpPr/>
          <p:nvPr/>
        </p:nvSpPr>
        <p:spPr>
          <a:xfrm>
            <a:off x="7738559" y="6165304"/>
            <a:ext cx="576064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repeatCount="3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repeatCount="3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repeatCount="3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repeatCount="3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repeatCount="3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repeatCount="3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759168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i="1" dirty="0" smtClean="0">
                <a:solidFill>
                  <a:srgbClr val="FF00FF"/>
                </a:solidFill>
              </a:rPr>
              <a:t>作业：</a:t>
            </a:r>
            <a:endParaRPr lang="en-US" altLang="zh-CN" sz="4400" i="1" dirty="0" smtClean="0">
              <a:solidFill>
                <a:srgbClr val="FF00FF"/>
              </a:solidFill>
            </a:endParaRPr>
          </a:p>
          <a:p>
            <a:r>
              <a:rPr lang="zh-CN" altLang="en-US" sz="3600" dirty="0">
                <a:solidFill>
                  <a:srgbClr val="FF00FF"/>
                </a:solidFill>
              </a:rPr>
              <a:t>课本</a:t>
            </a:r>
            <a:r>
              <a:rPr lang="zh-CN" altLang="en-US" sz="3600" dirty="0" smtClean="0">
                <a:solidFill>
                  <a:srgbClr val="FF00FF"/>
                </a:solidFill>
              </a:rPr>
              <a:t>第</a:t>
            </a:r>
            <a:r>
              <a:rPr lang="en-US" altLang="zh-CN" sz="3600" dirty="0" smtClean="0">
                <a:solidFill>
                  <a:srgbClr val="FF00FF"/>
                </a:solidFill>
              </a:rPr>
              <a:t>57~58</a:t>
            </a:r>
            <a:r>
              <a:rPr lang="zh-CN" altLang="en-US" sz="3600" dirty="0" smtClean="0">
                <a:solidFill>
                  <a:srgbClr val="FF00FF"/>
                </a:solidFill>
              </a:rPr>
              <a:t>页</a:t>
            </a:r>
            <a:r>
              <a:rPr lang="en-US" altLang="zh-CN" sz="3600" dirty="0" smtClean="0">
                <a:solidFill>
                  <a:srgbClr val="FF00FF"/>
                </a:solidFill>
              </a:rPr>
              <a:t>11</a:t>
            </a:r>
            <a:r>
              <a:rPr lang="zh-CN" altLang="en-US" sz="3600" dirty="0" smtClean="0">
                <a:solidFill>
                  <a:srgbClr val="FF00FF"/>
                </a:solidFill>
              </a:rPr>
              <a:t>、</a:t>
            </a:r>
            <a:r>
              <a:rPr lang="en-US" altLang="zh-CN" sz="3600" dirty="0" smtClean="0">
                <a:solidFill>
                  <a:srgbClr val="FF00FF"/>
                </a:solidFill>
              </a:rPr>
              <a:t>13</a:t>
            </a:r>
            <a:r>
              <a:rPr lang="zh-CN" altLang="en-US" sz="3600" dirty="0" smtClean="0">
                <a:solidFill>
                  <a:srgbClr val="FF00FF"/>
                </a:solidFill>
              </a:rPr>
              <a:t>题</a:t>
            </a:r>
            <a:r>
              <a:rPr lang="en-US" altLang="zh-CN" sz="3600" dirty="0" smtClean="0">
                <a:solidFill>
                  <a:srgbClr val="FF00FF"/>
                </a:solidFill>
              </a:rPr>
              <a:t>.</a:t>
            </a:r>
            <a:endParaRPr lang="zh-CN" altLang="en-US" sz="36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7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393" y="507736"/>
            <a:ext cx="8604448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</a:rPr>
              <a:t>练习：</a:t>
            </a:r>
            <a:endParaRPr lang="en-US" altLang="zh-CN" sz="3200" b="1" dirty="0" smtClean="0">
              <a:solidFill>
                <a:srgbClr val="FF00FF"/>
              </a:solidFill>
            </a:endParaRPr>
          </a:p>
          <a:p>
            <a:r>
              <a:rPr lang="en-US" altLang="zh-CN" sz="3000" dirty="0" smtClean="0"/>
              <a:t>1</a:t>
            </a:r>
            <a:r>
              <a:rPr lang="zh-CN" altLang="en-US" sz="3000" dirty="0"/>
              <a:t>、在△</a:t>
            </a:r>
            <a:r>
              <a:rPr lang="en-US" altLang="zh-CN" sz="3000" dirty="0"/>
              <a:t>ABC</a:t>
            </a:r>
            <a:r>
              <a:rPr lang="zh-CN" altLang="en-US" sz="3000" dirty="0"/>
              <a:t>中，</a:t>
            </a:r>
            <a:r>
              <a:rPr lang="en-US" altLang="zh-CN" sz="3000" dirty="0"/>
              <a:t>AB=AC</a:t>
            </a:r>
            <a:r>
              <a:rPr lang="zh-CN" altLang="en-US" sz="3000" dirty="0"/>
              <a:t>，∠</a:t>
            </a:r>
            <a:r>
              <a:rPr lang="en-US" altLang="zh-CN" sz="3000" dirty="0"/>
              <a:t>B=70°</a:t>
            </a:r>
            <a:r>
              <a:rPr lang="zh-CN" altLang="en-US" sz="3000" dirty="0"/>
              <a:t>则∠</a:t>
            </a:r>
            <a:r>
              <a:rPr lang="en-US" altLang="zh-CN" sz="3000" dirty="0"/>
              <a:t>C=  </a:t>
            </a:r>
            <a:r>
              <a:rPr lang="en-US" altLang="zh-CN" sz="3000" u="sng" dirty="0"/>
              <a:t>        </a:t>
            </a:r>
            <a:r>
              <a:rPr lang="en-US" altLang="zh-CN" sz="3000" dirty="0"/>
              <a:t> </a:t>
            </a:r>
            <a:r>
              <a:rPr lang="en-US" altLang="zh-CN" sz="3000" dirty="0" smtClean="0"/>
              <a:t>.</a:t>
            </a:r>
            <a:r>
              <a:rPr lang="zh-CN" altLang="en-US" sz="3000" dirty="0" smtClean="0"/>
              <a:t> </a:t>
            </a:r>
            <a:endParaRPr lang="en-US" altLang="zh-CN" sz="3000" dirty="0" smtClean="0"/>
          </a:p>
          <a:p>
            <a:r>
              <a:rPr lang="en-US" altLang="zh-CN" sz="3000" dirty="0" smtClean="0"/>
              <a:t>2</a:t>
            </a:r>
            <a:r>
              <a:rPr lang="zh-CN" altLang="en-US" sz="3000" dirty="0"/>
              <a:t>、在△</a:t>
            </a:r>
            <a:r>
              <a:rPr lang="en-US" altLang="zh-CN" sz="3000" dirty="0"/>
              <a:t>ABC</a:t>
            </a:r>
            <a:r>
              <a:rPr lang="zh-CN" altLang="en-US" sz="3000" dirty="0"/>
              <a:t>中，若∠</a:t>
            </a:r>
            <a:r>
              <a:rPr lang="en-US" altLang="zh-CN" sz="3000" dirty="0"/>
              <a:t>A=∠C</a:t>
            </a:r>
            <a:r>
              <a:rPr lang="zh-CN" altLang="en-US" sz="3000" dirty="0"/>
              <a:t>，则</a:t>
            </a:r>
            <a:r>
              <a:rPr lang="zh-CN" altLang="en-US" sz="3000" u="sng" dirty="0"/>
              <a:t>      </a:t>
            </a:r>
            <a:r>
              <a:rPr lang="en-US" altLang="zh-CN" sz="3000" dirty="0"/>
              <a:t> =  </a:t>
            </a:r>
            <a:r>
              <a:rPr lang="en-US" altLang="zh-CN" sz="3000" u="sng" dirty="0"/>
              <a:t>      .</a:t>
            </a:r>
          </a:p>
          <a:p>
            <a:r>
              <a:rPr lang="en-US" altLang="zh-CN" sz="3000" dirty="0" smtClean="0"/>
              <a:t>3</a:t>
            </a:r>
            <a:r>
              <a:rPr lang="zh-CN" altLang="en-US" sz="3000" dirty="0" smtClean="0"/>
              <a:t>、如下图，</a:t>
            </a:r>
            <a:r>
              <a:rPr lang="zh-CN" altLang="en-US" sz="3200" dirty="0"/>
              <a:t>在△</a:t>
            </a:r>
            <a:r>
              <a:rPr lang="en-US" altLang="zh-CN" sz="3200" dirty="0"/>
              <a:t>ABC</a:t>
            </a:r>
            <a:r>
              <a:rPr lang="zh-CN" altLang="en-US" sz="3200" dirty="0" smtClean="0"/>
              <a:t>中，</a:t>
            </a:r>
            <a:r>
              <a:rPr lang="en-US" altLang="zh-CN" sz="3200" dirty="0" smtClean="0"/>
              <a:t>AB=AC</a:t>
            </a:r>
          </a:p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dirty="0"/>
              <a:t>） </a:t>
            </a:r>
            <a:r>
              <a:rPr lang="zh-CN" altLang="en-US" sz="3200" dirty="0" smtClean="0"/>
              <a:t>∵</a:t>
            </a:r>
            <a:r>
              <a:rPr lang="en-US" altLang="zh-CN" sz="3200" dirty="0" smtClean="0"/>
              <a:t>AD</a:t>
            </a:r>
            <a:r>
              <a:rPr lang="zh-CN" altLang="en-US" sz="3200" dirty="0" smtClean="0"/>
              <a:t>是中线， </a:t>
            </a:r>
            <a:r>
              <a:rPr lang="zh-CN" altLang="en-US" sz="3200" dirty="0"/>
              <a:t>∴ </a:t>
            </a:r>
            <a:r>
              <a:rPr lang="zh-CN" altLang="en-US" sz="3200" u="sng" dirty="0" smtClean="0"/>
              <a:t>    </a:t>
            </a:r>
            <a:r>
              <a:rPr lang="zh-CN" altLang="en-US" sz="3200" dirty="0" smtClean="0"/>
              <a:t> ⊥</a:t>
            </a:r>
            <a:r>
              <a:rPr lang="zh-CN" altLang="en-US" sz="3200" u="sng" dirty="0" smtClean="0"/>
              <a:t>     </a:t>
            </a:r>
            <a:r>
              <a:rPr lang="zh-CN" altLang="en-US" sz="3200" dirty="0" smtClean="0"/>
              <a:t> </a:t>
            </a:r>
            <a:r>
              <a:rPr lang="zh-CN" altLang="en-US" sz="3200" dirty="0"/>
              <a:t>， </a:t>
            </a:r>
            <a:r>
              <a:rPr lang="zh-CN" altLang="en-US" sz="3200" dirty="0" smtClean="0"/>
              <a:t>∠</a:t>
            </a:r>
            <a:r>
              <a:rPr lang="zh-CN" altLang="en-US" sz="3200" u="sng" dirty="0" smtClean="0"/>
              <a:t>       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=∠</a:t>
            </a:r>
            <a:r>
              <a:rPr lang="en-US" altLang="zh-CN" sz="3200" u="sng" dirty="0" smtClean="0"/>
              <a:t>        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；</a:t>
            </a:r>
            <a:endParaRPr lang="en-US" altLang="zh-CN" sz="3200" dirty="0" smtClean="0"/>
          </a:p>
          <a:p>
            <a:r>
              <a:rPr lang="zh-CN" altLang="en-US" sz="3200" dirty="0" smtClean="0"/>
              <a:t> （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）∵ </a:t>
            </a:r>
            <a:r>
              <a:rPr lang="en-US" altLang="zh-CN" sz="3200" dirty="0" smtClean="0"/>
              <a:t>AD</a:t>
            </a:r>
            <a:r>
              <a:rPr lang="zh-CN" altLang="en-US" sz="3200" dirty="0" smtClean="0"/>
              <a:t>是角平分线</a:t>
            </a:r>
            <a:r>
              <a:rPr lang="zh-CN" altLang="en-US" sz="3200" dirty="0"/>
              <a:t>，</a:t>
            </a:r>
            <a:r>
              <a:rPr lang="zh-CN" altLang="en-US" sz="3200" dirty="0" smtClean="0"/>
              <a:t>∴</a:t>
            </a:r>
            <a:r>
              <a:rPr lang="zh-CN" altLang="en-US" sz="3200" u="sng" dirty="0" smtClean="0"/>
              <a:t>     </a:t>
            </a:r>
            <a:r>
              <a:rPr lang="zh-CN" altLang="en-US" sz="3200" dirty="0" smtClean="0"/>
              <a:t> ⊥</a:t>
            </a:r>
            <a:r>
              <a:rPr lang="zh-CN" altLang="en-US" sz="3200" u="sng" dirty="0" smtClean="0"/>
              <a:t>     </a:t>
            </a:r>
            <a:r>
              <a:rPr lang="zh-CN" altLang="en-US" sz="3200" dirty="0" smtClean="0"/>
              <a:t> ，</a:t>
            </a:r>
            <a:r>
              <a:rPr lang="zh-CN" altLang="en-US" sz="3200" u="sng" dirty="0" smtClean="0"/>
              <a:t>     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=</a:t>
            </a:r>
            <a:r>
              <a:rPr lang="en-US" altLang="zh-CN" sz="3200" u="sng" dirty="0" smtClean="0"/>
              <a:t>      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；</a:t>
            </a:r>
            <a:endParaRPr lang="en-US" altLang="zh-CN" sz="3200" dirty="0" smtClean="0"/>
          </a:p>
          <a:p>
            <a:r>
              <a:rPr lang="zh-CN" altLang="en-US" sz="3200" dirty="0" smtClean="0"/>
              <a:t> （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）∵</a:t>
            </a:r>
            <a:r>
              <a:rPr lang="en-US" altLang="zh-CN" sz="3200" dirty="0" smtClean="0"/>
              <a:t>AD</a:t>
            </a:r>
            <a:r>
              <a:rPr lang="zh-CN" altLang="en-US" sz="3200" dirty="0" smtClean="0"/>
              <a:t>是高， ∴ </a:t>
            </a:r>
            <a:r>
              <a:rPr lang="zh-CN" altLang="en-US" sz="3200" u="sng" dirty="0" smtClean="0"/>
              <a:t>     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=</a:t>
            </a:r>
            <a:r>
              <a:rPr lang="en-US" altLang="zh-CN" sz="3200" u="sng" dirty="0" smtClean="0"/>
              <a:t>     </a:t>
            </a:r>
            <a:r>
              <a:rPr lang="en-US" altLang="zh-CN" sz="3200" dirty="0" smtClean="0"/>
              <a:t>  </a:t>
            </a:r>
            <a:r>
              <a:rPr lang="zh-CN" altLang="en-US" sz="3200" dirty="0" smtClean="0"/>
              <a:t>，∠ </a:t>
            </a:r>
            <a:r>
              <a:rPr lang="zh-CN" altLang="en-US" sz="3200" u="sng" dirty="0" smtClean="0"/>
              <a:t>       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=</a:t>
            </a:r>
            <a:r>
              <a:rPr lang="zh-CN" altLang="en-US" sz="3200" dirty="0" smtClean="0"/>
              <a:t> ∠</a:t>
            </a:r>
            <a:r>
              <a:rPr lang="zh-CN" altLang="en-US" sz="3200" u="sng" dirty="0" smtClean="0"/>
              <a:t>       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 </a:t>
            </a:r>
            <a:r>
              <a:rPr lang="en-US" altLang="zh-CN" sz="3200" dirty="0"/>
              <a:t>.</a:t>
            </a:r>
            <a:endParaRPr lang="en-US" altLang="zh-CN" sz="3000" dirty="0" smtClean="0"/>
          </a:p>
          <a:p>
            <a:r>
              <a:rPr lang="en-US" altLang="zh-CN" sz="3200" dirty="0" smtClean="0">
                <a:solidFill>
                  <a:srgbClr val="FF00FF"/>
                </a:solidFill>
              </a:rPr>
              <a:t>        </a:t>
            </a:r>
            <a:r>
              <a:rPr lang="zh-CN" altLang="en-US" sz="3200" dirty="0" smtClean="0">
                <a:solidFill>
                  <a:srgbClr val="FF00FF"/>
                </a:solidFill>
              </a:rPr>
              <a:t>   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707006" y="3897689"/>
            <a:ext cx="2376264" cy="2411806"/>
            <a:chOff x="2627784" y="4649671"/>
            <a:chExt cx="2376264" cy="2411806"/>
          </a:xfrm>
        </p:grpSpPr>
        <p:sp>
          <p:nvSpPr>
            <p:cNvPr id="18" name="等腰三角形 17"/>
            <p:cNvSpPr/>
            <p:nvPr/>
          </p:nvSpPr>
          <p:spPr>
            <a:xfrm>
              <a:off x="3059832" y="4911281"/>
              <a:ext cx="1368152" cy="1728192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8" idx="0"/>
              <a:endCxn id="18" idx="3"/>
            </p:cNvCxnSpPr>
            <p:nvPr/>
          </p:nvCxnSpPr>
          <p:spPr>
            <a:xfrm>
              <a:off x="3743908" y="4911281"/>
              <a:ext cx="0" cy="172819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347864" y="4649671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A</a:t>
              </a:r>
              <a:endParaRPr lang="zh-CN" altLang="en-US" sz="28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27784" y="6282172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86719" y="6334780"/>
              <a:ext cx="517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491880" y="6538257"/>
              <a:ext cx="7159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D</a:t>
              </a:r>
              <a:endParaRPr lang="zh-CN" altLang="en-US" sz="2800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502199" y="980728"/>
            <a:ext cx="1292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70°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5976" y="2348880"/>
            <a:ext cx="194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AD    BC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16216" y="2412177"/>
            <a:ext cx="2411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BAD      CAD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48064" y="2916233"/>
            <a:ext cx="194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AD    BC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48264" y="2916233"/>
            <a:ext cx="2411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BD    CD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23928" y="3348281"/>
            <a:ext cx="194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</a:rPr>
              <a:t>D    CD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12160" y="3348280"/>
            <a:ext cx="2411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BAD       CAD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62021" y="1412776"/>
            <a:ext cx="1940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AB    BC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9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8" grpId="0"/>
      <p:bldP spid="39" grpId="0"/>
      <p:bldP spid="40" grpId="0"/>
      <p:bldP spid="4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4898" y="428583"/>
            <a:ext cx="2376264" cy="2208329"/>
            <a:chOff x="1815018" y="1196752"/>
            <a:chExt cx="2376264" cy="2208329"/>
          </a:xfrm>
        </p:grpSpPr>
        <p:sp>
          <p:nvSpPr>
            <p:cNvPr id="3" name="等腰三角形 2"/>
            <p:cNvSpPr/>
            <p:nvPr/>
          </p:nvSpPr>
          <p:spPr>
            <a:xfrm>
              <a:off x="2247066" y="1458362"/>
              <a:ext cx="1368152" cy="1728192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35098" y="1196752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A</a:t>
              </a:r>
              <a:endParaRPr lang="zh-CN" altLang="en-US" sz="28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15018" y="2829253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73953" y="2881861"/>
              <a:ext cx="517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10855" y="182764"/>
            <a:ext cx="2821585" cy="2382140"/>
            <a:chOff x="5617380" y="450787"/>
            <a:chExt cx="2821585" cy="2382140"/>
          </a:xfrm>
        </p:grpSpPr>
        <p:sp>
          <p:nvSpPr>
            <p:cNvPr id="11" name="等腰三角形 10"/>
            <p:cNvSpPr/>
            <p:nvPr/>
          </p:nvSpPr>
          <p:spPr>
            <a:xfrm>
              <a:off x="5977420" y="816502"/>
              <a:ext cx="1944216" cy="1808629"/>
            </a:xfrm>
            <a:prstGeom prst="triangle">
              <a:avLst>
                <a:gd name="adj" fmla="val 50581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53484" y="450787"/>
              <a:ext cx="576064" cy="556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A</a:t>
              </a:r>
              <a:endParaRPr lang="zh-CN" altLang="en-US" sz="28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617380" y="2276872"/>
              <a:ext cx="432048" cy="556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921636" y="2265942"/>
              <a:ext cx="517329" cy="556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</p:grpSp>
      <p:sp>
        <p:nvSpPr>
          <p:cNvPr id="17" name="右箭头 16"/>
          <p:cNvSpPr/>
          <p:nvPr/>
        </p:nvSpPr>
        <p:spPr>
          <a:xfrm>
            <a:off x="2976535" y="1565753"/>
            <a:ext cx="2950344" cy="288268"/>
          </a:xfrm>
          <a:prstGeom prst="rightArrow">
            <a:avLst/>
          </a:prstGeom>
          <a:solidFill>
            <a:srgbClr val="FF00FF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353237" y="1102489"/>
            <a:ext cx="3018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腰和底相等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77322" y="4356393"/>
            <a:ext cx="2867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等边对等角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1934275" y="536450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三线合一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050372"/>
              </p:ext>
            </p:extLst>
          </p:nvPr>
        </p:nvGraphicFramePr>
        <p:xfrm>
          <a:off x="767388" y="2924944"/>
          <a:ext cx="7555228" cy="3179908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777614"/>
                <a:gridCol w="3777614"/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等腰三角形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等边三角形</a:t>
                      </a:r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29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6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5580112" y="536450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九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线合三</a:t>
            </a:r>
          </a:p>
        </p:txBody>
      </p:sp>
      <p:sp>
        <p:nvSpPr>
          <p:cNvPr id="45" name="Rectangle 35"/>
          <p:cNvSpPr>
            <a:spLocks noChangeArrowheads="1"/>
          </p:cNvSpPr>
          <p:nvPr/>
        </p:nvSpPr>
        <p:spPr bwMode="auto">
          <a:xfrm>
            <a:off x="1160944" y="3573016"/>
            <a:ext cx="32367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+mn-ea"/>
                <a:cs typeface="Times New Roman" pitchFamily="18" charset="0"/>
              </a:rPr>
              <a:t>轴对称图形（</a:t>
            </a:r>
            <a:r>
              <a:rPr lang="en-US" altLang="zh-CN" sz="2800" b="1" dirty="0">
                <a:solidFill>
                  <a:srgbClr val="0000FF"/>
                </a:solidFill>
                <a:latin typeface="+mn-ea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cs typeface="Times New Roman" pitchFamily="18" charset="0"/>
              </a:rPr>
              <a:t>条）</a:t>
            </a:r>
          </a:p>
        </p:txBody>
      </p:sp>
      <p:sp>
        <p:nvSpPr>
          <p:cNvPr id="46" name="Rectangle 40"/>
          <p:cNvSpPr>
            <a:spLocks noChangeArrowheads="1"/>
          </p:cNvSpPr>
          <p:nvPr/>
        </p:nvSpPr>
        <p:spPr bwMode="auto">
          <a:xfrm>
            <a:off x="4863061" y="3553852"/>
            <a:ext cx="32608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轴对称图形（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条）</a:t>
            </a:r>
          </a:p>
        </p:txBody>
      </p:sp>
      <p:sp>
        <p:nvSpPr>
          <p:cNvPr id="47" name="Rectangle 34"/>
          <p:cNvSpPr>
            <a:spLocks noChangeArrowheads="1"/>
          </p:cNvSpPr>
          <p:nvPr/>
        </p:nvSpPr>
        <p:spPr bwMode="auto">
          <a:xfrm>
            <a:off x="5023112" y="4203085"/>
            <a:ext cx="30572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三</a:t>
            </a:r>
            <a:r>
              <a:rPr lang="zh-CN" altLang="en-US" sz="28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个内角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都相等</a:t>
            </a:r>
            <a:r>
              <a:rPr lang="zh-CN" altLang="en-US" sz="28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，</a:t>
            </a:r>
            <a:endParaRPr lang="en-US" altLang="zh-CN" sz="2800" dirty="0" smtClean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每一个都是</a:t>
            </a:r>
            <a:r>
              <a:rPr lang="en-US" altLang="zh-CN" sz="2800" dirty="0" smtClean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60</a:t>
            </a:r>
            <a:r>
              <a:rPr lang="en-US" altLang="zh-CN" sz="2800" dirty="0" smtClean="0">
                <a:solidFill>
                  <a:srgbClr val="0000FF"/>
                </a:solidFill>
                <a:latin typeface="Arial" charset="0"/>
                <a:ea typeface="华文新魏" pitchFamily="2" charset="-122"/>
                <a:cs typeface="Times New Roman" pitchFamily="18" charset="0"/>
              </a:rPr>
              <a:t>º</a:t>
            </a:r>
            <a:r>
              <a:rPr lang="en-US" altLang="zh-CN" sz="2800" dirty="0">
                <a:solidFill>
                  <a:srgbClr val="0000FF"/>
                </a:solidFill>
                <a:latin typeface="Arial" charset="0"/>
                <a:ea typeface="华文新魏" pitchFamily="2" charset="-122"/>
                <a:cs typeface="Times New Roman" pitchFamily="18" charset="0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52318" y="1628800"/>
            <a:ext cx="1275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等腰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36894" y="1452793"/>
            <a:ext cx="1275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等边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3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  <p:bldP spid="29" grpId="0"/>
      <p:bldP spid="44" grpId="0"/>
      <p:bldP spid="45" grpId="0"/>
      <p:bldP spid="46" grpId="0"/>
      <p:bldP spid="47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085241" y="1275508"/>
            <a:ext cx="2884488" cy="2606675"/>
            <a:chOff x="3787" y="1788"/>
            <a:chExt cx="1817" cy="164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787" y="1788"/>
              <a:ext cx="1817" cy="1642"/>
              <a:chOff x="1511" y="871"/>
              <a:chExt cx="1817" cy="1642"/>
            </a:xfrm>
          </p:grpSpPr>
          <p:sp>
            <p:nvSpPr>
              <p:cNvPr id="13" name="AutoShape 4"/>
              <p:cNvSpPr>
                <a:spLocks noChangeArrowheads="1"/>
              </p:cNvSpPr>
              <p:nvPr/>
            </p:nvSpPr>
            <p:spPr bwMode="auto">
              <a:xfrm>
                <a:off x="1746" y="1162"/>
                <a:ext cx="1361" cy="1177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  <p:sp>
            <p:nvSpPr>
              <p:cNvPr id="14" name="Text Box 5"/>
              <p:cNvSpPr txBox="1">
                <a:spLocks noChangeArrowheads="1"/>
              </p:cNvSpPr>
              <p:nvPr/>
            </p:nvSpPr>
            <p:spPr bwMode="auto">
              <a:xfrm>
                <a:off x="2296" y="871"/>
                <a:ext cx="22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仿宋_GB2312" pitchFamily="49" charset="-122"/>
                    <a:ea typeface="仿宋_GB2312" pitchFamily="49" charset="-122"/>
                  </a:rPr>
                  <a:t>A</a:t>
                </a:r>
              </a:p>
            </p:txBody>
          </p:sp>
          <p:sp>
            <p:nvSpPr>
              <p:cNvPr id="15" name="Text Box 6"/>
              <p:cNvSpPr txBox="1">
                <a:spLocks noChangeArrowheads="1"/>
              </p:cNvSpPr>
              <p:nvPr/>
            </p:nvSpPr>
            <p:spPr bwMode="auto">
              <a:xfrm>
                <a:off x="1511" y="2186"/>
                <a:ext cx="22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仿宋_GB2312" pitchFamily="49" charset="-122"/>
                    <a:ea typeface="仿宋_GB2312" pitchFamily="49" charset="-122"/>
                  </a:rPr>
                  <a:t>B</a:t>
                </a:r>
              </a:p>
            </p:txBody>
          </p:sp>
          <p:sp>
            <p:nvSpPr>
              <p:cNvPr id="16" name="Text Box 7"/>
              <p:cNvSpPr txBox="1">
                <a:spLocks noChangeArrowheads="1"/>
              </p:cNvSpPr>
              <p:nvPr/>
            </p:nvSpPr>
            <p:spPr bwMode="auto">
              <a:xfrm>
                <a:off x="3099" y="2141"/>
                <a:ext cx="22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仿宋_GB2312" pitchFamily="49" charset="-122"/>
                    <a:ea typeface="仿宋_GB2312" pitchFamily="49" charset="-122"/>
                  </a:rPr>
                  <a:t>C</a:t>
                </a: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4261" y="2631"/>
              <a:ext cx="157" cy="169"/>
              <a:chOff x="4358" y="2119"/>
              <a:chExt cx="157" cy="169"/>
            </a:xfrm>
          </p:grpSpPr>
          <p:sp>
            <p:nvSpPr>
              <p:cNvPr id="11" name="Line 9"/>
              <p:cNvSpPr>
                <a:spLocks noChangeShapeType="1"/>
              </p:cNvSpPr>
              <p:nvPr/>
            </p:nvSpPr>
            <p:spPr bwMode="auto">
              <a:xfrm>
                <a:off x="4379" y="2119"/>
                <a:ext cx="136" cy="136"/>
              </a:xfrm>
              <a:prstGeom prst="line">
                <a:avLst/>
              </a:prstGeom>
              <a:noFill/>
              <a:ln w="38100">
                <a:solidFill>
                  <a:srgbClr val="FF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  <p:sp>
            <p:nvSpPr>
              <p:cNvPr id="12" name="Line 10"/>
              <p:cNvSpPr>
                <a:spLocks noChangeShapeType="1"/>
              </p:cNvSpPr>
              <p:nvPr/>
            </p:nvSpPr>
            <p:spPr bwMode="auto">
              <a:xfrm>
                <a:off x="4358" y="2152"/>
                <a:ext cx="136" cy="136"/>
              </a:xfrm>
              <a:prstGeom prst="line">
                <a:avLst/>
              </a:prstGeom>
              <a:noFill/>
              <a:ln w="38100">
                <a:solidFill>
                  <a:srgbClr val="FF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4978" y="2605"/>
              <a:ext cx="157" cy="163"/>
              <a:chOff x="4809" y="2104"/>
              <a:chExt cx="157" cy="163"/>
            </a:xfrm>
          </p:grpSpPr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H="1">
                <a:off x="4830" y="2131"/>
                <a:ext cx="136" cy="136"/>
              </a:xfrm>
              <a:prstGeom prst="line">
                <a:avLst/>
              </a:prstGeom>
              <a:noFill/>
              <a:ln w="38100">
                <a:solidFill>
                  <a:srgbClr val="FF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 flipH="1">
                <a:off x="4809" y="2104"/>
                <a:ext cx="136" cy="136"/>
              </a:xfrm>
              <a:prstGeom prst="line">
                <a:avLst/>
              </a:prstGeom>
              <a:noFill/>
              <a:ln w="38100">
                <a:solidFill>
                  <a:srgbClr val="FF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4649" y="3194"/>
              <a:ext cx="169" cy="139"/>
              <a:chOff x="4603" y="2493"/>
              <a:chExt cx="169" cy="139"/>
            </a:xfrm>
          </p:grpSpPr>
          <p:sp>
            <p:nvSpPr>
              <p:cNvPr id="7" name="Line 15"/>
              <p:cNvSpPr>
                <a:spLocks noChangeShapeType="1"/>
              </p:cNvSpPr>
              <p:nvPr/>
            </p:nvSpPr>
            <p:spPr bwMode="auto">
              <a:xfrm rot="18926645" flipH="1">
                <a:off x="4636" y="2496"/>
                <a:ext cx="136" cy="136"/>
              </a:xfrm>
              <a:prstGeom prst="line">
                <a:avLst/>
              </a:prstGeom>
              <a:noFill/>
              <a:ln w="38100">
                <a:solidFill>
                  <a:srgbClr val="FF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  <p:sp>
            <p:nvSpPr>
              <p:cNvPr id="8" name="Line 16"/>
              <p:cNvSpPr>
                <a:spLocks noChangeShapeType="1"/>
              </p:cNvSpPr>
              <p:nvPr/>
            </p:nvSpPr>
            <p:spPr bwMode="auto">
              <a:xfrm rot="18926645" flipH="1">
                <a:off x="4603" y="2493"/>
                <a:ext cx="136" cy="136"/>
              </a:xfrm>
              <a:prstGeom prst="line">
                <a:avLst/>
              </a:prstGeom>
              <a:noFill/>
              <a:ln w="38100">
                <a:solidFill>
                  <a:srgbClr val="FF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itchFamily="49" charset="-122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1681717" y="1794621"/>
            <a:ext cx="4760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</a:rPr>
              <a:t>如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</a:rPr>
              <a:t>图，△</a:t>
            </a: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</a:rPr>
              <a:t>ABC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</a:rPr>
              <a:t>中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</a:rPr>
              <a:t>，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1864" y="3170435"/>
            <a:ext cx="6246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dirty="0">
                <a:solidFill>
                  <a:srgbClr val="FF0000"/>
                </a:solidFill>
                <a:latin typeface="Arial"/>
                <a:ea typeface="宋体"/>
              </a:rPr>
              <a:t>∴ ∠</a:t>
            </a:r>
            <a:r>
              <a:rPr kumimoji="1" lang="en-US" altLang="zh-CN" sz="3200" i="1" dirty="0">
                <a:solidFill>
                  <a:srgbClr val="FF0000"/>
                </a:solidFill>
                <a:latin typeface="Arial"/>
                <a:ea typeface="宋体"/>
              </a:rPr>
              <a:t>A</a:t>
            </a:r>
            <a:r>
              <a:rPr kumimoji="1" lang="en-US" altLang="en-US" sz="3200" dirty="0">
                <a:solidFill>
                  <a:srgbClr val="FF0000"/>
                </a:solidFill>
                <a:latin typeface="Arial"/>
                <a:ea typeface="宋体"/>
              </a:rPr>
              <a:t>＝</a:t>
            </a:r>
            <a:r>
              <a:rPr kumimoji="1" lang="zh-CN" altLang="en-US" sz="3200" dirty="0">
                <a:solidFill>
                  <a:srgbClr val="FF0000"/>
                </a:solidFill>
                <a:latin typeface="Arial"/>
                <a:ea typeface="宋体"/>
              </a:rPr>
              <a:t>∠</a:t>
            </a:r>
            <a:r>
              <a:rPr kumimoji="1" lang="en-US" altLang="zh-CN" sz="3200" i="1" dirty="0">
                <a:solidFill>
                  <a:srgbClr val="FF0000"/>
                </a:solidFill>
                <a:latin typeface="Arial"/>
                <a:ea typeface="宋体"/>
              </a:rPr>
              <a:t>B</a:t>
            </a:r>
            <a:r>
              <a:rPr kumimoji="1" lang="en-US" altLang="en-US" sz="3200" dirty="0">
                <a:solidFill>
                  <a:srgbClr val="FF0000"/>
                </a:solidFill>
                <a:latin typeface="Arial"/>
                <a:ea typeface="宋体"/>
              </a:rPr>
              <a:t>＝</a:t>
            </a:r>
            <a:r>
              <a:rPr kumimoji="1" lang="zh-CN" altLang="en-US" sz="3200" dirty="0">
                <a:solidFill>
                  <a:srgbClr val="FF0000"/>
                </a:solidFill>
                <a:latin typeface="Arial"/>
                <a:ea typeface="宋体"/>
              </a:rPr>
              <a:t>∠</a:t>
            </a:r>
            <a:r>
              <a:rPr kumimoji="1" lang="en-US" altLang="zh-CN" sz="3200" i="1" dirty="0">
                <a:solidFill>
                  <a:srgbClr val="FF0000"/>
                </a:solidFill>
                <a:latin typeface="Arial"/>
                <a:ea typeface="宋体"/>
              </a:rPr>
              <a:t>C </a:t>
            </a:r>
            <a:r>
              <a:rPr kumimoji="1" lang="en-US" altLang="en-US" sz="2800" dirty="0">
                <a:solidFill>
                  <a:srgbClr val="FF0000"/>
                </a:solidFill>
                <a:latin typeface="Arial"/>
                <a:ea typeface="宋体"/>
              </a:rPr>
              <a:t>＝ </a:t>
            </a:r>
            <a:r>
              <a:rPr kumimoji="1" lang="en-US" altLang="zh-CN" sz="2800" dirty="0">
                <a:solidFill>
                  <a:srgbClr val="FF0000"/>
                </a:solidFill>
                <a:latin typeface="Arial"/>
                <a:ea typeface="宋体"/>
              </a:rPr>
              <a:t>60°</a:t>
            </a:r>
            <a:endParaRPr kumimoji="1" lang="en-US" altLang="zh-CN" sz="2800" i="1" dirty="0">
              <a:solidFill>
                <a:srgbClr val="FF0000"/>
              </a:solidFill>
              <a:latin typeface="Arial"/>
              <a:ea typeface="宋体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6746" y="428471"/>
            <a:ext cx="8531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kern="0" dirty="0" smtClean="0">
                <a:solidFill>
                  <a:srgbClr val="0000FF"/>
                </a:solidFill>
              </a:rPr>
              <a:t>         等边三角形</a:t>
            </a:r>
            <a:r>
              <a:rPr lang="zh-CN" altLang="en-US" sz="3600" kern="0" dirty="0">
                <a:solidFill>
                  <a:srgbClr val="0000FF"/>
                </a:solidFill>
              </a:rPr>
              <a:t>的三个内角都相等，并且每一</a:t>
            </a:r>
            <a:r>
              <a:rPr lang="zh-CN" altLang="en-US" sz="3600" kern="0" dirty="0" smtClean="0">
                <a:solidFill>
                  <a:srgbClr val="0000FF"/>
                </a:solidFill>
              </a:rPr>
              <a:t>个角都</a:t>
            </a:r>
            <a:r>
              <a:rPr lang="zh-CN" altLang="en-US" sz="3600" kern="0" dirty="0">
                <a:solidFill>
                  <a:srgbClr val="0000FF"/>
                </a:solidFill>
              </a:rPr>
              <a:t>等于</a:t>
            </a:r>
            <a:r>
              <a:rPr lang="en-US" altLang="zh-CN" sz="3600" kern="0" dirty="0">
                <a:solidFill>
                  <a:srgbClr val="0000FF"/>
                </a:solidFill>
              </a:rPr>
              <a:t>60</a:t>
            </a:r>
            <a:r>
              <a:rPr lang="en-US" altLang="zh-CN" sz="3600" kern="0" dirty="0" smtClean="0">
                <a:solidFill>
                  <a:srgbClr val="0000FF"/>
                </a:solidFill>
              </a:rPr>
              <a:t>°</a:t>
            </a:r>
            <a:r>
              <a:rPr lang="en-US" altLang="zh-CN" sz="3600" kern="0" dirty="0">
                <a:solidFill>
                  <a:srgbClr val="0000FF"/>
                </a:solidFill>
              </a:rPr>
              <a:t>.</a:t>
            </a:r>
            <a:endParaRPr lang="zh-CN" alt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1109519" y="2461699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kern="0" dirty="0">
                <a:solidFill>
                  <a:srgbClr val="FF0000"/>
                </a:solidFill>
                <a:latin typeface="Arial"/>
                <a:ea typeface="宋体"/>
              </a:rPr>
              <a:t>∵ AB</a:t>
            </a:r>
            <a:r>
              <a:rPr kumimoji="1" lang="en-US" altLang="en-US" sz="2800" kern="0" dirty="0">
                <a:solidFill>
                  <a:srgbClr val="FF0000"/>
                </a:solidFill>
                <a:latin typeface="Arial"/>
                <a:ea typeface="宋体"/>
              </a:rPr>
              <a:t>＝</a:t>
            </a:r>
            <a:r>
              <a:rPr kumimoji="1" lang="en-US" altLang="zh-CN" sz="2800" kern="0" dirty="0">
                <a:solidFill>
                  <a:srgbClr val="FF0000"/>
                </a:solidFill>
                <a:latin typeface="Arial"/>
                <a:ea typeface="宋体"/>
              </a:rPr>
              <a:t>AC=BC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0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FF"/>
                </a:solidFill>
              </a:rPr>
              <a:t>练习：</a:t>
            </a:r>
            <a:endParaRPr lang="zh-CN" altLang="en-US" sz="4000" dirty="0">
              <a:solidFill>
                <a:srgbClr val="FF00FF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9552" y="1710448"/>
            <a:ext cx="806489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 dirty="0">
                <a:latin typeface="+mn-ea"/>
              </a:rPr>
              <a:t>1</a:t>
            </a:r>
            <a:r>
              <a:rPr kumimoji="1" lang="zh-CN" altLang="en-US" sz="3200" b="1" dirty="0" smtClean="0">
                <a:latin typeface="+mn-ea"/>
              </a:rPr>
              <a:t>、</a:t>
            </a:r>
            <a:r>
              <a:rPr kumimoji="1" lang="zh-CN" altLang="en-US" sz="3200" b="1" dirty="0">
                <a:latin typeface="+mn-ea"/>
              </a:rPr>
              <a:t>如图， △</a:t>
            </a:r>
            <a:r>
              <a:rPr kumimoji="1" lang="en-US" altLang="zh-CN" sz="3200" b="1" dirty="0" smtClean="0">
                <a:latin typeface="+mn-ea"/>
              </a:rPr>
              <a:t>ABC</a:t>
            </a:r>
            <a:r>
              <a:rPr kumimoji="1" lang="zh-CN" altLang="en-US" sz="3200" b="1" dirty="0" smtClean="0">
                <a:latin typeface="+mn-ea"/>
              </a:rPr>
              <a:t>是</a:t>
            </a:r>
            <a:r>
              <a:rPr kumimoji="1" lang="zh-CN" altLang="en-US" sz="3200" b="1" dirty="0">
                <a:latin typeface="+mn-ea"/>
              </a:rPr>
              <a:t>等边三角形</a:t>
            </a:r>
            <a:r>
              <a:rPr kumimoji="1" lang="zh-CN" altLang="en-US" sz="3200" b="1" dirty="0" smtClean="0">
                <a:latin typeface="+mn-ea"/>
              </a:rPr>
              <a:t>，中线</a:t>
            </a:r>
            <a:r>
              <a:rPr kumimoji="1" lang="en-US" altLang="zh-CN" sz="3200" b="1" dirty="0" smtClean="0">
                <a:latin typeface="+mn-ea"/>
              </a:rPr>
              <a:t>BD</a:t>
            </a:r>
            <a:r>
              <a:rPr kumimoji="1" lang="zh-CN" altLang="en-US" sz="3200" b="1" dirty="0" smtClean="0">
                <a:latin typeface="+mn-ea"/>
              </a:rPr>
              <a:t>、</a:t>
            </a:r>
            <a:r>
              <a:rPr kumimoji="1" lang="en-US" altLang="zh-CN" sz="3200" b="1" dirty="0" smtClean="0">
                <a:latin typeface="+mn-ea"/>
              </a:rPr>
              <a:t>CE</a:t>
            </a:r>
            <a:r>
              <a:rPr kumimoji="1" lang="zh-CN" altLang="en-US" sz="3200" b="1" dirty="0" smtClean="0">
                <a:latin typeface="+mn-ea"/>
              </a:rPr>
              <a:t>相交于</a:t>
            </a:r>
            <a:r>
              <a:rPr kumimoji="1" lang="en-US" altLang="zh-CN" sz="3200" b="1" dirty="0" smtClean="0">
                <a:latin typeface="+mn-ea"/>
              </a:rPr>
              <a:t>O</a:t>
            </a:r>
            <a:r>
              <a:rPr kumimoji="1" lang="zh-CN" altLang="en-US" sz="3200" b="1" dirty="0" smtClean="0">
                <a:latin typeface="+mn-ea"/>
              </a:rPr>
              <a:t>，则</a:t>
            </a:r>
            <a:r>
              <a:rPr kumimoji="1" lang="zh-CN" altLang="en-US" sz="3200" b="1" dirty="0">
                <a:latin typeface="+mn-ea"/>
              </a:rPr>
              <a:t>∠</a:t>
            </a:r>
            <a:r>
              <a:rPr kumimoji="1" lang="en-US" altLang="zh-CN" sz="3200" b="1" dirty="0" smtClean="0">
                <a:latin typeface="+mn-ea"/>
              </a:rPr>
              <a:t>BOC=</a:t>
            </a:r>
            <a:r>
              <a:rPr kumimoji="1" lang="zh-CN" altLang="en-US" sz="3200" b="1" dirty="0">
                <a:latin typeface="+mn-ea"/>
              </a:rPr>
              <a:t>　　　　　</a:t>
            </a:r>
            <a:r>
              <a:rPr kumimoji="1" lang="zh-CN" altLang="en-US" sz="3200" b="1" dirty="0" smtClean="0">
                <a:latin typeface="+mn-ea"/>
              </a:rPr>
              <a:t>度</a:t>
            </a:r>
            <a:r>
              <a:rPr kumimoji="1" lang="en-US" altLang="zh-CN" sz="3200" b="1" dirty="0" smtClean="0">
                <a:latin typeface="+mn-ea"/>
              </a:rPr>
              <a:t>.</a:t>
            </a:r>
            <a:endParaRPr kumimoji="1" lang="zh-CN" altLang="en-US" sz="3200" b="1" dirty="0"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19849" y="2708920"/>
            <a:ext cx="19442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160702" y="2956592"/>
            <a:ext cx="3171772" cy="2808312"/>
            <a:chOff x="3776492" y="2924944"/>
            <a:chExt cx="3171772" cy="2808312"/>
          </a:xfrm>
        </p:grpSpPr>
        <p:sp>
          <p:nvSpPr>
            <p:cNvPr id="6" name="等腰三角形 5"/>
            <p:cNvSpPr/>
            <p:nvPr/>
          </p:nvSpPr>
          <p:spPr>
            <a:xfrm>
              <a:off x="4100528" y="3356992"/>
              <a:ext cx="2255291" cy="1944216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6" idx="2"/>
              <a:endCxn id="6" idx="5"/>
            </p:cNvCxnSpPr>
            <p:nvPr/>
          </p:nvCxnSpPr>
          <p:spPr>
            <a:xfrm flipV="1">
              <a:off x="4100528" y="4329100"/>
              <a:ext cx="1691468" cy="97210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6" idx="4"/>
              <a:endCxn id="6" idx="1"/>
            </p:cNvCxnSpPr>
            <p:nvPr/>
          </p:nvCxnSpPr>
          <p:spPr>
            <a:xfrm flipH="1" flipV="1">
              <a:off x="4664351" y="4329100"/>
              <a:ext cx="1691468" cy="97210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004048" y="4068361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O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47964" y="3917224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70379" y="3921085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/>
                <a:t>D</a:t>
              </a:r>
              <a:endParaRPr lang="zh-CN" altLang="en-US" sz="3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00192" y="5148481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C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76492" y="5119047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B</a:t>
              </a:r>
              <a:endParaRPr lang="zh-CN" altLang="en-US" sz="3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49850" y="2924944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A</a:t>
              </a:r>
              <a:endParaRPr lang="zh-CN" altLang="en-US" sz="32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24362" y="2173169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120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92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39552" y="1710448"/>
            <a:ext cx="80648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 dirty="0">
                <a:latin typeface="+mn-ea"/>
              </a:rPr>
              <a:t>2</a:t>
            </a:r>
            <a:r>
              <a:rPr kumimoji="1" lang="zh-CN" altLang="en-US" sz="3200" b="1" dirty="0" smtClean="0">
                <a:latin typeface="+mn-ea"/>
              </a:rPr>
              <a:t>、</a:t>
            </a:r>
            <a:r>
              <a:rPr kumimoji="1" lang="zh-CN" altLang="en-US" sz="3200" b="1" dirty="0">
                <a:latin typeface="+mn-ea"/>
              </a:rPr>
              <a:t>如图， △</a:t>
            </a:r>
            <a:r>
              <a:rPr kumimoji="1" lang="en-US" altLang="zh-CN" sz="3200" b="1" dirty="0">
                <a:latin typeface="+mn-ea"/>
              </a:rPr>
              <a:t>ABC</a:t>
            </a:r>
            <a:r>
              <a:rPr kumimoji="1" lang="zh-CN" altLang="en-US" sz="3200" b="1" dirty="0">
                <a:latin typeface="+mn-ea"/>
              </a:rPr>
              <a:t>中，</a:t>
            </a:r>
            <a:r>
              <a:rPr kumimoji="1" lang="en-US" altLang="zh-CN" sz="3200" b="1" dirty="0">
                <a:latin typeface="+mn-ea"/>
              </a:rPr>
              <a:t>D</a:t>
            </a:r>
            <a:r>
              <a:rPr kumimoji="1" lang="zh-CN" altLang="en-US" sz="3200" b="1" dirty="0">
                <a:latin typeface="+mn-ea"/>
              </a:rPr>
              <a:t>、</a:t>
            </a:r>
            <a:r>
              <a:rPr kumimoji="1" lang="en-US" altLang="zh-CN" sz="3200" b="1" dirty="0">
                <a:latin typeface="+mn-ea"/>
              </a:rPr>
              <a:t>E</a:t>
            </a:r>
            <a:r>
              <a:rPr kumimoji="1" lang="zh-CN" altLang="en-US" sz="3200" b="1" dirty="0">
                <a:latin typeface="+mn-ea"/>
              </a:rPr>
              <a:t>是</a:t>
            </a:r>
            <a:r>
              <a:rPr kumimoji="1" lang="en-US" altLang="zh-CN" sz="3200" b="1" dirty="0">
                <a:latin typeface="+mn-ea"/>
              </a:rPr>
              <a:t>BC</a:t>
            </a:r>
            <a:r>
              <a:rPr kumimoji="1" lang="zh-CN" altLang="en-US" sz="3200" b="1" dirty="0">
                <a:latin typeface="+mn-ea"/>
              </a:rPr>
              <a:t>边上的三等分点， △</a:t>
            </a:r>
            <a:r>
              <a:rPr kumimoji="1" lang="en-US" altLang="zh-CN" sz="3200" b="1" dirty="0">
                <a:latin typeface="+mn-ea"/>
              </a:rPr>
              <a:t>AED</a:t>
            </a:r>
            <a:r>
              <a:rPr kumimoji="1" lang="zh-CN" altLang="en-US" sz="3200" b="1" dirty="0">
                <a:latin typeface="+mn-ea"/>
              </a:rPr>
              <a:t>是等边三角形，则∠</a:t>
            </a:r>
            <a:r>
              <a:rPr kumimoji="1" lang="en-US" altLang="zh-CN" sz="3200" b="1" dirty="0">
                <a:latin typeface="+mn-ea"/>
              </a:rPr>
              <a:t>BAC</a:t>
            </a:r>
            <a:r>
              <a:rPr kumimoji="1" lang="zh-CN" altLang="en-US" sz="3200" b="1" dirty="0">
                <a:latin typeface="+mn-ea"/>
              </a:rPr>
              <a:t>为（　　　　）度？　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56992"/>
            <a:ext cx="4164013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62584" y="271519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120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04664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FF"/>
                </a:solidFill>
              </a:rPr>
              <a:t>练习：</a:t>
            </a:r>
            <a:endParaRPr lang="zh-CN" altLang="en-US" sz="40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31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FF"/>
                </a:solidFill>
              </a:rPr>
              <a:t>满足什么条件的三角形是等边三角形？</a:t>
            </a:r>
            <a:endParaRPr lang="zh-CN" altLang="en-US" sz="3600" b="1" dirty="0">
              <a:solidFill>
                <a:srgbClr val="FF00FF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53437" y="1123003"/>
            <a:ext cx="2132740" cy="1346420"/>
            <a:chOff x="553437" y="1093942"/>
            <a:chExt cx="2519384" cy="1876985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899592" y="1556792"/>
              <a:ext cx="1786585" cy="1152525"/>
              <a:chOff x="521" y="1661"/>
              <a:chExt cx="1361" cy="1270"/>
            </a:xfrm>
          </p:grpSpPr>
          <p:sp>
            <p:nvSpPr>
              <p:cNvPr id="7" name="Line 5"/>
              <p:cNvSpPr>
                <a:spLocks noChangeShapeType="1"/>
              </p:cNvSpPr>
              <p:nvPr/>
            </p:nvSpPr>
            <p:spPr bwMode="auto">
              <a:xfrm>
                <a:off x="521" y="2931"/>
                <a:ext cx="136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_GB2312" pitchFamily="49" charset="-122"/>
                </a:endParaRPr>
              </a:p>
            </p:txBody>
          </p:sp>
          <p:sp>
            <p:nvSpPr>
              <p:cNvPr id="8" name="Line 6"/>
              <p:cNvSpPr>
                <a:spLocks noChangeShapeType="1"/>
              </p:cNvSpPr>
              <p:nvPr/>
            </p:nvSpPr>
            <p:spPr bwMode="auto">
              <a:xfrm flipH="1">
                <a:off x="521" y="1661"/>
                <a:ext cx="998" cy="12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_GB2312" pitchFamily="49" charset="-122"/>
                </a:endParaRPr>
              </a:p>
            </p:txBody>
          </p:sp>
          <p:sp>
            <p:nvSpPr>
              <p:cNvPr id="9" name="Line 7"/>
              <p:cNvSpPr>
                <a:spLocks noChangeShapeType="1"/>
              </p:cNvSpPr>
              <p:nvPr/>
            </p:nvSpPr>
            <p:spPr bwMode="auto">
              <a:xfrm>
                <a:off x="1519" y="1661"/>
                <a:ext cx="363" cy="12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_GB2312" pitchFamily="49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670154" y="1093942"/>
              <a:ext cx="4090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A</a:t>
              </a:r>
              <a:endParaRPr lang="zh-CN" altLang="en-US" sz="28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3437" y="2447707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86177" y="2413824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02874" y="1336896"/>
            <a:ext cx="3728694" cy="3268061"/>
            <a:chOff x="6170061" y="1336112"/>
            <a:chExt cx="1884927" cy="1731191"/>
          </a:xfrm>
        </p:grpSpPr>
        <p:sp>
          <p:nvSpPr>
            <p:cNvPr id="11" name="等腰三角形 10"/>
            <p:cNvSpPr/>
            <p:nvPr/>
          </p:nvSpPr>
          <p:spPr>
            <a:xfrm>
              <a:off x="6372200" y="1591951"/>
              <a:ext cx="1296144" cy="1117366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15729" y="1336112"/>
              <a:ext cx="4090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A</a:t>
              </a:r>
              <a:endParaRPr lang="zh-CN" altLang="en-US" sz="28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70061" y="2490897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668344" y="2544083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</p:grpSp>
      <p:cxnSp>
        <p:nvCxnSpPr>
          <p:cNvPr id="27" name="直接箭头连接符 26"/>
          <p:cNvCxnSpPr>
            <a:stCxn id="21" idx="3"/>
          </p:cNvCxnSpPr>
          <p:nvPr/>
        </p:nvCxnSpPr>
        <p:spPr>
          <a:xfrm>
            <a:off x="2686177" y="2257457"/>
            <a:ext cx="4118071" cy="451463"/>
          </a:xfrm>
          <a:prstGeom prst="straightConnector1">
            <a:avLst/>
          </a:prstGeom>
          <a:ln w="57150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24554" y="2516970"/>
            <a:ext cx="1797969" cy="2087987"/>
            <a:chOff x="755576" y="3789040"/>
            <a:chExt cx="2159677" cy="2240629"/>
          </a:xfrm>
        </p:grpSpPr>
        <p:sp>
          <p:nvSpPr>
            <p:cNvPr id="13" name="TextBox 12"/>
            <p:cNvSpPr txBox="1"/>
            <p:nvPr/>
          </p:nvSpPr>
          <p:spPr>
            <a:xfrm>
              <a:off x="755576" y="5471342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50086" y="3789040"/>
              <a:ext cx="4090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A</a:t>
              </a:r>
              <a:endParaRPr lang="zh-CN" altLang="en-US" sz="2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28609" y="5506449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  <p:sp>
          <p:nvSpPr>
            <p:cNvPr id="28" name="AutoShape 19"/>
            <p:cNvSpPr>
              <a:spLocks noChangeArrowheads="1"/>
            </p:cNvSpPr>
            <p:nvPr/>
          </p:nvSpPr>
          <p:spPr bwMode="auto">
            <a:xfrm>
              <a:off x="1093658" y="4130565"/>
              <a:ext cx="1354264" cy="1608015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 smtClean="0">
                <a:solidFill>
                  <a:srgbClr val="000000"/>
                </a:solidFill>
                <a:ea typeface="楷体_GB2312" pitchFamily="49" charset="-122"/>
              </a:endParaRPr>
            </a:p>
          </p:txBody>
        </p:sp>
      </p:grpSp>
      <p:cxnSp>
        <p:nvCxnSpPr>
          <p:cNvPr id="31" name="直接箭头连接符 30"/>
          <p:cNvCxnSpPr>
            <a:stCxn id="24" idx="0"/>
          </p:cNvCxnSpPr>
          <p:nvPr/>
        </p:nvCxnSpPr>
        <p:spPr>
          <a:xfrm flipV="1">
            <a:off x="2361579" y="3584464"/>
            <a:ext cx="3902859" cy="532917"/>
          </a:xfrm>
          <a:prstGeom prst="straightConnector1">
            <a:avLst/>
          </a:prstGeom>
          <a:ln w="57150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 rot="451490">
            <a:off x="3751284" y="155824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宋体"/>
              </a:rPr>
              <a:t>三条边都相等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40" name="矩形 39"/>
          <p:cNvSpPr/>
          <p:nvPr/>
        </p:nvSpPr>
        <p:spPr>
          <a:xfrm rot="406202">
            <a:off x="3701610" y="199584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宋体"/>
              </a:rPr>
              <a:t>三个角都相等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41" name="矩形 40"/>
          <p:cNvSpPr/>
          <p:nvPr/>
        </p:nvSpPr>
        <p:spPr>
          <a:xfrm rot="21090010">
            <a:off x="2929835" y="3322854"/>
            <a:ext cx="2749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宋体"/>
              </a:rPr>
              <a:t>有一个角是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宋体"/>
              </a:rPr>
              <a:t>60°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3436" y="4869160"/>
            <a:ext cx="8343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</a:rPr>
              <a:t>等边三角形的判定：</a:t>
            </a:r>
            <a:endParaRPr lang="en-US" altLang="zh-CN" sz="3200" b="1" dirty="0" smtClean="0">
              <a:solidFill>
                <a:srgbClr val="FF00FF"/>
              </a:solidFill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</a:rPr>
              <a:t>三个角都相等的三角形是等边三角形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.</a:t>
            </a:r>
          </a:p>
          <a:p>
            <a:r>
              <a:rPr lang="zh-CN" altLang="en-US" sz="3200" b="1" dirty="0" smtClean="0">
                <a:solidFill>
                  <a:srgbClr val="0000FF"/>
                </a:solidFill>
              </a:rPr>
              <a:t>有一个角是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60°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的等腰三角形是等边三角形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.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24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552" y="1052736"/>
            <a:ext cx="921702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 smtClean="0">
                <a:solidFill>
                  <a:srgbClr val="FF00FF"/>
                </a:solidFill>
                <a:latin typeface="Arial" charset="0"/>
                <a:ea typeface="宋体" charset="-122"/>
              </a:rPr>
              <a:t>判断</a:t>
            </a:r>
            <a:r>
              <a:rPr kumimoji="1" lang="en-US" altLang="zh-CN" sz="3200" b="1" dirty="0" smtClean="0">
                <a:solidFill>
                  <a:srgbClr val="FF00FF"/>
                </a:solidFill>
                <a:latin typeface="Arial" charset="0"/>
                <a:ea typeface="宋体" charset="-122"/>
              </a:rPr>
              <a:t>:</a:t>
            </a:r>
            <a:endParaRPr kumimoji="1" lang="en-US" altLang="en-US" sz="3200" b="1" dirty="0" smtClean="0">
              <a:solidFill>
                <a:srgbClr val="FF00FF"/>
              </a:solidFill>
              <a:latin typeface="Arial" charset="0"/>
              <a:ea typeface="宋体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①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、</a:t>
            </a:r>
            <a:r>
              <a:rPr kumimoji="1" lang="zh-CN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有两个角相等的三角形是等边三角形</a:t>
            </a:r>
            <a:r>
              <a:rPr kumimoji="1" lang="en-US" altLang="zh-CN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②</a:t>
            </a:r>
            <a:r>
              <a:rPr kumimoji="1" lang="zh-CN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、有两个角等于</a:t>
            </a:r>
            <a:r>
              <a:rPr kumimoji="1" lang="en-US" altLang="zh-CN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60°</a:t>
            </a:r>
            <a:r>
              <a:rPr kumimoji="1" lang="zh-CN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的三角形是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等边三角形</a:t>
            </a:r>
            <a:r>
              <a:rPr kumimoji="1" lang="en-US" altLang="zh-CN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.</a:t>
            </a:r>
            <a:endParaRPr kumimoji="1" lang="zh-CN" altLang="en-US" sz="2800" b="1" dirty="0">
              <a:solidFill>
                <a:srgbClr val="000000"/>
              </a:solidFill>
              <a:latin typeface="Arial" charset="0"/>
              <a:ea typeface="宋体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③</a:t>
            </a:r>
            <a:r>
              <a:rPr kumimoji="1" lang="zh-CN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、有一个角是</a:t>
            </a:r>
            <a:r>
              <a:rPr kumimoji="1" lang="en-US" altLang="zh-CN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60°</a:t>
            </a:r>
            <a:r>
              <a:rPr kumimoji="1" lang="zh-CN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的等腰三角形是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等边三角形</a:t>
            </a:r>
            <a:r>
              <a:rPr kumimoji="1" lang="en-US" altLang="zh-CN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.</a:t>
            </a:r>
            <a:endParaRPr kumimoji="1" lang="zh-CN" altLang="en-US" sz="2800" b="1" dirty="0">
              <a:solidFill>
                <a:srgbClr val="000000"/>
              </a:solidFill>
              <a:latin typeface="Arial" charset="0"/>
              <a:ea typeface="宋体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④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、</a:t>
            </a:r>
            <a:r>
              <a:rPr kumimoji="1" lang="zh-CN" altLang="en-US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三个角都相等的三角形是等边三角形</a:t>
            </a:r>
            <a:r>
              <a:rPr kumimoji="1" lang="en-US" altLang="zh-CN" sz="2800" b="1" dirty="0">
                <a:solidFill>
                  <a:srgbClr val="000000"/>
                </a:solidFill>
                <a:latin typeface="Arial" charset="0"/>
                <a:ea typeface="宋体" charset="-122"/>
              </a:rPr>
              <a:t>.</a:t>
            </a:r>
            <a:endParaRPr kumimoji="1" lang="zh-CN" altLang="en-US" sz="2800" b="1" dirty="0">
              <a:solidFill>
                <a:srgbClr val="000000"/>
              </a:solidFill>
              <a:latin typeface="Arial" charset="0"/>
              <a:ea typeface="宋体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800" b="1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0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62389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归纳：</a:t>
            </a:r>
            <a:r>
              <a:rPr lang="zh-CN" altLang="en-US" sz="3200" b="1" dirty="0" smtClean="0"/>
              <a:t>等边三角形的性质和判定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434490" y="4724356"/>
            <a:ext cx="87095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</a:rPr>
              <a:t>有</a:t>
            </a:r>
            <a:r>
              <a:rPr lang="zh-CN" altLang="en-US" sz="3200" b="1" dirty="0">
                <a:solidFill>
                  <a:srgbClr val="0000FF"/>
                </a:solidFill>
              </a:rPr>
              <a:t>一个角是</a:t>
            </a:r>
            <a:r>
              <a:rPr lang="en-US" altLang="zh-CN" sz="3200" b="1" dirty="0">
                <a:solidFill>
                  <a:srgbClr val="0000FF"/>
                </a:solidFill>
              </a:rPr>
              <a:t>60°</a:t>
            </a:r>
            <a:r>
              <a:rPr lang="zh-CN" altLang="en-US" sz="3200" b="1" dirty="0">
                <a:solidFill>
                  <a:srgbClr val="0000FF"/>
                </a:solidFill>
              </a:rPr>
              <a:t>的等腰三角形是等边三角形</a:t>
            </a:r>
            <a:r>
              <a:rPr lang="en-US" altLang="zh-CN" sz="3200" b="1" dirty="0">
                <a:solidFill>
                  <a:srgbClr val="0000FF"/>
                </a:solidFill>
              </a:rPr>
              <a:t>.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451" y="908720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kern="0" dirty="0" smtClean="0">
                <a:solidFill>
                  <a:srgbClr val="0000FF"/>
                </a:solidFill>
              </a:rPr>
              <a:t>         等边三角形</a:t>
            </a:r>
            <a:r>
              <a:rPr lang="zh-CN" altLang="en-US" sz="3000" b="1" kern="0" dirty="0">
                <a:solidFill>
                  <a:srgbClr val="0000FF"/>
                </a:solidFill>
              </a:rPr>
              <a:t>的三个内角都相等，并且每一个角都等于</a:t>
            </a:r>
            <a:r>
              <a:rPr lang="en-US" altLang="zh-CN" sz="3000" b="1" kern="0" dirty="0">
                <a:solidFill>
                  <a:srgbClr val="0000FF"/>
                </a:solidFill>
              </a:rPr>
              <a:t>60</a:t>
            </a:r>
            <a:r>
              <a:rPr lang="en-US" altLang="zh-CN" sz="3000" b="1" kern="0" dirty="0" smtClean="0">
                <a:solidFill>
                  <a:srgbClr val="0000FF"/>
                </a:solidFill>
              </a:rPr>
              <a:t>°</a:t>
            </a:r>
            <a:r>
              <a:rPr lang="zh-CN" altLang="en-US" sz="3000" b="1" kern="0" dirty="0" smtClean="0">
                <a:solidFill>
                  <a:srgbClr val="0000FF"/>
                </a:solidFill>
              </a:rPr>
              <a:t>；</a:t>
            </a:r>
            <a:endParaRPr lang="zh-CN" altLang="en-US" b="1" dirty="0"/>
          </a:p>
        </p:txBody>
      </p:sp>
      <p:sp>
        <p:nvSpPr>
          <p:cNvPr id="5" name="动作按钮: 信息 4">
            <a:hlinkClick r:id="rId2" action="ppaction://hlinksldjump" highlightClick="1"/>
          </p:cNvPr>
          <p:cNvSpPr/>
          <p:nvPr/>
        </p:nvSpPr>
        <p:spPr>
          <a:xfrm>
            <a:off x="7956376" y="6165304"/>
            <a:ext cx="720080" cy="50405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88224" y="1124744"/>
            <a:ext cx="2757558" cy="2280351"/>
            <a:chOff x="6170061" y="1336112"/>
            <a:chExt cx="1884927" cy="1731191"/>
          </a:xfrm>
        </p:grpSpPr>
        <p:sp>
          <p:nvSpPr>
            <p:cNvPr id="7" name="等腰三角形 6"/>
            <p:cNvSpPr/>
            <p:nvPr/>
          </p:nvSpPr>
          <p:spPr>
            <a:xfrm>
              <a:off x="6372200" y="1591951"/>
              <a:ext cx="1296144" cy="1117366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15729" y="1336112"/>
              <a:ext cx="4090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A</a:t>
              </a:r>
              <a:endParaRPr lang="zh-CN" altLang="en-US" sz="28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70061" y="2490897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B</a:t>
              </a:r>
              <a:endParaRPr lang="zh-CN" altLang="en-US" sz="28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68344" y="2544083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C</a:t>
              </a:r>
              <a:endParaRPr lang="zh-CN" altLang="en-US" sz="28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123728" y="1844824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∵</a:t>
            </a:r>
            <a:r>
              <a:rPr lang="en-US" altLang="zh-CN" sz="3200" dirty="0" smtClean="0">
                <a:solidFill>
                  <a:srgbClr val="FF0000"/>
                </a:solidFill>
              </a:rPr>
              <a:t>AB=AC=BC</a:t>
            </a: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∴∠</a:t>
            </a:r>
            <a:r>
              <a:rPr lang="en-US" altLang="zh-CN" sz="3200" dirty="0" smtClean="0">
                <a:solidFill>
                  <a:srgbClr val="FF0000"/>
                </a:solidFill>
              </a:rPr>
              <a:t>A=</a:t>
            </a:r>
            <a:r>
              <a:rPr lang="zh-CN" altLang="en-US" sz="3200" dirty="0" smtClean="0">
                <a:solidFill>
                  <a:srgbClr val="FF0000"/>
                </a:solidFill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</a:rPr>
              <a:t>B=</a:t>
            </a:r>
            <a:r>
              <a:rPr lang="zh-CN" altLang="en-US" sz="3200" dirty="0" smtClean="0">
                <a:solidFill>
                  <a:srgbClr val="FF0000"/>
                </a:solidFill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2720" y="314096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</a:rPr>
              <a:t>三个角都相等的三角形是等边三角形</a:t>
            </a:r>
            <a:r>
              <a:rPr lang="en-US" altLang="zh-CN" sz="3200" b="1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23728" y="3645024"/>
            <a:ext cx="4536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∵∠</a:t>
            </a:r>
            <a:r>
              <a:rPr lang="en-US" altLang="zh-CN" sz="3200" dirty="0">
                <a:solidFill>
                  <a:srgbClr val="FF0000"/>
                </a:solidFill>
              </a:rPr>
              <a:t>A=</a:t>
            </a:r>
            <a:r>
              <a:rPr lang="zh-CN" altLang="en-US" sz="3200" dirty="0">
                <a:solidFill>
                  <a:srgbClr val="FF0000"/>
                </a:solidFill>
              </a:rPr>
              <a:t>∠</a:t>
            </a:r>
            <a:r>
              <a:rPr lang="en-US" altLang="zh-CN" sz="3200" dirty="0">
                <a:solidFill>
                  <a:srgbClr val="FF0000"/>
                </a:solidFill>
              </a:rPr>
              <a:t>B=</a:t>
            </a:r>
            <a:r>
              <a:rPr lang="zh-CN" altLang="en-US" sz="3200" dirty="0">
                <a:solidFill>
                  <a:srgbClr val="FF0000"/>
                </a:solidFill>
              </a:rPr>
              <a:t>∠</a:t>
            </a:r>
            <a:r>
              <a:rPr lang="en-US" altLang="zh-CN" sz="3200" dirty="0">
                <a:solidFill>
                  <a:srgbClr val="FF0000"/>
                </a:solidFill>
              </a:rPr>
              <a:t>C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∴</a:t>
            </a:r>
            <a:r>
              <a:rPr lang="zh-CN" altLang="en-US" sz="3200" dirty="0" smtClean="0">
                <a:solidFill>
                  <a:srgbClr val="FF0000"/>
                </a:solidFill>
              </a:rPr>
              <a:t>△</a:t>
            </a:r>
            <a:r>
              <a:rPr lang="en-US" altLang="zh-CN" sz="3200" dirty="0" smtClean="0">
                <a:solidFill>
                  <a:srgbClr val="FF0000"/>
                </a:solidFill>
              </a:rPr>
              <a:t>ABC</a:t>
            </a:r>
            <a:r>
              <a:rPr lang="zh-CN" altLang="en-US" sz="3200" dirty="0" smtClean="0">
                <a:solidFill>
                  <a:srgbClr val="FF0000"/>
                </a:solidFill>
              </a:rPr>
              <a:t>是等边三角形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8" y="5340114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∵∠</a:t>
            </a:r>
            <a:r>
              <a:rPr lang="en-US" altLang="zh-CN" sz="3200" dirty="0" smtClean="0">
                <a:solidFill>
                  <a:srgbClr val="FF0000"/>
                </a:solidFill>
              </a:rPr>
              <a:t>A=60</a:t>
            </a:r>
            <a:r>
              <a:rPr lang="en-US" altLang="zh-CN" sz="3200" dirty="0" smtClean="0">
                <a:solidFill>
                  <a:srgbClr val="FF0000"/>
                </a:solidFill>
              </a:rPr>
              <a:t>°</a:t>
            </a:r>
            <a:r>
              <a:rPr lang="zh-CN" altLang="en-US" sz="3200" dirty="0" smtClean="0">
                <a:solidFill>
                  <a:srgbClr val="FF0000"/>
                </a:solidFill>
              </a:rPr>
              <a:t>（或</a:t>
            </a:r>
            <a:r>
              <a:rPr lang="zh-CN" altLang="en-US" sz="3200" dirty="0" smtClean="0">
                <a:solidFill>
                  <a:srgbClr val="FF0000"/>
                </a:solidFill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</a:rPr>
              <a:t>B=60°</a:t>
            </a:r>
            <a:r>
              <a:rPr lang="zh-CN" altLang="en-US" sz="3200" dirty="0" smtClean="0">
                <a:solidFill>
                  <a:srgbClr val="FF0000"/>
                </a:solidFill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</a:rPr>
              <a:t>AB=AC</a:t>
            </a:r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∴</a:t>
            </a:r>
            <a:r>
              <a:rPr lang="zh-CN" altLang="en-US" sz="3200" dirty="0" smtClean="0">
                <a:solidFill>
                  <a:srgbClr val="FF0000"/>
                </a:solidFill>
              </a:rPr>
              <a:t>△</a:t>
            </a:r>
            <a:r>
              <a:rPr lang="en-US" altLang="zh-CN" sz="3200" dirty="0" smtClean="0">
                <a:solidFill>
                  <a:srgbClr val="FF0000"/>
                </a:solidFill>
              </a:rPr>
              <a:t>ABC</a:t>
            </a:r>
            <a:r>
              <a:rPr lang="zh-CN" altLang="en-US" sz="3200" dirty="0" smtClean="0">
                <a:solidFill>
                  <a:srgbClr val="FF0000"/>
                </a:solidFill>
              </a:rPr>
              <a:t>是等边三角形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3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885</Words>
  <Application>Microsoft Office PowerPoint</Application>
  <PresentationFormat>全屏显示(4:3)</PresentationFormat>
  <Paragraphs>174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龙腾四海</vt:lpstr>
      <vt:lpstr>12.3.2   等边三角形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12.3.2   等边三角形</dc:title>
  <dc:creator>Administrator</dc:creator>
  <cp:lastModifiedBy>Tianzelee</cp:lastModifiedBy>
  <cp:revision>109</cp:revision>
  <dcterms:created xsi:type="dcterms:W3CDTF">2010-10-08T13:56:53Z</dcterms:created>
  <dcterms:modified xsi:type="dcterms:W3CDTF">2010-10-14T00:51:14Z</dcterms:modified>
</cp:coreProperties>
</file>