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4" r:id="rId9"/>
    <p:sldId id="263" r:id="rId10"/>
    <p:sldId id="26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新课标第一网" initials="xkb1.com" lastIdx="2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14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2-11-27T10:27:41.465" idx="1">
    <p:pos x="2330" y="3371"/>
    <p:text/>
  </p:cm>
</p:cmLst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2211A1-DDB5-41C8-965A-92A83B6413C0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2B451C-282F-4372-86DC-9C6F41174E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6F5316-C7AA-4042-8EA6-BBB52CE8E42D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B400B5-0004-4C1C-B061-F86E43B3B0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6A8529-0F57-4BC0-A5BD-9704667DBC41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83E105-D8F8-416E-B8F3-888DC795802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06DF8A-19C9-409E-AE21-4DC5FBC0225D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42651F-66F5-4F9D-8961-3B60AF61859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25F7FA-9EB0-4192-80B5-73F42506F37C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5BD50D-EB08-4E5D-BDE5-528354DA22D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6038CA-9D71-4C41-ABE8-3562D3B942CF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E66A3F-FA8E-4319-9532-CD406630F5A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9A595-392E-4AC4-888F-116EEA824DBE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CF9372-7C12-4271-9F15-94D7559B5E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C0E2A-4FDC-4D28-BA34-C9E16BFE07D8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B4A07F-3614-42F3-93C0-895CEE7EC63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3F52FB-379A-418F-BBB5-399ABAC14DBE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A0D65-0B46-4EF8-889F-141BF84A964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6645ED-597A-4676-9F9E-DFB8B18A1DA5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D416B-7699-4284-8DCF-33C44C73A6D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CDBB5C-B20B-4BD3-A133-02F06DB9CA0A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4F7B7F-32D7-4F39-88E0-E6587A843F2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5363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A1E27D8C-D1E8-439D-99A7-B6F953F141A9}" type="datetimeFigureOut">
              <a:rPr lang="zh-CN" altLang="en-US"/>
              <a:pPr>
                <a:defRPr/>
              </a:pPr>
              <a:t>2012/11/27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496B646E-AEE3-465F-A487-E39E86B9BA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2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3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Relationship Id="rId5" Type="http://schemas.openxmlformats.org/officeDocument/2006/relationships/comments" Target="../comments/comment1.xml"/><Relationship Id="rId4" Type="http://schemas.openxmlformats.org/officeDocument/2006/relationships/image" Target="../media/image1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2018655"/>
          </a:xfrm>
        </p:spPr>
        <p:txBody>
          <a:bodyPr rtlCol="0"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fontAlgn="auto">
              <a:spcAft>
                <a:spcPts val="0"/>
              </a:spcAft>
              <a:defRPr/>
            </a:pPr>
            <a:r>
              <a:rPr lang="zh-CN" altLang="en-US" sz="72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分数四则混合运算（练习）</a:t>
            </a:r>
            <a:endParaRPr lang="zh-CN" altLang="en-US" sz="72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25602" name="TextBox 5"/>
          <p:cNvSpPr txBox="1">
            <a:spLocks noChangeArrowheads="1"/>
          </p:cNvSpPr>
          <p:nvPr/>
        </p:nvSpPr>
        <p:spPr bwMode="auto">
          <a:xfrm>
            <a:off x="592138" y="908050"/>
            <a:ext cx="8228012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4</a:t>
            </a:r>
            <a:r>
              <a:rPr lang="zh-CN" altLang="en-US" sz="3200">
                <a:latin typeface="Calibri" pitchFamily="34" charset="0"/>
              </a:rPr>
              <a:t>）买</a:t>
            </a:r>
            <a:r>
              <a:rPr lang="en-US" altLang="zh-CN" sz="3200">
                <a:latin typeface="Calibri" pitchFamily="34" charset="0"/>
              </a:rPr>
              <a:t>4</a:t>
            </a:r>
            <a:r>
              <a:rPr lang="zh-CN" altLang="en-US" sz="3200">
                <a:latin typeface="Calibri" pitchFamily="34" charset="0"/>
              </a:rPr>
              <a:t>包奶糖应付多少元？如果用这些钱买酥糖，可以买多少包？</a:t>
            </a:r>
          </a:p>
        </p:txBody>
      </p:sp>
      <p:pic>
        <p:nvPicPr>
          <p:cNvPr id="25603" name="图片 8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492375"/>
            <a:ext cx="71993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TextBox 3"/>
          <p:cNvSpPr txBox="1">
            <a:spLocks noChangeArrowheads="1"/>
          </p:cNvSpPr>
          <p:nvPr/>
        </p:nvSpPr>
        <p:spPr bwMode="auto">
          <a:xfrm>
            <a:off x="681038" y="333375"/>
            <a:ext cx="460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1.</a:t>
            </a:r>
            <a:r>
              <a:rPr lang="zh-CN" altLang="en-US" sz="3200">
                <a:latin typeface="Calibri" pitchFamily="34" charset="0"/>
              </a:rPr>
              <a:t>说出下面计算的第一步</a:t>
            </a:r>
          </a:p>
        </p:txBody>
      </p:sp>
      <p:graphicFrame>
        <p:nvGraphicFramePr>
          <p:cNvPr id="1033" name="Object 9"/>
          <p:cNvGraphicFramePr>
            <a:graphicFrameLocks noChangeAspect="1"/>
          </p:cNvGraphicFramePr>
          <p:nvPr/>
        </p:nvGraphicFramePr>
        <p:xfrm>
          <a:off x="1692275" y="1125538"/>
          <a:ext cx="3898900" cy="5072062"/>
        </p:xfrm>
        <a:graphic>
          <a:graphicData uri="http://schemas.openxmlformats.org/presentationml/2006/ole">
            <p:oleObj spid="_x0000_s1033" name="文档" r:id="rId3" imgW="2953660" imgH="3817937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8" name="Object 10"/>
          <p:cNvGraphicFramePr>
            <a:graphicFrameLocks noChangeAspect="1"/>
          </p:cNvGraphicFramePr>
          <p:nvPr/>
        </p:nvGraphicFramePr>
        <p:xfrm>
          <a:off x="1889125" y="1122363"/>
          <a:ext cx="4411663" cy="4876800"/>
        </p:xfrm>
        <a:graphic>
          <a:graphicData uri="http://schemas.openxmlformats.org/presentationml/2006/ole">
            <p:oleObj spid="_x0000_s2058" name="文档" r:id="rId3" imgW="3454098" imgH="3817937" progId="Word.Document.12">
              <p:embed/>
            </p:oleObj>
          </a:graphicData>
        </a:graphic>
      </p:graphicFrame>
      <p:sp>
        <p:nvSpPr>
          <p:cNvPr id="2059" name="TextBox 7"/>
          <p:cNvSpPr txBox="1">
            <a:spLocks noChangeArrowheads="1"/>
          </p:cNvSpPr>
          <p:nvPr/>
        </p:nvSpPr>
        <p:spPr bwMode="auto">
          <a:xfrm>
            <a:off x="681038" y="333375"/>
            <a:ext cx="46005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1.</a:t>
            </a:r>
            <a:r>
              <a:rPr lang="zh-CN" altLang="en-US" sz="3200">
                <a:latin typeface="Calibri" pitchFamily="34" charset="0"/>
              </a:rPr>
              <a:t>说出下面计算的第一步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17272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2.</a:t>
            </a:r>
            <a:r>
              <a:rPr lang="zh-CN" altLang="en-US" sz="3200">
                <a:latin typeface="Calibri" pitchFamily="34" charset="0"/>
              </a:rPr>
              <a:t>解方程</a:t>
            </a:r>
          </a:p>
        </p:txBody>
      </p:sp>
      <p:grpSp>
        <p:nvGrpSpPr>
          <p:cNvPr id="18434" name="组合 9"/>
          <p:cNvGrpSpPr>
            <a:grpSpLocks/>
          </p:cNvGrpSpPr>
          <p:nvPr/>
        </p:nvGrpSpPr>
        <p:grpSpPr bwMode="auto">
          <a:xfrm>
            <a:off x="2620963" y="1016000"/>
            <a:ext cx="2703512" cy="1004888"/>
            <a:chOff x="557901" y="1518662"/>
            <a:chExt cx="2704122" cy="1005981"/>
          </a:xfrm>
        </p:grpSpPr>
        <p:sp>
          <p:nvSpPr>
            <p:cNvPr id="5" name="TextBox 4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432676" y="1518662"/>
              <a:ext cx="1829347" cy="1005981"/>
            </a:xfrm>
            <a:prstGeom prst="rect">
              <a:avLst/>
            </a:prstGeom>
            <a:blipFill rotWithShape="1">
              <a:blip r:embed="rId2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7" name="矩形 6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57901" y="1651447"/>
              <a:ext cx="629724" cy="769441"/>
            </a:xfrm>
            <a:prstGeom prst="rect">
              <a:avLst/>
            </a:prstGeom>
            <a:blipFill rotWithShape="1">
              <a:blip r:embed="rId3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8" name="矩形 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1155" y="1774557"/>
              <a:ext cx="750525" cy="646331"/>
            </a:xfrm>
            <a:prstGeom prst="rect">
              <a:avLst/>
            </a:prstGeom>
            <a:blipFill rotWithShape="1">
              <a:blip r:embed="rId4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9" name="矩形 8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774893" y="1655261"/>
              <a:ext cx="629724" cy="769441"/>
            </a:xfrm>
            <a:prstGeom prst="rect">
              <a:avLst/>
            </a:prstGeom>
            <a:blipFill rotWithShape="1">
              <a:blip r:embed="rId5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</p:grpSp>
      <p:grpSp>
        <p:nvGrpSpPr>
          <p:cNvPr id="18435" name="组合 10"/>
          <p:cNvGrpSpPr>
            <a:grpSpLocks/>
          </p:cNvGrpSpPr>
          <p:nvPr/>
        </p:nvGrpSpPr>
        <p:grpSpPr bwMode="auto">
          <a:xfrm>
            <a:off x="2620963" y="2711450"/>
            <a:ext cx="2987675" cy="1023938"/>
            <a:chOff x="557901" y="1518662"/>
            <a:chExt cx="2987854" cy="1024768"/>
          </a:xfrm>
        </p:grpSpPr>
        <p:sp>
          <p:nvSpPr>
            <p:cNvPr id="12" name="TextBox 11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432676" y="1518662"/>
              <a:ext cx="2113079" cy="1024768"/>
            </a:xfrm>
            <a:prstGeom prst="rect">
              <a:avLst/>
            </a:prstGeom>
            <a:blipFill rotWithShape="1">
              <a:blip r:embed="rId6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3" name="矩形 12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557901" y="1651447"/>
              <a:ext cx="629724" cy="769441"/>
            </a:xfrm>
            <a:prstGeom prst="rect">
              <a:avLst/>
            </a:prstGeom>
            <a:blipFill rotWithShape="1">
              <a:blip r:embed="rId7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4" name="矩形 13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1155" y="1774557"/>
              <a:ext cx="750526" cy="646331"/>
            </a:xfrm>
            <a:prstGeom prst="rect">
              <a:avLst/>
            </a:prstGeom>
            <a:blipFill rotWithShape="1">
              <a:blip r:embed="rId8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5" name="矩形 14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774893" y="1655261"/>
              <a:ext cx="629724" cy="769441"/>
            </a:xfrm>
            <a:prstGeom prst="rect">
              <a:avLst/>
            </a:prstGeom>
            <a:blipFill rotWithShape="1">
              <a:blip r:embed="rId9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</p:grpSp>
      <p:grpSp>
        <p:nvGrpSpPr>
          <p:cNvPr id="18436" name="组合 15"/>
          <p:cNvGrpSpPr>
            <a:grpSpLocks/>
          </p:cNvGrpSpPr>
          <p:nvPr/>
        </p:nvGrpSpPr>
        <p:grpSpPr bwMode="auto">
          <a:xfrm>
            <a:off x="2620963" y="4425950"/>
            <a:ext cx="3308350" cy="1011238"/>
            <a:chOff x="315144" y="1592801"/>
            <a:chExt cx="3308068" cy="1012265"/>
          </a:xfrm>
        </p:grpSpPr>
        <p:sp>
          <p:nvSpPr>
            <p:cNvPr id="17" name="TextBox 16"/>
            <p:cNvSpPr txBox="1"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510133" y="1592801"/>
              <a:ext cx="2113079" cy="1012265"/>
            </a:xfrm>
            <a:prstGeom prst="rect">
              <a:avLst/>
            </a:prstGeom>
            <a:blipFill rotWithShape="1">
              <a:blip r:embed="rId10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8" name="矩形 17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315144" y="1665961"/>
              <a:ext cx="942309" cy="769441"/>
            </a:xfrm>
            <a:prstGeom prst="rect">
              <a:avLst/>
            </a:prstGeom>
            <a:blipFill rotWithShape="1">
              <a:blip r:embed="rId11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19" name="矩形 18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941155" y="1774557"/>
              <a:ext cx="750525" cy="646331"/>
            </a:xfrm>
            <a:prstGeom prst="rect">
              <a:avLst/>
            </a:prstGeom>
            <a:blipFill rotWithShape="1">
              <a:blip r:embed="rId12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  <p:sp>
          <p:nvSpPr>
            <p:cNvPr id="20" name="矩形 19"/>
            <p:cNvSpPr>
              <a:spLocks noRot="1" noChangeAspect="1" noMove="1" noResize="1" noEditPoints="1" noAdjustHandles="1" noChangeArrowheads="1" noChangeShapeType="1" noTextEdit="1"/>
            </p:cNvSpPr>
            <p:nvPr/>
          </p:nvSpPr>
          <p:spPr>
            <a:xfrm>
              <a:off x="1774893" y="1655261"/>
              <a:ext cx="629724" cy="769441"/>
            </a:xfrm>
            <a:prstGeom prst="rect">
              <a:avLst/>
            </a:prstGeom>
            <a:blipFill rotWithShape="1">
              <a:blip r:embed="rId13" cstate="print"/>
              <a:stretch>
                <a:fillRect/>
              </a:stretch>
            </a:blipFill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>
                  <a:noFill/>
                  <a:latin typeface="+mn-lt"/>
                  <a:ea typeface="+mn-ea"/>
                </a:rPr>
                <a:t> 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1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3.</a:t>
            </a:r>
            <a:r>
              <a:rPr lang="zh-CN" altLang="en-US" sz="3200">
                <a:latin typeface="Calibri" pitchFamily="34" charset="0"/>
              </a:rPr>
              <a:t>脱式计算</a:t>
            </a:r>
          </a:p>
        </p:txBody>
      </p:sp>
      <p:graphicFrame>
        <p:nvGraphicFramePr>
          <p:cNvPr id="3080" name="Object 8"/>
          <p:cNvGraphicFramePr>
            <a:graphicFrameLocks noChangeAspect="1"/>
          </p:cNvGraphicFramePr>
          <p:nvPr/>
        </p:nvGraphicFramePr>
        <p:xfrm>
          <a:off x="1892300" y="1019175"/>
          <a:ext cx="5632450" cy="5654675"/>
        </p:xfrm>
        <a:graphic>
          <a:graphicData uri="http://schemas.openxmlformats.org/presentationml/2006/ole">
            <p:oleObj spid="_x0000_s3080" name="文档" r:id="rId3" imgW="3889010" imgH="4406918" progId="Word.Documen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336867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4.</a:t>
            </a:r>
            <a:r>
              <a:rPr lang="zh-CN" altLang="en-US" sz="3200">
                <a:latin typeface="Calibri" pitchFamily="34" charset="0"/>
              </a:rPr>
              <a:t>计算梯形的面积</a:t>
            </a:r>
          </a:p>
        </p:txBody>
      </p:sp>
      <p:sp>
        <p:nvSpPr>
          <p:cNvPr id="5" name="梯形 4"/>
          <p:cNvSpPr/>
          <p:nvPr/>
        </p:nvSpPr>
        <p:spPr>
          <a:xfrm>
            <a:off x="2511425" y="1962150"/>
            <a:ext cx="3638550" cy="2155825"/>
          </a:xfrm>
          <a:prstGeom prst="trapezoid">
            <a:avLst/>
          </a:prstGeom>
          <a:solidFill>
            <a:schemeClr val="accent5">
              <a:lumMod val="60000"/>
              <a:lumOff val="40000"/>
            </a:schemeClr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6" name="矩形 5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788096" y="1082238"/>
            <a:ext cx="1431976" cy="879280"/>
          </a:xfrm>
          <a:prstGeom prst="rect">
            <a:avLst/>
          </a:prstGeom>
          <a:blipFill rotWithShape="1">
            <a:blip r:embed="rId2" cstate="print"/>
            <a:stretch>
              <a:fillRect b="-62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sp>
        <p:nvSpPr>
          <p:cNvPr id="7" name="矩形 6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3932112" y="4118063"/>
            <a:ext cx="1431976" cy="879280"/>
          </a:xfrm>
          <a:prstGeom prst="rect">
            <a:avLst/>
          </a:prstGeom>
          <a:blipFill rotWithShape="1">
            <a:blip r:embed="rId3" cstate="print"/>
            <a:stretch>
              <a:fillRect b="-62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cxnSp>
        <p:nvCxnSpPr>
          <p:cNvPr id="9" name="直接连接符 8"/>
          <p:cNvCxnSpPr/>
          <p:nvPr/>
        </p:nvCxnSpPr>
        <p:spPr>
          <a:xfrm>
            <a:off x="5651500" y="1962150"/>
            <a:ext cx="12969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6134100" y="4117975"/>
            <a:ext cx="8143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/>
          <p:cNvCxnSpPr/>
          <p:nvPr/>
        </p:nvCxnSpPr>
        <p:spPr>
          <a:xfrm flipV="1">
            <a:off x="6443663" y="3357563"/>
            <a:ext cx="0" cy="760412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6446838" y="1962150"/>
            <a:ext cx="0" cy="842963"/>
          </a:xfrm>
          <a:prstGeom prst="straightConnector1">
            <a:avLst/>
          </a:prstGeom>
          <a:ln w="28575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/>
          <p:cNvSpPr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6041303" y="2522179"/>
            <a:ext cx="906961" cy="879280"/>
          </a:xfrm>
          <a:prstGeom prst="rect">
            <a:avLst/>
          </a:prstGeom>
          <a:blipFill rotWithShape="1">
            <a:blip r:embed="rId4" cstate="print"/>
            <a:stretch>
              <a:fillRect r="-7383" b="-6250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1168400" y="5305425"/>
            <a:ext cx="26463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梯形的面积＝</a:t>
            </a:r>
          </a:p>
        </p:txBody>
      </p:sp>
      <p:sp>
        <p:nvSpPr>
          <p:cNvPr id="20" name="矩形 19"/>
          <p:cNvSpPr>
            <a:spLocks noChangeArrowheads="1"/>
          </p:cNvSpPr>
          <p:nvPr/>
        </p:nvSpPr>
        <p:spPr bwMode="auto">
          <a:xfrm>
            <a:off x="3492500" y="5305425"/>
            <a:ext cx="449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（上底＋下底）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×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高</a:t>
            </a: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÷2</a:t>
            </a:r>
            <a:endParaRPr lang="zh-CN" altLang="en-US" sz="3200" b="1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5" name="TextBox 4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460745" y="620688"/>
            <a:ext cx="8215711" cy="2363852"/>
          </a:xfrm>
          <a:prstGeom prst="rect">
            <a:avLst/>
          </a:prstGeom>
          <a:blipFill rotWithShape="1">
            <a:blip r:embed="rId2" cstate="print"/>
            <a:stretch>
              <a:fillRect l="-1930" r="-1188" b="-1289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7" name="TextBox 6"/>
          <p:cNvSpPr txBox="1">
            <a:spLocks noRot="1" noChangeAspect="1" noMove="1" noResize="1" noEditPoints="1" noAdjustHandles="1" noChangeArrowheads="1" noChangeShapeType="1" noTextEdit="1"/>
          </p:cNvSpPr>
          <p:nvPr/>
        </p:nvSpPr>
        <p:spPr>
          <a:xfrm>
            <a:off x="532753" y="836712"/>
            <a:ext cx="8940268" cy="3201261"/>
          </a:xfrm>
          <a:prstGeom prst="rect">
            <a:avLst/>
          </a:prstGeom>
          <a:blipFill rotWithShape="1">
            <a:blip r:embed="rId2" cstate="print"/>
            <a:stretch>
              <a:fillRect l="-1704"/>
            </a:stretch>
          </a:blipFill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>
                <a:noFill/>
                <a:latin typeface="+mn-lt"/>
                <a:ea typeface="+mn-ea"/>
              </a:rPr>
              <a:t> 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TextBox 3"/>
          <p:cNvSpPr txBox="1">
            <a:spLocks noChangeArrowheads="1"/>
          </p:cNvSpPr>
          <p:nvPr/>
        </p:nvSpPr>
        <p:spPr bwMode="auto">
          <a:xfrm>
            <a:off x="468313" y="434975"/>
            <a:ext cx="21383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3200">
                <a:latin typeface="Calibri" pitchFamily="34" charset="0"/>
              </a:rPr>
              <a:t>5.</a:t>
            </a:r>
            <a:r>
              <a:rPr lang="zh-CN" altLang="en-US" sz="3200">
                <a:latin typeface="Calibri" pitchFamily="34" charset="0"/>
              </a:rPr>
              <a:t>解决问题</a:t>
            </a:r>
          </a:p>
        </p:txBody>
      </p:sp>
      <p:sp>
        <p:nvSpPr>
          <p:cNvPr id="24578" name="TextBox 4"/>
          <p:cNvSpPr txBox="1">
            <a:spLocks noChangeArrowheads="1"/>
          </p:cNvSpPr>
          <p:nvPr/>
        </p:nvSpPr>
        <p:spPr bwMode="auto">
          <a:xfrm>
            <a:off x="323850" y="1201738"/>
            <a:ext cx="8820150" cy="74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>
                <a:latin typeface="Calibri" pitchFamily="34" charset="0"/>
              </a:rPr>
              <a:t>（</a:t>
            </a:r>
            <a:r>
              <a:rPr lang="en-US" altLang="zh-CN" sz="3200">
                <a:latin typeface="Calibri" pitchFamily="34" charset="0"/>
              </a:rPr>
              <a:t>3</a:t>
            </a:r>
            <a:r>
              <a:rPr lang="zh-CN" altLang="en-US" sz="3200">
                <a:latin typeface="Calibri" pitchFamily="34" charset="0"/>
              </a:rPr>
              <a:t>）两种糖各买</a:t>
            </a:r>
            <a:r>
              <a:rPr lang="en-US" altLang="zh-CN" sz="3200">
                <a:latin typeface="Calibri" pitchFamily="34" charset="0"/>
              </a:rPr>
              <a:t>3</a:t>
            </a:r>
            <a:r>
              <a:rPr lang="zh-CN" altLang="en-US" sz="3200">
                <a:latin typeface="Calibri" pitchFamily="34" charset="0"/>
              </a:rPr>
              <a:t>包，一共重多少千克？</a:t>
            </a:r>
          </a:p>
        </p:txBody>
      </p:sp>
      <p:pic>
        <p:nvPicPr>
          <p:cNvPr id="24579" name="图片 2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2492375"/>
            <a:ext cx="7199312" cy="4105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1050</TotalTime>
  <Words>103</Words>
  <Application>Microsoft Office PowerPoint</Application>
  <PresentationFormat>全屏显示(4:3)</PresentationFormat>
  <Paragraphs>31</Paragraphs>
  <Slides>10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2" baseType="lpstr">
      <vt:lpstr>Office 主题</vt:lpstr>
      <vt:lpstr>文档</vt:lpstr>
      <vt:lpstr>分数四则混合运算（练习）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</vt:vector>
  </TitlesOfParts>
  <Manager>www.xkb1.com</Manager>
  <Company>www.xkb1.com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分数四则混合运算（练习）</dc:title>
  <dc:creator>zsl</dc:creator>
  <cp:lastModifiedBy>zsl</cp:lastModifiedBy>
  <cp:revision>11</cp:revision>
  <dcterms:created xsi:type="dcterms:W3CDTF">2012-11-20T06:41:33Z</dcterms:created>
  <dcterms:modified xsi:type="dcterms:W3CDTF">2012-11-27T14:18:57Z</dcterms:modified>
</cp:coreProperties>
</file>